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0D7"/>
    <a:srgbClr val="BBD5A1"/>
    <a:srgbClr val="FFFF00"/>
    <a:srgbClr val="7D6CF8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13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7B277-18F3-4AF9-A380-05EF391AFEC2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AF61F-CD9B-4110-93C7-54D48ADCC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F61F-CD9B-4110-93C7-54D48ADCCE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5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58F6-9EB6-4878-8C0A-2F674BA395DC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3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F118-4B10-4727-95E9-2207D81B4F47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5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AD0B1-564B-4FB3-BC5C-4E4A00CD4BDB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2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1BC5-A27D-42A3-A6BB-1EFCCF3E0DE5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3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F67D-A1A3-4C7C-987F-E950D4B918AC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5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8E7-C0D5-466B-8FF3-75BEFACAB224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8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69BF-FC14-491D-89D5-A9778D454138}" type="datetime1">
              <a:rPr lang="en-US" smtClean="0"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6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58CA-A7CD-405F-942D-9A5219B3FFD5}" type="datetime1">
              <a:rPr lang="en-US" smtClean="0"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2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7296-6FCE-436A-AB85-9033197D01F4}" type="datetime1">
              <a:rPr lang="en-US" smtClean="0"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A7427-7585-4B38-8929-DACF57544D6C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8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0764-751E-44BB-9EAA-8B6FC56DD608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1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BBA5-36E0-4A12-AB54-AE72F8924BCE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.epnet.com/knowledge_base/detail.php?id=746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96165" y="1953466"/>
            <a:ext cx="2780523" cy="98027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EBSCO Discovery Platform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88595" y="4793277"/>
            <a:ext cx="1802773" cy="99008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Wiley Result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85039" y="4267092"/>
            <a:ext cx="1802773" cy="39494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Gale Result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85039" y="3340925"/>
            <a:ext cx="1802773" cy="8692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CINAHL Result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1483572" y="1039831"/>
            <a:ext cx="1552075" cy="637673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Search term submitted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508935"/>
              </p:ext>
            </p:extLst>
          </p:nvPr>
        </p:nvGraphicFramePr>
        <p:xfrm>
          <a:off x="5924644" y="474217"/>
          <a:ext cx="5421135" cy="360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6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8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5097">
                <a:tc>
                  <a:txBody>
                    <a:bodyPr/>
                    <a:lstStyle/>
                    <a:p>
                      <a:r>
                        <a:rPr lang="en-US" sz="1400" dirty="0"/>
                        <a:t>COUNTER Report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Regular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Searches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Searches</a:t>
                      </a:r>
                      <a:r>
                        <a:rPr lang="en-US" sz="1400" baseline="0" dirty="0"/>
                        <a:t> Federated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Result</a:t>
                      </a:r>
                      <a:r>
                        <a:rPr lang="en-US" sz="1400" baseline="0" dirty="0"/>
                        <a:t> Clicks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Record Views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Full Text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EBSCO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PR1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 </a:t>
                      </a:r>
                      <a:r>
                        <a:rPr lang="en-US" sz="1400" b="1" i="1" dirty="0"/>
                        <a:t>CINAHL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 </a:t>
                      </a:r>
                      <a:r>
                        <a:rPr lang="en-US" sz="1400" b="1" i="1" dirty="0"/>
                        <a:t>Gale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0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i="1" dirty="0"/>
                        <a:t>Publisher Provided Indexing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Wiley JR1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EBSCO JR1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96165" y="2978818"/>
            <a:ext cx="1503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Results List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20914" y="5582158"/>
            <a:ext cx="1174377" cy="58389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Wiley Full Text</a:t>
            </a:r>
          </a:p>
        </p:txBody>
      </p:sp>
      <p:cxnSp>
        <p:nvCxnSpPr>
          <p:cNvPr id="29" name="Straight Arrow Connector 28"/>
          <p:cNvCxnSpPr>
            <a:stCxn id="16" idx="2"/>
            <a:endCxn id="5" idx="0"/>
          </p:cNvCxnSpPr>
          <p:nvPr/>
        </p:nvCxnSpPr>
        <p:spPr>
          <a:xfrm>
            <a:off x="2259610" y="1677504"/>
            <a:ext cx="126817" cy="27596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111872" y="5287647"/>
            <a:ext cx="1119349" cy="43820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OpenURL</a:t>
            </a:r>
          </a:p>
        </p:txBody>
      </p:sp>
      <p:sp>
        <p:nvSpPr>
          <p:cNvPr id="48" name="Oval 47"/>
          <p:cNvSpPr/>
          <p:nvPr/>
        </p:nvSpPr>
        <p:spPr>
          <a:xfrm>
            <a:off x="2339048" y="3710257"/>
            <a:ext cx="897211" cy="46105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Hosted FT</a:t>
            </a:r>
          </a:p>
        </p:txBody>
      </p:sp>
      <p:cxnSp>
        <p:nvCxnSpPr>
          <p:cNvPr id="25" name="Straight Arrow Connector 24"/>
          <p:cNvCxnSpPr>
            <a:stCxn id="48" idx="5"/>
            <a:endCxn id="55" idx="1"/>
          </p:cNvCxnSpPr>
          <p:nvPr/>
        </p:nvCxnSpPr>
        <p:spPr>
          <a:xfrm>
            <a:off x="3104865" y="4103791"/>
            <a:ext cx="425201" cy="1854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6" idx="5"/>
            <a:endCxn id="23" idx="1"/>
          </p:cNvCxnSpPr>
          <p:nvPr/>
        </p:nvCxnSpPr>
        <p:spPr>
          <a:xfrm>
            <a:off x="3067296" y="5661680"/>
            <a:ext cx="553618" cy="21242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Alternate Process 51"/>
          <p:cNvSpPr/>
          <p:nvPr/>
        </p:nvSpPr>
        <p:spPr>
          <a:xfrm>
            <a:off x="362261" y="4403091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3" name="Right Arrow 52"/>
          <p:cNvSpPr/>
          <p:nvPr/>
        </p:nvSpPr>
        <p:spPr>
          <a:xfrm rot="9600000" flipH="1">
            <a:off x="1287794" y="4360791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405061" y="98512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0878164" y="3326386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8366569" y="1373612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8366569" y="187449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8358325" y="2404218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9235014" y="135654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10878164" y="371030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9230654" y="187117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10115003" y="187117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stCxn id="5" idx="3"/>
            <a:endCxn id="56" idx="2"/>
          </p:cNvCxnSpPr>
          <p:nvPr/>
        </p:nvCxnSpPr>
        <p:spPr>
          <a:xfrm flipV="1">
            <a:off x="3776688" y="1159578"/>
            <a:ext cx="3628373" cy="1284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6" idx="3"/>
            <a:endCxn id="61" idx="2"/>
          </p:cNvCxnSpPr>
          <p:nvPr/>
        </p:nvCxnSpPr>
        <p:spPr>
          <a:xfrm flipV="1">
            <a:off x="3291368" y="2578676"/>
            <a:ext cx="5066957" cy="270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" idx="3"/>
          </p:cNvCxnSpPr>
          <p:nvPr/>
        </p:nvCxnSpPr>
        <p:spPr>
          <a:xfrm flipV="1">
            <a:off x="3287812" y="2075841"/>
            <a:ext cx="4747703" cy="2388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8" idx="3"/>
            <a:endCxn id="59" idx="2"/>
          </p:cNvCxnSpPr>
          <p:nvPr/>
        </p:nvCxnSpPr>
        <p:spPr>
          <a:xfrm flipV="1">
            <a:off x="3287812" y="1548070"/>
            <a:ext cx="5078757" cy="2227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8" idx="7"/>
            <a:endCxn id="62" idx="2"/>
          </p:cNvCxnSpPr>
          <p:nvPr/>
        </p:nvCxnSpPr>
        <p:spPr>
          <a:xfrm flipV="1">
            <a:off x="3104865" y="1531002"/>
            <a:ext cx="6130149" cy="2246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  <a:endCxn id="63" idx="2"/>
          </p:cNvCxnSpPr>
          <p:nvPr/>
        </p:nvCxnSpPr>
        <p:spPr>
          <a:xfrm flipV="1">
            <a:off x="4919252" y="3884762"/>
            <a:ext cx="5958912" cy="404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3"/>
            <a:endCxn id="58" idx="2"/>
          </p:cNvCxnSpPr>
          <p:nvPr/>
        </p:nvCxnSpPr>
        <p:spPr>
          <a:xfrm flipV="1">
            <a:off x="4795291" y="3500844"/>
            <a:ext cx="6082873" cy="2373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7" idx="3"/>
            <a:endCxn id="64" idx="2"/>
          </p:cNvCxnSpPr>
          <p:nvPr/>
        </p:nvCxnSpPr>
        <p:spPr>
          <a:xfrm flipV="1">
            <a:off x="3287812" y="2045628"/>
            <a:ext cx="5942842" cy="2418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7" idx="3"/>
            <a:endCxn id="65" idx="2"/>
          </p:cNvCxnSpPr>
          <p:nvPr/>
        </p:nvCxnSpPr>
        <p:spPr>
          <a:xfrm flipV="1">
            <a:off x="3287812" y="2045628"/>
            <a:ext cx="6827191" cy="2418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10097419" y="97394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9235014" y="986165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8" idx="7"/>
            <a:endCxn id="108" idx="2"/>
          </p:cNvCxnSpPr>
          <p:nvPr/>
        </p:nvCxnSpPr>
        <p:spPr>
          <a:xfrm flipV="1">
            <a:off x="3104865" y="1164020"/>
            <a:ext cx="6125789" cy="2613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3272359" y="1155228"/>
            <a:ext cx="6494801" cy="3309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" idx="3"/>
            <a:endCxn id="45" idx="2"/>
          </p:cNvCxnSpPr>
          <p:nvPr/>
        </p:nvCxnSpPr>
        <p:spPr>
          <a:xfrm flipV="1">
            <a:off x="3287812" y="1160623"/>
            <a:ext cx="5947202" cy="330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951497" y="4967872"/>
            <a:ext cx="53643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Result Clicks</a:t>
            </a:r>
            <a:r>
              <a:rPr lang="en-US" sz="1400" dirty="0"/>
              <a:t> count each time a user</a:t>
            </a:r>
            <a:r>
              <a:rPr lang="en-US" sz="1400" i="1" dirty="0"/>
              <a:t> clicks a link</a:t>
            </a:r>
            <a:r>
              <a:rPr lang="en-US" sz="1400" dirty="0"/>
              <a:t> from the search result to the detailed view, a link resolver, etc.</a:t>
            </a:r>
          </a:p>
          <a:p>
            <a:r>
              <a:rPr lang="en-US" sz="1400" b="1" dirty="0"/>
              <a:t>Record View</a:t>
            </a:r>
            <a:r>
              <a:rPr lang="en-US" sz="1400" dirty="0"/>
              <a:t> counts the abstract/detailed records </a:t>
            </a:r>
            <a:r>
              <a:rPr lang="en-US" sz="1400" i="1" dirty="0"/>
              <a:t>explicitly viewed</a:t>
            </a:r>
            <a:r>
              <a:rPr lang="en-US" sz="1400" dirty="0"/>
              <a:t> from the database.</a:t>
            </a:r>
          </a:p>
          <a:p>
            <a:r>
              <a:rPr lang="en-US" sz="1200" dirty="0">
                <a:hlinkClick r:id="rId3"/>
              </a:rPr>
              <a:t>http://support.epnet.com/knowledge_base/detail.php?id=7460</a:t>
            </a:r>
            <a:r>
              <a:rPr lang="en-US" sz="1200" dirty="0"/>
              <a:t> </a:t>
            </a:r>
          </a:p>
        </p:txBody>
      </p:sp>
      <p:cxnSp>
        <p:nvCxnSpPr>
          <p:cNvPr id="86" name="Straight Arrow Connector 85"/>
          <p:cNvCxnSpPr>
            <a:stCxn id="46" idx="7"/>
            <a:endCxn id="108" idx="2"/>
          </p:cNvCxnSpPr>
          <p:nvPr/>
        </p:nvCxnSpPr>
        <p:spPr>
          <a:xfrm flipV="1">
            <a:off x="3067296" y="1164020"/>
            <a:ext cx="6163358" cy="4187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 108"/>
          <p:cNvSpPr/>
          <p:nvPr/>
        </p:nvSpPr>
        <p:spPr>
          <a:xfrm>
            <a:off x="9241239" y="2404218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9228438" y="985120"/>
            <a:ext cx="348140" cy="348916"/>
          </a:xfrm>
          <a:prstGeom prst="ellipse">
            <a:avLst/>
          </a:prstGeom>
          <a:solidFill>
            <a:srgbClr val="BBD5A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8" name="Oval 107"/>
          <p:cNvSpPr/>
          <p:nvPr/>
        </p:nvSpPr>
        <p:spPr>
          <a:xfrm>
            <a:off x="9230654" y="989562"/>
            <a:ext cx="348140" cy="348916"/>
          </a:xfrm>
          <a:prstGeom prst="ellipse">
            <a:avLst/>
          </a:prstGeom>
          <a:solidFill>
            <a:srgbClr val="BBD5A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5964597" y="4119972"/>
            <a:ext cx="5351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search; Three clicks; One record view; Two full text views.</a:t>
            </a:r>
          </a:p>
        </p:txBody>
      </p:sp>
      <p:sp>
        <p:nvSpPr>
          <p:cNvPr id="19" name="Right Arrow 18"/>
          <p:cNvSpPr/>
          <p:nvPr/>
        </p:nvSpPr>
        <p:spPr>
          <a:xfrm rot="9600000">
            <a:off x="3175993" y="3748112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 rot="9600000">
            <a:off x="3163983" y="5295771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Alternate Process 17"/>
          <p:cNvSpPr/>
          <p:nvPr/>
        </p:nvSpPr>
        <p:spPr>
          <a:xfrm>
            <a:off x="3441649" y="3552700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1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3413489" y="5107447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2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530066" y="4003313"/>
            <a:ext cx="1389186" cy="57176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EBSCOhost Full Text</a:t>
            </a: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88877" cy="614733"/>
          </a:xfrm>
        </p:spPr>
        <p:txBody>
          <a:bodyPr>
            <a:normAutofit/>
          </a:bodyPr>
          <a:lstStyle/>
          <a:p>
            <a:r>
              <a:rPr lang="en-US" sz="3200" dirty="0"/>
              <a:t>COUNTER R4 Illustration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/>
              <a:t>Athena Hoeppner | University of Central Florida | athena@ucf.edu</a:t>
            </a:r>
          </a:p>
        </p:txBody>
      </p:sp>
    </p:spTree>
    <p:extLst>
      <p:ext uri="{BB962C8B-B14F-4D97-AF65-F5344CB8AC3E}">
        <p14:creationId xmlns:p14="http://schemas.microsoft.com/office/powerpoint/2010/main" val="405890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7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500" tmFilter="0, 0; .2, .5; .8, .5; 1, 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50" autoRev="1" fill="hold"/>
                                        <p:tgtEl>
                                          <p:spTgt spid="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1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7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7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7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500" tmFilter="0, 0; .2, .5; .8, .5; 1, 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750" autoRev="1" fill="hold"/>
                                        <p:tgtEl>
                                          <p:spTgt spid="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6" grpId="0" animBg="1"/>
      <p:bldP spid="21" grpId="0"/>
      <p:bldP spid="23" grpId="0" animBg="1"/>
      <p:bldP spid="46" grpId="0" animBg="1"/>
      <p:bldP spid="48" grpId="0" animBg="1"/>
      <p:bldP spid="52" grpId="0" animBg="1"/>
      <p:bldP spid="53" grpId="0" animBg="1"/>
      <p:bldP spid="56" grpId="0" animBg="1"/>
      <p:bldP spid="56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44" grpId="0" animBg="1"/>
      <p:bldP spid="44" grpId="1" animBg="1"/>
      <p:bldP spid="45" grpId="0" animBg="1"/>
      <p:bldP spid="45" grpId="1" animBg="1"/>
      <p:bldP spid="109" grpId="0" animBg="1"/>
      <p:bldP spid="109" grpId="1" animBg="1"/>
      <p:bldP spid="107" grpId="0" animBg="1"/>
      <p:bldP spid="107" grpId="1" animBg="1"/>
      <p:bldP spid="108" grpId="0" animBg="1"/>
      <p:bldP spid="108" grpId="1" animBg="1"/>
      <p:bldP spid="132" grpId="0"/>
      <p:bldP spid="19" grpId="0" animBg="1"/>
      <p:bldP spid="51" grpId="0" animBg="1"/>
      <p:bldP spid="18" grpId="0" animBg="1"/>
      <p:bldP spid="49" grpId="0" animBg="1"/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143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COUNTER R4 Illustration</vt:lpstr>
    </vt:vector>
  </TitlesOfParts>
  <Company>UCF Libraries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Athena Hoeppner</dc:creator>
  <cp:lastModifiedBy>Lorraine Estelle</cp:lastModifiedBy>
  <cp:revision>27</cp:revision>
  <dcterms:created xsi:type="dcterms:W3CDTF">2015-05-08T16:55:42Z</dcterms:created>
  <dcterms:modified xsi:type="dcterms:W3CDTF">2016-07-08T09:51:32Z</dcterms:modified>
</cp:coreProperties>
</file>