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A0D7"/>
    <a:srgbClr val="BBD5A1"/>
    <a:srgbClr val="FFFF00"/>
    <a:srgbClr val="7D6CF8"/>
    <a:srgbClr val="FFE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13" autoAdjust="0"/>
    <p:restoredTop sz="94660"/>
  </p:normalViewPr>
  <p:slideViewPr>
    <p:cSldViewPr snapToGrid="0">
      <p:cViewPr varScale="1">
        <p:scale>
          <a:sx n="50" d="100"/>
          <a:sy n="50" d="100"/>
        </p:scale>
        <p:origin x="628" y="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7B277-18F3-4AF9-A380-05EF391AFEC2}" type="datetimeFigureOut">
              <a:rPr lang="en-US" smtClean="0"/>
              <a:t>7/8/2016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3AF61F-CD9B-4110-93C7-54D48ADCC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94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AF61F-CD9B-4110-93C7-54D48ADCCEA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353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558F6-9EB6-4878-8C0A-2F674BA395DC}" type="datetime1">
              <a:rPr lang="en-US" smtClean="0"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238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DF118-4B10-4727-95E9-2207D81B4F47}" type="datetime1">
              <a:rPr lang="en-US" smtClean="0"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358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AD0B1-564B-4FB3-BC5C-4E4A00CD4BDB}" type="datetime1">
              <a:rPr lang="en-US" smtClean="0"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924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1BC5-A27D-42A3-A6BB-1EFCCF3E0DE5}" type="datetime1">
              <a:rPr lang="en-US" smtClean="0"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736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7F67D-A1A3-4C7C-987F-E950D4B918AC}" type="datetime1">
              <a:rPr lang="en-US" smtClean="0"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54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8A8E7-C0D5-466B-8FF3-75BEFACAB224}" type="datetime1">
              <a:rPr lang="en-US" smtClean="0"/>
              <a:t>7/8/2016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688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669BF-FC14-491D-89D5-A9778D454138}" type="datetime1">
              <a:rPr lang="en-US" smtClean="0"/>
              <a:t>7/8/2016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365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158CA-A7CD-405F-942D-9A5219B3FFD5}" type="datetime1">
              <a:rPr lang="en-US" smtClean="0"/>
              <a:t>7/8/2016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29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B7296-6FCE-436A-AB85-9033197D01F4}" type="datetime1">
              <a:rPr lang="en-US" smtClean="0"/>
              <a:t>7/8/2016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A7427-7585-4B38-8929-DACF57544D6C}" type="datetime1">
              <a:rPr lang="en-US" smtClean="0"/>
              <a:t>7/8/2016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887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30764-751E-44BB-9EAA-8B6FC56DD608}" type="datetime1">
              <a:rPr lang="en-US" smtClean="0"/>
              <a:t>7/8/2016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412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4BBA5-36E0-4A12-AB54-AE72F8924BCE}" type="datetime1">
              <a:rPr lang="en-US" smtClean="0"/>
              <a:t>7/8/2016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Athena Hoeppner | University of Central Florida | athena@ucf.edu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41754-558D-42DD-B8F1-3D18E62029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36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upport.epnet.com/knowledge_base/detail.php?id=746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996165" y="1953466"/>
            <a:ext cx="2780523" cy="980275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EBSCO Discovery Platform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488595" y="4793277"/>
            <a:ext cx="1802773" cy="99008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/>
              <a:t>Wiley Result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485039" y="4267092"/>
            <a:ext cx="1802773" cy="394942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Gale Result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85039" y="3340925"/>
            <a:ext cx="1802773" cy="86923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/>
              <a:t>CINAHL Result</a:t>
            </a:r>
          </a:p>
        </p:txBody>
      </p:sp>
      <p:sp>
        <p:nvSpPr>
          <p:cNvPr id="16" name="Flowchart: Alternate Process 15"/>
          <p:cNvSpPr/>
          <p:nvPr/>
        </p:nvSpPr>
        <p:spPr>
          <a:xfrm>
            <a:off x="1483572" y="1039831"/>
            <a:ext cx="1552075" cy="637673"/>
          </a:xfrm>
          <a:prstGeom prst="flowChartAlternateProcess">
            <a:avLst/>
          </a:prstGeom>
          <a:solidFill>
            <a:srgbClr val="7D6CF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Search term submitted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4508935"/>
              </p:ext>
            </p:extLst>
          </p:nvPr>
        </p:nvGraphicFramePr>
        <p:xfrm>
          <a:off x="5924644" y="474217"/>
          <a:ext cx="5421135" cy="3605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2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68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7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83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67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15097">
                <a:tc>
                  <a:txBody>
                    <a:bodyPr/>
                    <a:lstStyle/>
                    <a:p>
                      <a:r>
                        <a:rPr lang="en-US" sz="1400" dirty="0"/>
                        <a:t>COUNTER Report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Regular</a:t>
                      </a:r>
                      <a:r>
                        <a:rPr lang="en-US" sz="1400" baseline="0" dirty="0"/>
                        <a:t> </a:t>
                      </a:r>
                      <a:r>
                        <a:rPr lang="en-US" sz="1400" dirty="0"/>
                        <a:t>Searches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Searches</a:t>
                      </a:r>
                      <a:r>
                        <a:rPr lang="en-US" sz="1400" baseline="0" dirty="0"/>
                        <a:t> Federated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Result</a:t>
                      </a:r>
                      <a:r>
                        <a:rPr lang="en-US" sz="1400" baseline="0" dirty="0"/>
                        <a:t> Clicks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Record Views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Full Text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648">
                <a:tc>
                  <a:txBody>
                    <a:bodyPr/>
                    <a:lstStyle/>
                    <a:p>
                      <a:r>
                        <a:rPr lang="en-US" sz="1400" b="1" dirty="0"/>
                        <a:t>EBSCO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dirty="0"/>
                        <a:t>PR1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50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EBSCO DB1: </a:t>
                      </a:r>
                      <a:r>
                        <a:rPr lang="en-US" sz="1400" b="1" i="1" dirty="0"/>
                        <a:t>CINAHL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50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EBSCO DB1: </a:t>
                      </a:r>
                      <a:r>
                        <a:rPr lang="en-US" sz="1400" b="1" i="1" dirty="0"/>
                        <a:t>Gale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09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EBSCO DB1: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i="1" dirty="0"/>
                        <a:t>Publisher Provided Indexing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648">
                <a:tc>
                  <a:txBody>
                    <a:bodyPr/>
                    <a:lstStyle/>
                    <a:p>
                      <a:r>
                        <a:rPr lang="en-US" sz="1400" b="1" dirty="0"/>
                        <a:t>Wiley JR1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8648">
                <a:tc>
                  <a:txBody>
                    <a:bodyPr/>
                    <a:lstStyle/>
                    <a:p>
                      <a:r>
                        <a:rPr lang="en-US" sz="1400" b="1" dirty="0"/>
                        <a:t>EBSCO JR1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996165" y="2978818"/>
            <a:ext cx="1503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Results List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620914" y="5582158"/>
            <a:ext cx="1174377" cy="583891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Wiley Full Text</a:t>
            </a:r>
          </a:p>
        </p:txBody>
      </p:sp>
      <p:cxnSp>
        <p:nvCxnSpPr>
          <p:cNvPr id="29" name="Straight Arrow Connector 28"/>
          <p:cNvCxnSpPr>
            <a:stCxn id="16" idx="2"/>
            <a:endCxn id="5" idx="0"/>
          </p:cNvCxnSpPr>
          <p:nvPr/>
        </p:nvCxnSpPr>
        <p:spPr>
          <a:xfrm>
            <a:off x="2259610" y="1677504"/>
            <a:ext cx="126817" cy="275962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2111872" y="5287647"/>
            <a:ext cx="1119349" cy="43820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OpenURL</a:t>
            </a:r>
          </a:p>
        </p:txBody>
      </p:sp>
      <p:sp>
        <p:nvSpPr>
          <p:cNvPr id="48" name="Oval 47"/>
          <p:cNvSpPr/>
          <p:nvPr/>
        </p:nvSpPr>
        <p:spPr>
          <a:xfrm>
            <a:off x="2339048" y="3710257"/>
            <a:ext cx="897211" cy="46105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Hosted FT</a:t>
            </a:r>
          </a:p>
        </p:txBody>
      </p:sp>
      <p:cxnSp>
        <p:nvCxnSpPr>
          <p:cNvPr id="25" name="Straight Arrow Connector 24"/>
          <p:cNvCxnSpPr>
            <a:stCxn id="48" idx="5"/>
            <a:endCxn id="55" idx="1"/>
          </p:cNvCxnSpPr>
          <p:nvPr/>
        </p:nvCxnSpPr>
        <p:spPr>
          <a:xfrm>
            <a:off x="3104865" y="4103791"/>
            <a:ext cx="425201" cy="185402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46" idx="5"/>
            <a:endCxn id="23" idx="1"/>
          </p:cNvCxnSpPr>
          <p:nvPr/>
        </p:nvCxnSpPr>
        <p:spPr>
          <a:xfrm>
            <a:off x="3067296" y="5661680"/>
            <a:ext cx="553618" cy="212424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lowchart: Alternate Process 51"/>
          <p:cNvSpPr/>
          <p:nvPr/>
        </p:nvSpPr>
        <p:spPr>
          <a:xfrm>
            <a:off x="362261" y="4403091"/>
            <a:ext cx="1070158" cy="433928"/>
          </a:xfrm>
          <a:prstGeom prst="flowChartAlternateProcess">
            <a:avLst/>
          </a:prstGeom>
          <a:solidFill>
            <a:srgbClr val="7D6CF8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Click 3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3" name="Right Arrow 52"/>
          <p:cNvSpPr/>
          <p:nvPr/>
        </p:nvSpPr>
        <p:spPr>
          <a:xfrm rot="9600000" flipH="1">
            <a:off x="1287794" y="4360791"/>
            <a:ext cx="289249" cy="233265"/>
          </a:xfrm>
          <a:prstGeom prst="rightArrow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glow rad="101600">
              <a:srgbClr val="7030A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7405061" y="985120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10878164" y="3326386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8366569" y="1373612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8366569" y="1874490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8358325" y="2404218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9235014" y="1356544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10878164" y="3710304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9230654" y="1871170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10115003" y="1871170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5" name="Straight Arrow Connector 74"/>
          <p:cNvCxnSpPr>
            <a:stCxn id="5" idx="3"/>
            <a:endCxn id="56" idx="2"/>
          </p:cNvCxnSpPr>
          <p:nvPr/>
        </p:nvCxnSpPr>
        <p:spPr>
          <a:xfrm flipV="1">
            <a:off x="3776688" y="1159578"/>
            <a:ext cx="3628373" cy="12840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6" idx="3"/>
            <a:endCxn id="61" idx="2"/>
          </p:cNvCxnSpPr>
          <p:nvPr/>
        </p:nvCxnSpPr>
        <p:spPr>
          <a:xfrm flipV="1">
            <a:off x="3291368" y="2578676"/>
            <a:ext cx="5066957" cy="2709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7" idx="3"/>
          </p:cNvCxnSpPr>
          <p:nvPr/>
        </p:nvCxnSpPr>
        <p:spPr>
          <a:xfrm flipV="1">
            <a:off x="3287812" y="2075841"/>
            <a:ext cx="4747703" cy="23887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8" idx="3"/>
            <a:endCxn id="59" idx="2"/>
          </p:cNvCxnSpPr>
          <p:nvPr/>
        </p:nvCxnSpPr>
        <p:spPr>
          <a:xfrm flipV="1">
            <a:off x="3287812" y="1548070"/>
            <a:ext cx="5078757" cy="22274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48" idx="7"/>
            <a:endCxn id="62" idx="2"/>
          </p:cNvCxnSpPr>
          <p:nvPr/>
        </p:nvCxnSpPr>
        <p:spPr>
          <a:xfrm flipV="1">
            <a:off x="3104865" y="1531002"/>
            <a:ext cx="6130149" cy="22467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5" idx="3"/>
            <a:endCxn id="63" idx="2"/>
          </p:cNvCxnSpPr>
          <p:nvPr/>
        </p:nvCxnSpPr>
        <p:spPr>
          <a:xfrm flipV="1">
            <a:off x="4919252" y="3884762"/>
            <a:ext cx="5958912" cy="4044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23" idx="3"/>
            <a:endCxn id="58" idx="2"/>
          </p:cNvCxnSpPr>
          <p:nvPr/>
        </p:nvCxnSpPr>
        <p:spPr>
          <a:xfrm flipV="1">
            <a:off x="4795291" y="3500844"/>
            <a:ext cx="6082873" cy="23732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7" idx="3"/>
            <a:endCxn id="64" idx="2"/>
          </p:cNvCxnSpPr>
          <p:nvPr/>
        </p:nvCxnSpPr>
        <p:spPr>
          <a:xfrm flipV="1">
            <a:off x="3287812" y="2045628"/>
            <a:ext cx="5942842" cy="24189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stCxn id="7" idx="3"/>
            <a:endCxn id="65" idx="2"/>
          </p:cNvCxnSpPr>
          <p:nvPr/>
        </p:nvCxnSpPr>
        <p:spPr>
          <a:xfrm flipV="1">
            <a:off x="3287812" y="2045628"/>
            <a:ext cx="6827191" cy="24189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10097419" y="973944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9235014" y="986165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47" name="Straight Arrow Connector 46"/>
          <p:cNvCxnSpPr>
            <a:stCxn id="48" idx="7"/>
            <a:endCxn id="108" idx="2"/>
          </p:cNvCxnSpPr>
          <p:nvPr/>
        </p:nvCxnSpPr>
        <p:spPr>
          <a:xfrm flipV="1">
            <a:off x="3104865" y="1164020"/>
            <a:ext cx="6125789" cy="26137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V="1">
            <a:off x="3272359" y="1155228"/>
            <a:ext cx="6494801" cy="33093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7" idx="3"/>
            <a:endCxn id="45" idx="2"/>
          </p:cNvCxnSpPr>
          <p:nvPr/>
        </p:nvCxnSpPr>
        <p:spPr>
          <a:xfrm flipV="1">
            <a:off x="3287812" y="1160623"/>
            <a:ext cx="5947202" cy="3303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5951497" y="4967872"/>
            <a:ext cx="53643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Result Clicks</a:t>
            </a:r>
            <a:r>
              <a:rPr lang="en-US" sz="1400" dirty="0"/>
              <a:t> count each time a user</a:t>
            </a:r>
            <a:r>
              <a:rPr lang="en-US" sz="1400" i="1" dirty="0"/>
              <a:t> clicks a link</a:t>
            </a:r>
            <a:r>
              <a:rPr lang="en-US" sz="1400" dirty="0"/>
              <a:t> from the search result to the detailed view, a link resolver, etc.</a:t>
            </a:r>
          </a:p>
          <a:p>
            <a:r>
              <a:rPr lang="en-US" sz="1400" b="1" dirty="0"/>
              <a:t>Record View</a:t>
            </a:r>
            <a:r>
              <a:rPr lang="en-US" sz="1400" dirty="0"/>
              <a:t> counts the abstract/detailed records </a:t>
            </a:r>
            <a:r>
              <a:rPr lang="en-US" sz="1400" i="1" dirty="0"/>
              <a:t>explicitly viewed</a:t>
            </a:r>
            <a:r>
              <a:rPr lang="en-US" sz="1400" dirty="0"/>
              <a:t> from the database.</a:t>
            </a:r>
          </a:p>
          <a:p>
            <a:r>
              <a:rPr lang="en-US" sz="1200" dirty="0">
                <a:hlinkClick r:id="rId3"/>
              </a:rPr>
              <a:t>http://support.epnet.com/knowledge_base/detail.php?id=7460</a:t>
            </a:r>
            <a:r>
              <a:rPr lang="en-US" sz="1200" dirty="0"/>
              <a:t> </a:t>
            </a:r>
          </a:p>
        </p:txBody>
      </p:sp>
      <p:cxnSp>
        <p:nvCxnSpPr>
          <p:cNvPr id="86" name="Straight Arrow Connector 85"/>
          <p:cNvCxnSpPr>
            <a:stCxn id="46" idx="7"/>
            <a:endCxn id="108" idx="2"/>
          </p:cNvCxnSpPr>
          <p:nvPr/>
        </p:nvCxnSpPr>
        <p:spPr>
          <a:xfrm flipV="1">
            <a:off x="3067296" y="1164020"/>
            <a:ext cx="6163358" cy="41878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Oval 108"/>
          <p:cNvSpPr/>
          <p:nvPr/>
        </p:nvSpPr>
        <p:spPr>
          <a:xfrm>
            <a:off x="9241239" y="2404218"/>
            <a:ext cx="348140" cy="348916"/>
          </a:xfrm>
          <a:prstGeom prst="ellipse">
            <a:avLst/>
          </a:prstGeom>
          <a:solidFill>
            <a:srgbClr val="FFFF00">
              <a:alpha val="30196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9228438" y="985120"/>
            <a:ext cx="348140" cy="348916"/>
          </a:xfrm>
          <a:prstGeom prst="ellipse">
            <a:avLst/>
          </a:prstGeom>
          <a:solidFill>
            <a:srgbClr val="BBD5A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8" name="Oval 107"/>
          <p:cNvSpPr/>
          <p:nvPr/>
        </p:nvSpPr>
        <p:spPr>
          <a:xfrm>
            <a:off x="9230654" y="989562"/>
            <a:ext cx="348140" cy="348916"/>
          </a:xfrm>
          <a:prstGeom prst="ellipse">
            <a:avLst/>
          </a:prstGeom>
          <a:solidFill>
            <a:srgbClr val="BBD5A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5964597" y="4119972"/>
            <a:ext cx="5351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One search; Three clicks; One record view; Two full text views.</a:t>
            </a:r>
          </a:p>
        </p:txBody>
      </p:sp>
      <p:sp>
        <p:nvSpPr>
          <p:cNvPr id="19" name="Right Arrow 18"/>
          <p:cNvSpPr/>
          <p:nvPr/>
        </p:nvSpPr>
        <p:spPr>
          <a:xfrm rot="9600000">
            <a:off x="3175993" y="3748112"/>
            <a:ext cx="289249" cy="233265"/>
          </a:xfrm>
          <a:prstGeom prst="rightArrow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glow rad="101600">
              <a:srgbClr val="7030A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ight Arrow 50"/>
          <p:cNvSpPr/>
          <p:nvPr/>
        </p:nvSpPr>
        <p:spPr>
          <a:xfrm rot="9600000">
            <a:off x="3163983" y="5295771"/>
            <a:ext cx="289249" cy="233265"/>
          </a:xfrm>
          <a:prstGeom prst="rightArrow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glow rad="101600">
              <a:srgbClr val="7030A0">
                <a:alpha val="6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Alternate Process 17"/>
          <p:cNvSpPr/>
          <p:nvPr/>
        </p:nvSpPr>
        <p:spPr>
          <a:xfrm>
            <a:off x="3441649" y="3552700"/>
            <a:ext cx="1070158" cy="433928"/>
          </a:xfrm>
          <a:prstGeom prst="flowChartAlternateProcess">
            <a:avLst/>
          </a:prstGeom>
          <a:solidFill>
            <a:srgbClr val="7D6CF8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Click 1 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9" name="Flowchart: Alternate Process 48"/>
          <p:cNvSpPr/>
          <p:nvPr/>
        </p:nvSpPr>
        <p:spPr>
          <a:xfrm>
            <a:off x="3413489" y="5107447"/>
            <a:ext cx="1070158" cy="433928"/>
          </a:xfrm>
          <a:prstGeom prst="flowChartAlternateProcess">
            <a:avLst/>
          </a:prstGeom>
          <a:solidFill>
            <a:srgbClr val="7D6CF8"/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FF00"/>
                </a:solidFill>
              </a:rPr>
              <a:t>Click 2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3530066" y="4003313"/>
            <a:ext cx="1389186" cy="57176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EBSCOhost Full Text</a:t>
            </a:r>
          </a:p>
        </p:txBody>
      </p:sp>
      <p:sp>
        <p:nvSpPr>
          <p:cNvPr id="34" name="Title 33"/>
          <p:cNvSpPr>
            <a:spLocks noGrp="1"/>
          </p:cNvSpPr>
          <p:nvPr>
            <p:ph type="title"/>
          </p:nvPr>
        </p:nvSpPr>
        <p:spPr>
          <a:xfrm>
            <a:off x="838200" y="365125"/>
            <a:ext cx="4788877" cy="614733"/>
          </a:xfrm>
        </p:spPr>
        <p:txBody>
          <a:bodyPr>
            <a:normAutofit/>
          </a:bodyPr>
          <a:lstStyle/>
          <a:p>
            <a:r>
              <a:rPr lang="en-US" sz="3200" dirty="0"/>
              <a:t>COUNTER R4 Illustration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050" dirty="0"/>
              <a:t>Athena Hoeppner | University of Central Florida | athena@ucf.edu</a:t>
            </a:r>
          </a:p>
        </p:txBody>
      </p:sp>
    </p:spTree>
    <p:extLst>
      <p:ext uri="{BB962C8B-B14F-4D97-AF65-F5344CB8AC3E}">
        <p14:creationId xmlns:p14="http://schemas.microsoft.com/office/powerpoint/2010/main" val="4058901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500" tmFilter="0, 0; .2, .5; .8, .5; 1, 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50" autoRev="1" fill="hold"/>
                                        <p:tgtEl>
                                          <p:spTgt spid="5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500" tmFilter="0, 0; .2, .5; .8, .5; 1, 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750" autoRev="1" fill="hold"/>
                                        <p:tgtEl>
                                          <p:spTgt spid="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7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7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1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7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1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6" dur="7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15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9" dur="75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1500" tmFilter="0, 0; .2, .5; .8, .5; 1, 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750" autoRev="1" fill="hold"/>
                                        <p:tgtEl>
                                          <p:spTgt spid="10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1500" tmFilter="0, 0; .2, .5; .8, .5; 1, 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2" dur="750" autoRev="1" fill="hold"/>
                                        <p:tgtEl>
                                          <p:spTgt spid="1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15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5" dur="75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1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6" dur="7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150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9" dur="750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1" dur="1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2" dur="7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1500" tmFilter="0, 0; .2, .5; .8, .5; 1, 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5" dur="750" autoRev="1" fill="hold"/>
                                        <p:tgtEl>
                                          <p:spTgt spid="10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6" grpId="0" animBg="1"/>
      <p:bldP spid="21" grpId="0"/>
      <p:bldP spid="23" grpId="0" animBg="1"/>
      <p:bldP spid="46" grpId="0" animBg="1"/>
      <p:bldP spid="48" grpId="0" animBg="1"/>
      <p:bldP spid="52" grpId="0" animBg="1"/>
      <p:bldP spid="53" grpId="0" animBg="1"/>
      <p:bldP spid="56" grpId="0" animBg="1"/>
      <p:bldP spid="56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44" grpId="0" animBg="1"/>
      <p:bldP spid="44" grpId="1" animBg="1"/>
      <p:bldP spid="45" grpId="0" animBg="1"/>
      <p:bldP spid="45" grpId="1" animBg="1"/>
      <p:bldP spid="109" grpId="0" animBg="1"/>
      <p:bldP spid="109" grpId="1" animBg="1"/>
      <p:bldP spid="107" grpId="0" animBg="1"/>
      <p:bldP spid="107" grpId="1" animBg="1"/>
      <p:bldP spid="108" grpId="0" animBg="1"/>
      <p:bldP spid="108" grpId="1" animBg="1"/>
      <p:bldP spid="132" grpId="0"/>
      <p:bldP spid="19" grpId="0" animBg="1"/>
      <p:bldP spid="51" grpId="0" animBg="1"/>
      <p:bldP spid="18" grpId="0" animBg="1"/>
      <p:bldP spid="49" grpId="0" animBg="1"/>
      <p:bldP spid="5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143</Words>
  <Application>Microsoft Office PowerPoint</Application>
  <PresentationFormat>Widescreen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COUNTER R4 Illustration</vt:lpstr>
    </vt:vector>
  </TitlesOfParts>
  <Company>UCF Libraries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Athena Hoeppner</dc:creator>
  <cp:lastModifiedBy>Lorraine Estelle</cp:lastModifiedBy>
  <cp:revision>27</cp:revision>
  <dcterms:created xsi:type="dcterms:W3CDTF">2015-05-08T16:55:42Z</dcterms:created>
  <dcterms:modified xsi:type="dcterms:W3CDTF">2016-07-08T10:12:36Z</dcterms:modified>
</cp:coreProperties>
</file>