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5" r:id="rId1"/>
  </p:sldMasterIdLst>
  <p:notesMasterIdLst>
    <p:notesMasterId r:id="rId45"/>
  </p:notesMasterIdLst>
  <p:sldIdLst>
    <p:sldId id="256" r:id="rId2"/>
    <p:sldId id="360" r:id="rId3"/>
    <p:sldId id="361" r:id="rId4"/>
    <p:sldId id="429" r:id="rId5"/>
    <p:sldId id="430" r:id="rId6"/>
    <p:sldId id="431" r:id="rId7"/>
    <p:sldId id="433" r:id="rId8"/>
    <p:sldId id="432" r:id="rId9"/>
    <p:sldId id="434" r:id="rId10"/>
    <p:sldId id="435" r:id="rId11"/>
    <p:sldId id="436" r:id="rId12"/>
    <p:sldId id="428" r:id="rId13"/>
    <p:sldId id="437" r:id="rId14"/>
    <p:sldId id="438" r:id="rId15"/>
    <p:sldId id="439" r:id="rId16"/>
    <p:sldId id="370" r:id="rId17"/>
    <p:sldId id="376" r:id="rId18"/>
    <p:sldId id="377" r:id="rId19"/>
    <p:sldId id="425" r:id="rId20"/>
    <p:sldId id="382" r:id="rId21"/>
    <p:sldId id="383" r:id="rId22"/>
    <p:sldId id="384" r:id="rId23"/>
    <p:sldId id="385" r:id="rId24"/>
    <p:sldId id="386" r:id="rId25"/>
    <p:sldId id="426" r:id="rId26"/>
    <p:sldId id="390" r:id="rId27"/>
    <p:sldId id="392" r:id="rId28"/>
    <p:sldId id="393" r:id="rId29"/>
    <p:sldId id="394" r:id="rId30"/>
    <p:sldId id="406" r:id="rId31"/>
    <p:sldId id="441" r:id="rId32"/>
    <p:sldId id="443" r:id="rId33"/>
    <p:sldId id="445" r:id="rId34"/>
    <p:sldId id="446" r:id="rId35"/>
    <p:sldId id="447" r:id="rId36"/>
    <p:sldId id="427" r:id="rId37"/>
    <p:sldId id="420" r:id="rId38"/>
    <p:sldId id="421" r:id="rId39"/>
    <p:sldId id="423" r:id="rId40"/>
    <p:sldId id="422" r:id="rId41"/>
    <p:sldId id="424" r:id="rId42"/>
    <p:sldId id="415" r:id="rId43"/>
    <p:sldId id="416" r:id="rId44"/>
  </p:sldIdLst>
  <p:sldSz cx="12192000" cy="6858000"/>
  <p:notesSz cx="6865938" cy="9998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88B4"/>
    <a:srgbClr val="FFB7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26" autoAdjust="0"/>
    <p:restoredTop sz="80118" autoAdjust="0"/>
  </p:normalViewPr>
  <p:slideViewPr>
    <p:cSldViewPr snapToGrid="0" showGuides="1">
      <p:cViewPr varScale="1">
        <p:scale>
          <a:sx n="52" d="100"/>
          <a:sy n="52" d="100"/>
        </p:scale>
        <p:origin x="620" y="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C0CEE8-365A-4B33-BC29-5E7F4E26DB81}" type="doc">
      <dgm:prSet loTypeId="urn:microsoft.com/office/officeart/2016/7/layout/LinearBlockProcessNumbered" loCatId="process" qsTypeId="urn:microsoft.com/office/officeart/2005/8/quickstyle/simple1" qsCatId="simple" csTypeId="urn:microsoft.com/office/officeart/2005/8/colors/colorful2" csCatId="colorful" phldr="1"/>
      <dgm:spPr/>
      <dgm:t>
        <a:bodyPr/>
        <a:lstStyle/>
        <a:p>
          <a:endParaRPr lang="en-US"/>
        </a:p>
      </dgm:t>
    </dgm:pt>
    <dgm:pt modelId="{C84A0FD5-7964-49CC-ACFD-D1B2290280B6}">
      <dgm:prSet/>
      <dgm:spPr/>
      <dgm:t>
        <a:bodyPr/>
        <a:lstStyle/>
        <a:p>
          <a:r>
            <a:rPr lang="en-US" dirty="0"/>
            <a:t>RESTful interface returning JSON-formatted reports</a:t>
          </a:r>
        </a:p>
      </dgm:t>
    </dgm:pt>
    <dgm:pt modelId="{E633D15B-9559-471B-8575-8DAAA2801B4C}" type="parTrans" cxnId="{8A7B2201-2C9B-471E-A042-A12E3F20B174}">
      <dgm:prSet/>
      <dgm:spPr/>
      <dgm:t>
        <a:bodyPr/>
        <a:lstStyle/>
        <a:p>
          <a:endParaRPr lang="en-US"/>
        </a:p>
      </dgm:t>
    </dgm:pt>
    <dgm:pt modelId="{D4C3FA55-FBD9-4059-9929-827655585F06}" type="sibTrans" cxnId="{8A7B2201-2C9B-471E-A042-A12E3F20B174}">
      <dgm:prSet phldrT="02" phldr="0"/>
      <dgm:spPr/>
      <dgm:t>
        <a:bodyPr/>
        <a:lstStyle/>
        <a:p>
          <a:endParaRPr lang="en-US" dirty="0"/>
        </a:p>
      </dgm:t>
    </dgm:pt>
    <dgm:pt modelId="{54501C48-DBA9-49B6-95F9-35557C8CA4F0}">
      <dgm:prSet/>
      <dgm:spPr/>
      <dgm:t>
        <a:bodyPr/>
        <a:lstStyle/>
        <a:p>
          <a:r>
            <a:rPr lang="en-US" dirty="0"/>
            <a:t>Familiar to most web developers</a:t>
          </a:r>
        </a:p>
      </dgm:t>
    </dgm:pt>
    <dgm:pt modelId="{73454825-BA16-4F66-91E2-DB928374B8A6}" type="parTrans" cxnId="{E150B059-C8EF-45D1-99AB-723EEECE2603}">
      <dgm:prSet/>
      <dgm:spPr/>
      <dgm:t>
        <a:bodyPr/>
        <a:lstStyle/>
        <a:p>
          <a:endParaRPr lang="en-US"/>
        </a:p>
      </dgm:t>
    </dgm:pt>
    <dgm:pt modelId="{53C5D057-8656-471B-B5E9-B6BB9E58B722}" type="sibTrans" cxnId="{E150B059-C8EF-45D1-99AB-723EEECE2603}">
      <dgm:prSet phldrT="03" phldr="0"/>
      <dgm:spPr/>
      <dgm:t>
        <a:bodyPr/>
        <a:lstStyle/>
        <a:p>
          <a:endParaRPr lang="en-US" dirty="0"/>
        </a:p>
      </dgm:t>
    </dgm:pt>
    <dgm:pt modelId="{5A1B06FF-3632-48CF-92D5-861F5595F1CE}">
      <dgm:prSet/>
      <dgm:spPr/>
      <dgm:t>
        <a:bodyPr/>
        <a:lstStyle/>
        <a:p>
          <a:r>
            <a:rPr lang="en-US" dirty="0"/>
            <a:t>Allows retrieval of full reports, or snippets of usage</a:t>
          </a:r>
        </a:p>
      </dgm:t>
    </dgm:pt>
    <dgm:pt modelId="{8D9607A6-BD89-4728-B915-7C09D5844F5D}" type="parTrans" cxnId="{92558E5D-D3FA-4541-8349-B1493A6C154B}">
      <dgm:prSet/>
      <dgm:spPr/>
      <dgm:t>
        <a:bodyPr/>
        <a:lstStyle/>
        <a:p>
          <a:endParaRPr lang="en-US"/>
        </a:p>
      </dgm:t>
    </dgm:pt>
    <dgm:pt modelId="{124D8637-8B24-427F-9D3D-B91B6030D2AF}" type="sibTrans" cxnId="{92558E5D-D3FA-4541-8349-B1493A6C154B}">
      <dgm:prSet phldrT="04" phldr="0"/>
      <dgm:spPr/>
      <dgm:t>
        <a:bodyPr/>
        <a:lstStyle/>
        <a:p>
          <a:endParaRPr lang="en-US" dirty="0"/>
        </a:p>
      </dgm:t>
    </dgm:pt>
    <dgm:pt modelId="{602100D5-2901-42E6-857A-A2A74943B395}">
      <dgm:prSet/>
      <dgm:spPr/>
      <dgm:t>
        <a:bodyPr/>
        <a:lstStyle/>
        <a:p>
          <a:r>
            <a:rPr lang="en-US" dirty="0"/>
            <a:t>Allows usage display to be embedded in other applications</a:t>
          </a:r>
        </a:p>
      </dgm:t>
    </dgm:pt>
    <dgm:pt modelId="{CA0BAD4C-E714-4A59-805B-CFFC62608CE2}" type="parTrans" cxnId="{B2403DCF-12B4-47C3-9EB7-A2DDBF86B6C0}">
      <dgm:prSet/>
      <dgm:spPr/>
      <dgm:t>
        <a:bodyPr/>
        <a:lstStyle/>
        <a:p>
          <a:endParaRPr lang="en-US"/>
        </a:p>
      </dgm:t>
    </dgm:pt>
    <dgm:pt modelId="{E06E25FD-1EA2-4497-AE87-6FB095304D15}" type="sibTrans" cxnId="{B2403DCF-12B4-47C3-9EB7-A2DDBF86B6C0}">
      <dgm:prSet phldrT="05" phldr="0"/>
      <dgm:spPr/>
      <dgm:t>
        <a:bodyPr/>
        <a:lstStyle/>
        <a:p>
          <a:endParaRPr lang="en-US" dirty="0"/>
        </a:p>
      </dgm:t>
    </dgm:pt>
    <dgm:pt modelId="{664123DF-183C-4C42-8B4C-A08FEAF3C1A4}" type="pres">
      <dgm:prSet presAssocID="{E9C0CEE8-365A-4B33-BC29-5E7F4E26DB81}" presName="Name0" presStyleCnt="0">
        <dgm:presLayoutVars>
          <dgm:animLvl val="lvl"/>
          <dgm:resizeHandles val="exact"/>
        </dgm:presLayoutVars>
      </dgm:prSet>
      <dgm:spPr/>
    </dgm:pt>
    <dgm:pt modelId="{0EC9D7EE-14B2-47B2-B9D0-DD6BA5938767}" type="pres">
      <dgm:prSet presAssocID="{C84A0FD5-7964-49CC-ACFD-D1B2290280B6}" presName="compositeNode" presStyleCnt="0">
        <dgm:presLayoutVars>
          <dgm:bulletEnabled val="1"/>
        </dgm:presLayoutVars>
      </dgm:prSet>
      <dgm:spPr/>
    </dgm:pt>
    <dgm:pt modelId="{5B880F2C-337B-4149-B1AB-155084F6841A}" type="pres">
      <dgm:prSet presAssocID="{C84A0FD5-7964-49CC-ACFD-D1B2290280B6}" presName="bgRect" presStyleLbl="alignNode1" presStyleIdx="0" presStyleCnt="4"/>
      <dgm:spPr/>
    </dgm:pt>
    <dgm:pt modelId="{750F796D-9D66-4196-B61A-478C59DD3BEE}" type="pres">
      <dgm:prSet presAssocID="{D4C3FA55-FBD9-4059-9929-827655585F06}" presName="sibTransNodeRect" presStyleLbl="alignNode1" presStyleIdx="0" presStyleCnt="4">
        <dgm:presLayoutVars>
          <dgm:chMax val="0"/>
          <dgm:bulletEnabled val="1"/>
        </dgm:presLayoutVars>
      </dgm:prSet>
      <dgm:spPr/>
    </dgm:pt>
    <dgm:pt modelId="{7C1B7A4C-FE1A-4A3B-9C48-429E85677F8D}" type="pres">
      <dgm:prSet presAssocID="{C84A0FD5-7964-49CC-ACFD-D1B2290280B6}" presName="nodeRect" presStyleLbl="alignNode1" presStyleIdx="0" presStyleCnt="4">
        <dgm:presLayoutVars>
          <dgm:bulletEnabled val="1"/>
        </dgm:presLayoutVars>
      </dgm:prSet>
      <dgm:spPr/>
    </dgm:pt>
    <dgm:pt modelId="{50CB4EE8-D1BF-4732-AFA3-2AC4E78ABBF9}" type="pres">
      <dgm:prSet presAssocID="{D4C3FA55-FBD9-4059-9929-827655585F06}" presName="sibTrans" presStyleCnt="0"/>
      <dgm:spPr/>
    </dgm:pt>
    <dgm:pt modelId="{AD749D12-AAC5-46A8-80E1-9B68C9AADD8A}" type="pres">
      <dgm:prSet presAssocID="{54501C48-DBA9-49B6-95F9-35557C8CA4F0}" presName="compositeNode" presStyleCnt="0">
        <dgm:presLayoutVars>
          <dgm:bulletEnabled val="1"/>
        </dgm:presLayoutVars>
      </dgm:prSet>
      <dgm:spPr/>
    </dgm:pt>
    <dgm:pt modelId="{ED5C0554-29B2-4971-9AE7-A0D3B324206D}" type="pres">
      <dgm:prSet presAssocID="{54501C48-DBA9-49B6-95F9-35557C8CA4F0}" presName="bgRect" presStyleLbl="alignNode1" presStyleIdx="1" presStyleCnt="4"/>
      <dgm:spPr/>
    </dgm:pt>
    <dgm:pt modelId="{4F476AD5-24E7-495F-B570-32839A4B4B9E}" type="pres">
      <dgm:prSet presAssocID="{53C5D057-8656-471B-B5E9-B6BB9E58B722}" presName="sibTransNodeRect" presStyleLbl="alignNode1" presStyleIdx="1" presStyleCnt="4">
        <dgm:presLayoutVars>
          <dgm:chMax val="0"/>
          <dgm:bulletEnabled val="1"/>
        </dgm:presLayoutVars>
      </dgm:prSet>
      <dgm:spPr/>
    </dgm:pt>
    <dgm:pt modelId="{4738B1D6-DCC8-4F1D-A3EB-4E7F69E3B07B}" type="pres">
      <dgm:prSet presAssocID="{54501C48-DBA9-49B6-95F9-35557C8CA4F0}" presName="nodeRect" presStyleLbl="alignNode1" presStyleIdx="1" presStyleCnt="4">
        <dgm:presLayoutVars>
          <dgm:bulletEnabled val="1"/>
        </dgm:presLayoutVars>
      </dgm:prSet>
      <dgm:spPr/>
    </dgm:pt>
    <dgm:pt modelId="{FCE0A051-61F3-436F-AAD1-F76841BF1CD6}" type="pres">
      <dgm:prSet presAssocID="{53C5D057-8656-471B-B5E9-B6BB9E58B722}" presName="sibTrans" presStyleCnt="0"/>
      <dgm:spPr/>
    </dgm:pt>
    <dgm:pt modelId="{9122FD7C-CD49-4871-9CD0-649986348BC1}" type="pres">
      <dgm:prSet presAssocID="{5A1B06FF-3632-48CF-92D5-861F5595F1CE}" presName="compositeNode" presStyleCnt="0">
        <dgm:presLayoutVars>
          <dgm:bulletEnabled val="1"/>
        </dgm:presLayoutVars>
      </dgm:prSet>
      <dgm:spPr/>
    </dgm:pt>
    <dgm:pt modelId="{7B83993D-ACA8-4658-B146-B6EF61F6D749}" type="pres">
      <dgm:prSet presAssocID="{5A1B06FF-3632-48CF-92D5-861F5595F1CE}" presName="bgRect" presStyleLbl="alignNode1" presStyleIdx="2" presStyleCnt="4"/>
      <dgm:spPr/>
    </dgm:pt>
    <dgm:pt modelId="{65345987-D665-49E7-BDA3-6EC98D3F19AA}" type="pres">
      <dgm:prSet presAssocID="{124D8637-8B24-427F-9D3D-B91B6030D2AF}" presName="sibTransNodeRect" presStyleLbl="alignNode1" presStyleIdx="2" presStyleCnt="4">
        <dgm:presLayoutVars>
          <dgm:chMax val="0"/>
          <dgm:bulletEnabled val="1"/>
        </dgm:presLayoutVars>
      </dgm:prSet>
      <dgm:spPr/>
    </dgm:pt>
    <dgm:pt modelId="{5C061FAE-718D-4E7F-8770-54CCFECC2445}" type="pres">
      <dgm:prSet presAssocID="{5A1B06FF-3632-48CF-92D5-861F5595F1CE}" presName="nodeRect" presStyleLbl="alignNode1" presStyleIdx="2" presStyleCnt="4">
        <dgm:presLayoutVars>
          <dgm:bulletEnabled val="1"/>
        </dgm:presLayoutVars>
      </dgm:prSet>
      <dgm:spPr/>
    </dgm:pt>
    <dgm:pt modelId="{7CF3A7D9-7ACF-47D7-AA05-B9BA89F54D6F}" type="pres">
      <dgm:prSet presAssocID="{124D8637-8B24-427F-9D3D-B91B6030D2AF}" presName="sibTrans" presStyleCnt="0"/>
      <dgm:spPr/>
    </dgm:pt>
    <dgm:pt modelId="{A424E9C4-37D0-458F-89FD-326ADDB1EECA}" type="pres">
      <dgm:prSet presAssocID="{602100D5-2901-42E6-857A-A2A74943B395}" presName="compositeNode" presStyleCnt="0">
        <dgm:presLayoutVars>
          <dgm:bulletEnabled val="1"/>
        </dgm:presLayoutVars>
      </dgm:prSet>
      <dgm:spPr/>
    </dgm:pt>
    <dgm:pt modelId="{C60D0EF2-663C-46E0-A291-62F519EE433D}" type="pres">
      <dgm:prSet presAssocID="{602100D5-2901-42E6-857A-A2A74943B395}" presName="bgRect" presStyleLbl="alignNode1" presStyleIdx="3" presStyleCnt="4"/>
      <dgm:spPr/>
    </dgm:pt>
    <dgm:pt modelId="{ABDA1D62-643F-4D86-9DFA-B885F104099D}" type="pres">
      <dgm:prSet presAssocID="{E06E25FD-1EA2-4497-AE87-6FB095304D15}" presName="sibTransNodeRect" presStyleLbl="alignNode1" presStyleIdx="3" presStyleCnt="4">
        <dgm:presLayoutVars>
          <dgm:chMax val="0"/>
          <dgm:bulletEnabled val="1"/>
        </dgm:presLayoutVars>
      </dgm:prSet>
      <dgm:spPr/>
    </dgm:pt>
    <dgm:pt modelId="{E12CD8FE-7247-4F15-A5E3-BDF02ECA3834}" type="pres">
      <dgm:prSet presAssocID="{602100D5-2901-42E6-857A-A2A74943B395}" presName="nodeRect" presStyleLbl="alignNode1" presStyleIdx="3" presStyleCnt="4">
        <dgm:presLayoutVars>
          <dgm:bulletEnabled val="1"/>
        </dgm:presLayoutVars>
      </dgm:prSet>
      <dgm:spPr/>
    </dgm:pt>
  </dgm:ptLst>
  <dgm:cxnLst>
    <dgm:cxn modelId="{8A7B2201-2C9B-471E-A042-A12E3F20B174}" srcId="{E9C0CEE8-365A-4B33-BC29-5E7F4E26DB81}" destId="{C84A0FD5-7964-49CC-ACFD-D1B2290280B6}" srcOrd="0" destOrd="0" parTransId="{E633D15B-9559-471B-8575-8DAAA2801B4C}" sibTransId="{D4C3FA55-FBD9-4059-9929-827655585F06}"/>
    <dgm:cxn modelId="{1D4F1B29-F722-4BC7-9F9B-AFDC7CF47C84}" type="presOf" srcId="{E9C0CEE8-365A-4B33-BC29-5E7F4E26DB81}" destId="{664123DF-183C-4C42-8B4C-A08FEAF3C1A4}" srcOrd="0" destOrd="0" presId="urn:microsoft.com/office/officeart/2016/7/layout/LinearBlockProcessNumbered"/>
    <dgm:cxn modelId="{BA491D30-99D3-4566-9A51-6E8A12DCC685}" type="presOf" srcId="{602100D5-2901-42E6-857A-A2A74943B395}" destId="{C60D0EF2-663C-46E0-A291-62F519EE433D}" srcOrd="0" destOrd="0" presId="urn:microsoft.com/office/officeart/2016/7/layout/LinearBlockProcessNumbered"/>
    <dgm:cxn modelId="{BF274836-4335-4EF9-B574-7D8930448175}" type="presOf" srcId="{602100D5-2901-42E6-857A-A2A74943B395}" destId="{E12CD8FE-7247-4F15-A5E3-BDF02ECA3834}" srcOrd="1" destOrd="0" presId="urn:microsoft.com/office/officeart/2016/7/layout/LinearBlockProcessNumbered"/>
    <dgm:cxn modelId="{92558E5D-D3FA-4541-8349-B1493A6C154B}" srcId="{E9C0CEE8-365A-4B33-BC29-5E7F4E26DB81}" destId="{5A1B06FF-3632-48CF-92D5-861F5595F1CE}" srcOrd="2" destOrd="0" parTransId="{8D9607A6-BD89-4728-B915-7C09D5844F5D}" sibTransId="{124D8637-8B24-427F-9D3D-B91B6030D2AF}"/>
    <dgm:cxn modelId="{DC9A2F69-F458-4A17-8E51-F068E8F60E8C}" type="presOf" srcId="{124D8637-8B24-427F-9D3D-B91B6030D2AF}" destId="{65345987-D665-49E7-BDA3-6EC98D3F19AA}" srcOrd="0" destOrd="0" presId="urn:microsoft.com/office/officeart/2016/7/layout/LinearBlockProcessNumbered"/>
    <dgm:cxn modelId="{A9FFCA6B-2061-422E-9EC7-D526B38D1E7B}" type="presOf" srcId="{5A1B06FF-3632-48CF-92D5-861F5595F1CE}" destId="{7B83993D-ACA8-4658-B146-B6EF61F6D749}" srcOrd="0" destOrd="0" presId="urn:microsoft.com/office/officeart/2016/7/layout/LinearBlockProcessNumbered"/>
    <dgm:cxn modelId="{E150B059-C8EF-45D1-99AB-723EEECE2603}" srcId="{E9C0CEE8-365A-4B33-BC29-5E7F4E26DB81}" destId="{54501C48-DBA9-49B6-95F9-35557C8CA4F0}" srcOrd="1" destOrd="0" parTransId="{73454825-BA16-4F66-91E2-DB928374B8A6}" sibTransId="{53C5D057-8656-471B-B5E9-B6BB9E58B722}"/>
    <dgm:cxn modelId="{C6DCDF86-2BCF-4B7F-A566-92F9DDBC286F}" type="presOf" srcId="{E06E25FD-1EA2-4497-AE87-6FB095304D15}" destId="{ABDA1D62-643F-4D86-9DFA-B885F104099D}" srcOrd="0" destOrd="0" presId="urn:microsoft.com/office/officeart/2016/7/layout/LinearBlockProcessNumbered"/>
    <dgm:cxn modelId="{0D44139D-9BA3-48B1-8DFA-64BB829BFB04}" type="presOf" srcId="{D4C3FA55-FBD9-4059-9929-827655585F06}" destId="{750F796D-9D66-4196-B61A-478C59DD3BEE}" srcOrd="0" destOrd="0" presId="urn:microsoft.com/office/officeart/2016/7/layout/LinearBlockProcessNumbered"/>
    <dgm:cxn modelId="{FF8C37AD-6950-4724-B933-3D26B1C98EB0}" type="presOf" srcId="{5A1B06FF-3632-48CF-92D5-861F5595F1CE}" destId="{5C061FAE-718D-4E7F-8770-54CCFECC2445}" srcOrd="1" destOrd="0" presId="urn:microsoft.com/office/officeart/2016/7/layout/LinearBlockProcessNumbered"/>
    <dgm:cxn modelId="{5E695EBD-CD4A-4875-BDAB-85A3B61FC2F0}" type="presOf" srcId="{53C5D057-8656-471B-B5E9-B6BB9E58B722}" destId="{4F476AD5-24E7-495F-B570-32839A4B4B9E}" srcOrd="0" destOrd="0" presId="urn:microsoft.com/office/officeart/2016/7/layout/LinearBlockProcessNumbered"/>
    <dgm:cxn modelId="{DDD2F8C1-6914-47B0-AFC6-EB024043C924}" type="presOf" srcId="{C84A0FD5-7964-49CC-ACFD-D1B2290280B6}" destId="{5B880F2C-337B-4149-B1AB-155084F6841A}" srcOrd="0" destOrd="0" presId="urn:microsoft.com/office/officeart/2016/7/layout/LinearBlockProcessNumbered"/>
    <dgm:cxn modelId="{495886CD-B459-472F-8A96-EDDAE4D430CC}" type="presOf" srcId="{54501C48-DBA9-49B6-95F9-35557C8CA4F0}" destId="{ED5C0554-29B2-4971-9AE7-A0D3B324206D}" srcOrd="0" destOrd="0" presId="urn:microsoft.com/office/officeart/2016/7/layout/LinearBlockProcessNumbered"/>
    <dgm:cxn modelId="{B2403DCF-12B4-47C3-9EB7-A2DDBF86B6C0}" srcId="{E9C0CEE8-365A-4B33-BC29-5E7F4E26DB81}" destId="{602100D5-2901-42E6-857A-A2A74943B395}" srcOrd="3" destOrd="0" parTransId="{CA0BAD4C-E714-4A59-805B-CFFC62608CE2}" sibTransId="{E06E25FD-1EA2-4497-AE87-6FB095304D15}"/>
    <dgm:cxn modelId="{67BEFAEC-082F-40A7-9F54-85029AFD1022}" type="presOf" srcId="{C84A0FD5-7964-49CC-ACFD-D1B2290280B6}" destId="{7C1B7A4C-FE1A-4A3B-9C48-429E85677F8D}" srcOrd="1" destOrd="0" presId="urn:microsoft.com/office/officeart/2016/7/layout/LinearBlockProcessNumbered"/>
    <dgm:cxn modelId="{D3B824ED-C70A-450A-A1E7-B93CDE6C4271}" type="presOf" srcId="{54501C48-DBA9-49B6-95F9-35557C8CA4F0}" destId="{4738B1D6-DCC8-4F1D-A3EB-4E7F69E3B07B}" srcOrd="1" destOrd="0" presId="urn:microsoft.com/office/officeart/2016/7/layout/LinearBlockProcessNumbered"/>
    <dgm:cxn modelId="{74207736-C1E0-416F-BFA6-609CB3271B47}" type="presParOf" srcId="{664123DF-183C-4C42-8B4C-A08FEAF3C1A4}" destId="{0EC9D7EE-14B2-47B2-B9D0-DD6BA5938767}" srcOrd="0" destOrd="0" presId="urn:microsoft.com/office/officeart/2016/7/layout/LinearBlockProcessNumbered"/>
    <dgm:cxn modelId="{0961AC35-EECD-4B9D-BCBE-ED927C32B5EE}" type="presParOf" srcId="{0EC9D7EE-14B2-47B2-B9D0-DD6BA5938767}" destId="{5B880F2C-337B-4149-B1AB-155084F6841A}" srcOrd="0" destOrd="0" presId="urn:microsoft.com/office/officeart/2016/7/layout/LinearBlockProcessNumbered"/>
    <dgm:cxn modelId="{D2E38099-C6E8-457E-8F81-CE6320F3DA7B}" type="presParOf" srcId="{0EC9D7EE-14B2-47B2-B9D0-DD6BA5938767}" destId="{750F796D-9D66-4196-B61A-478C59DD3BEE}" srcOrd="1" destOrd="0" presId="urn:microsoft.com/office/officeart/2016/7/layout/LinearBlockProcessNumbered"/>
    <dgm:cxn modelId="{2F96CBA4-6FB1-472F-BF8D-D69E1A57A8C4}" type="presParOf" srcId="{0EC9D7EE-14B2-47B2-B9D0-DD6BA5938767}" destId="{7C1B7A4C-FE1A-4A3B-9C48-429E85677F8D}" srcOrd="2" destOrd="0" presId="urn:microsoft.com/office/officeart/2016/7/layout/LinearBlockProcessNumbered"/>
    <dgm:cxn modelId="{F200312B-749E-4D80-81C5-1986CDDD0BC5}" type="presParOf" srcId="{664123DF-183C-4C42-8B4C-A08FEAF3C1A4}" destId="{50CB4EE8-D1BF-4732-AFA3-2AC4E78ABBF9}" srcOrd="1" destOrd="0" presId="urn:microsoft.com/office/officeart/2016/7/layout/LinearBlockProcessNumbered"/>
    <dgm:cxn modelId="{1EA5121D-1314-4DF5-8BDB-5030A482BA3C}" type="presParOf" srcId="{664123DF-183C-4C42-8B4C-A08FEAF3C1A4}" destId="{AD749D12-AAC5-46A8-80E1-9B68C9AADD8A}" srcOrd="2" destOrd="0" presId="urn:microsoft.com/office/officeart/2016/7/layout/LinearBlockProcessNumbered"/>
    <dgm:cxn modelId="{2AF90910-6AF7-430E-ACAC-4AF8952707AB}" type="presParOf" srcId="{AD749D12-AAC5-46A8-80E1-9B68C9AADD8A}" destId="{ED5C0554-29B2-4971-9AE7-A0D3B324206D}" srcOrd="0" destOrd="0" presId="urn:microsoft.com/office/officeart/2016/7/layout/LinearBlockProcessNumbered"/>
    <dgm:cxn modelId="{4628706A-AF12-4C77-8E39-7924A635F028}" type="presParOf" srcId="{AD749D12-AAC5-46A8-80E1-9B68C9AADD8A}" destId="{4F476AD5-24E7-495F-B570-32839A4B4B9E}" srcOrd="1" destOrd="0" presId="urn:microsoft.com/office/officeart/2016/7/layout/LinearBlockProcessNumbered"/>
    <dgm:cxn modelId="{FA88A435-BD24-4E74-B6D0-0CBB46107072}" type="presParOf" srcId="{AD749D12-AAC5-46A8-80E1-9B68C9AADD8A}" destId="{4738B1D6-DCC8-4F1D-A3EB-4E7F69E3B07B}" srcOrd="2" destOrd="0" presId="urn:microsoft.com/office/officeart/2016/7/layout/LinearBlockProcessNumbered"/>
    <dgm:cxn modelId="{33986DF7-D49A-4D96-B5C4-F3404598A592}" type="presParOf" srcId="{664123DF-183C-4C42-8B4C-A08FEAF3C1A4}" destId="{FCE0A051-61F3-436F-AAD1-F76841BF1CD6}" srcOrd="3" destOrd="0" presId="urn:microsoft.com/office/officeart/2016/7/layout/LinearBlockProcessNumbered"/>
    <dgm:cxn modelId="{FC52C7F0-8585-4F72-977C-7D6DDB43CEA2}" type="presParOf" srcId="{664123DF-183C-4C42-8B4C-A08FEAF3C1A4}" destId="{9122FD7C-CD49-4871-9CD0-649986348BC1}" srcOrd="4" destOrd="0" presId="urn:microsoft.com/office/officeart/2016/7/layout/LinearBlockProcessNumbered"/>
    <dgm:cxn modelId="{70313080-B767-4F46-9CA3-06FCDFAF0937}" type="presParOf" srcId="{9122FD7C-CD49-4871-9CD0-649986348BC1}" destId="{7B83993D-ACA8-4658-B146-B6EF61F6D749}" srcOrd="0" destOrd="0" presId="urn:microsoft.com/office/officeart/2016/7/layout/LinearBlockProcessNumbered"/>
    <dgm:cxn modelId="{81115673-87D2-441E-B867-B3DB55D2A45F}" type="presParOf" srcId="{9122FD7C-CD49-4871-9CD0-649986348BC1}" destId="{65345987-D665-49E7-BDA3-6EC98D3F19AA}" srcOrd="1" destOrd="0" presId="urn:microsoft.com/office/officeart/2016/7/layout/LinearBlockProcessNumbered"/>
    <dgm:cxn modelId="{DB29A178-41EA-4A04-9C57-A7A335EB6495}" type="presParOf" srcId="{9122FD7C-CD49-4871-9CD0-649986348BC1}" destId="{5C061FAE-718D-4E7F-8770-54CCFECC2445}" srcOrd="2" destOrd="0" presId="urn:microsoft.com/office/officeart/2016/7/layout/LinearBlockProcessNumbered"/>
    <dgm:cxn modelId="{27EBE51E-1BC3-4A19-912B-F547007C7326}" type="presParOf" srcId="{664123DF-183C-4C42-8B4C-A08FEAF3C1A4}" destId="{7CF3A7D9-7ACF-47D7-AA05-B9BA89F54D6F}" srcOrd="5" destOrd="0" presId="urn:microsoft.com/office/officeart/2016/7/layout/LinearBlockProcessNumbered"/>
    <dgm:cxn modelId="{1D8C43A4-8ACF-49FA-8ED8-CC372EFB91AD}" type="presParOf" srcId="{664123DF-183C-4C42-8B4C-A08FEAF3C1A4}" destId="{A424E9C4-37D0-458F-89FD-326ADDB1EECA}" srcOrd="6" destOrd="0" presId="urn:microsoft.com/office/officeart/2016/7/layout/LinearBlockProcessNumbered"/>
    <dgm:cxn modelId="{1D610164-7B70-4E70-9676-4CB864309863}" type="presParOf" srcId="{A424E9C4-37D0-458F-89FD-326ADDB1EECA}" destId="{C60D0EF2-663C-46E0-A291-62F519EE433D}" srcOrd="0" destOrd="0" presId="urn:microsoft.com/office/officeart/2016/7/layout/LinearBlockProcessNumbered"/>
    <dgm:cxn modelId="{BD0FB963-7231-4B6E-8F27-A8359B43309F}" type="presParOf" srcId="{A424E9C4-37D0-458F-89FD-326ADDB1EECA}" destId="{ABDA1D62-643F-4D86-9DFA-B885F104099D}" srcOrd="1" destOrd="0" presId="urn:microsoft.com/office/officeart/2016/7/layout/LinearBlockProcessNumbered"/>
    <dgm:cxn modelId="{224A64F0-5D6B-4433-8562-5B8AE03E2114}" type="presParOf" srcId="{A424E9C4-37D0-458F-89FD-326ADDB1EECA}" destId="{E12CD8FE-7247-4F15-A5E3-BDF02ECA3834}" srcOrd="2" destOrd="0" presId="urn:microsoft.com/office/officeart/2016/7/layout/LinearBlock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B7A3D70-1B91-4BAE-84E8-3602AD3002A9}" type="doc">
      <dgm:prSet loTypeId="urn:microsoft.com/office/officeart/2011/layout/InterconnectedBlockProcess" loCatId="process" qsTypeId="urn:microsoft.com/office/officeart/2005/8/quickstyle/simple1" qsCatId="simple" csTypeId="urn:microsoft.com/office/officeart/2005/8/colors/accent1_2" csCatId="accent1" phldr="1"/>
      <dgm:spPr/>
      <dgm:t>
        <a:bodyPr/>
        <a:lstStyle/>
        <a:p>
          <a:endParaRPr lang="en-US"/>
        </a:p>
      </dgm:t>
    </dgm:pt>
    <dgm:pt modelId="{1B8DE8BC-410B-4F41-8D0D-10B2B0F1C0AD}">
      <dgm:prSet phldrT="[Text]" custT="1"/>
      <dgm:spPr>
        <a:solidFill>
          <a:srgbClr val="1188B4"/>
        </a:solidFill>
      </dgm:spPr>
      <dgm:t>
        <a:bodyPr/>
        <a:lstStyle/>
        <a:p>
          <a:r>
            <a:rPr lang="en-US" sz="2000" dirty="0">
              <a:latin typeface="+mn-lt"/>
            </a:rPr>
            <a:t>Sep – Dec </a:t>
          </a:r>
          <a:br>
            <a:rPr lang="en-US" sz="2000" dirty="0">
              <a:latin typeface="+mn-lt"/>
            </a:rPr>
          </a:br>
          <a:r>
            <a:rPr lang="en-US" sz="2000" dirty="0">
              <a:latin typeface="+mn-lt"/>
            </a:rPr>
            <a:t>2016</a:t>
          </a:r>
        </a:p>
      </dgm:t>
    </dgm:pt>
    <dgm:pt modelId="{2120A4C6-E9A8-4213-9958-C3A461B475AB}" type="parTrans" cxnId="{C554672A-DE16-4D09-ACD5-D12847192176}">
      <dgm:prSet/>
      <dgm:spPr/>
      <dgm:t>
        <a:bodyPr/>
        <a:lstStyle/>
        <a:p>
          <a:endParaRPr lang="en-US"/>
        </a:p>
      </dgm:t>
    </dgm:pt>
    <dgm:pt modelId="{54D84FD0-7E32-4F2A-B978-59329ACCCA3C}" type="sibTrans" cxnId="{C554672A-DE16-4D09-ACD5-D12847192176}">
      <dgm:prSet/>
      <dgm:spPr/>
      <dgm:t>
        <a:bodyPr/>
        <a:lstStyle/>
        <a:p>
          <a:endParaRPr lang="en-US"/>
        </a:p>
      </dgm:t>
    </dgm:pt>
    <dgm:pt modelId="{5F92F946-2637-47A4-8F97-1621146B3ECB}">
      <dgm:prSet phldrT="[Text]"/>
      <dgm:spPr>
        <a:solidFill>
          <a:schemeClr val="bg1">
            <a:lumMod val="50000"/>
            <a:lumOff val="50000"/>
          </a:schemeClr>
        </a:solidFill>
        <a:ln>
          <a:solidFill>
            <a:schemeClr val="tx1">
              <a:lumMod val="75000"/>
              <a:lumOff val="25000"/>
            </a:schemeClr>
          </a:solidFill>
        </a:ln>
      </dgm:spPr>
      <dgm:t>
        <a:bodyPr/>
        <a:lstStyle/>
        <a:p>
          <a:r>
            <a:rPr lang="en-GB" b="1" dirty="0"/>
            <a:t>Conceive</a:t>
          </a:r>
          <a:br>
            <a:rPr lang="en-GB" b="1" dirty="0"/>
          </a:br>
          <a:r>
            <a:rPr lang="en-GB" b="1" dirty="0"/>
            <a:t>Design</a:t>
          </a:r>
          <a:br>
            <a:rPr lang="en-GB" b="1" dirty="0"/>
          </a:br>
          <a:r>
            <a:rPr lang="en-GB" b="1" dirty="0"/>
            <a:t>Develop</a:t>
          </a:r>
          <a:endParaRPr lang="en-US" b="1" dirty="0"/>
        </a:p>
      </dgm:t>
    </dgm:pt>
    <dgm:pt modelId="{87E2AF59-866E-417D-8E7E-47BB2D7D7704}" type="parTrans" cxnId="{DF859564-E092-4B00-83B4-67F58554A71E}">
      <dgm:prSet/>
      <dgm:spPr/>
      <dgm:t>
        <a:bodyPr/>
        <a:lstStyle/>
        <a:p>
          <a:endParaRPr lang="en-US"/>
        </a:p>
      </dgm:t>
    </dgm:pt>
    <dgm:pt modelId="{036FC7E6-3662-4E13-92E2-9CDD33E8E1D0}" type="sibTrans" cxnId="{DF859564-E092-4B00-83B4-67F58554A71E}">
      <dgm:prSet/>
      <dgm:spPr/>
      <dgm:t>
        <a:bodyPr/>
        <a:lstStyle/>
        <a:p>
          <a:endParaRPr lang="en-US"/>
        </a:p>
      </dgm:t>
    </dgm:pt>
    <dgm:pt modelId="{69889A3D-7A72-4C94-B071-98A2B89A842B}">
      <dgm:prSet phldrT="[Text]" custT="1"/>
      <dgm:spPr>
        <a:solidFill>
          <a:srgbClr val="1188B4"/>
        </a:solidFill>
      </dgm:spPr>
      <dgm:t>
        <a:bodyPr/>
        <a:lstStyle/>
        <a:p>
          <a:r>
            <a:rPr lang="en-US" sz="2000" dirty="0">
              <a:latin typeface="+mn-lt"/>
            </a:rPr>
            <a:t>Jan- Apr </a:t>
          </a:r>
          <a:br>
            <a:rPr lang="en-US" sz="2000" dirty="0">
              <a:latin typeface="+mn-lt"/>
            </a:rPr>
          </a:br>
          <a:r>
            <a:rPr lang="en-US" sz="2000" dirty="0">
              <a:latin typeface="+mn-lt"/>
            </a:rPr>
            <a:t>2017</a:t>
          </a:r>
        </a:p>
      </dgm:t>
    </dgm:pt>
    <dgm:pt modelId="{567C57EF-7A36-4086-AB23-4F19F060F8EC}" type="parTrans" cxnId="{D8A0D343-D676-4212-9796-AD2FCCEF3C31}">
      <dgm:prSet/>
      <dgm:spPr/>
      <dgm:t>
        <a:bodyPr/>
        <a:lstStyle/>
        <a:p>
          <a:endParaRPr lang="en-US"/>
        </a:p>
      </dgm:t>
    </dgm:pt>
    <dgm:pt modelId="{78B341CA-D9DF-43FD-9DC6-1F4BDC9376DE}" type="sibTrans" cxnId="{D8A0D343-D676-4212-9796-AD2FCCEF3C31}">
      <dgm:prSet/>
      <dgm:spPr/>
      <dgm:t>
        <a:bodyPr/>
        <a:lstStyle/>
        <a:p>
          <a:endParaRPr lang="en-US"/>
        </a:p>
      </dgm:t>
    </dgm:pt>
    <dgm:pt modelId="{8DCD65E6-E5E9-46A6-AD85-FC8652120A41}">
      <dgm:prSet phldrT="[Text]" custT="1"/>
      <dgm:spPr>
        <a:solidFill>
          <a:schemeClr val="bg1">
            <a:lumMod val="65000"/>
            <a:lumOff val="35000"/>
          </a:schemeClr>
        </a:solidFill>
        <a:ln>
          <a:solidFill>
            <a:schemeClr val="bg1">
              <a:lumMod val="65000"/>
            </a:schemeClr>
          </a:solidFill>
        </a:ln>
      </dgm:spPr>
      <dgm:t>
        <a:bodyPr/>
        <a:lstStyle/>
        <a:p>
          <a:r>
            <a:rPr lang="en-US" sz="2400" b="1" dirty="0"/>
            <a:t>Consult</a:t>
          </a:r>
          <a:br>
            <a:rPr lang="en-US" sz="2400" b="1" dirty="0"/>
          </a:br>
          <a:r>
            <a:rPr lang="en-US" sz="2400" b="1" dirty="0"/>
            <a:t>Check</a:t>
          </a:r>
          <a:br>
            <a:rPr lang="en-US" sz="2400" b="1" dirty="0"/>
          </a:br>
          <a:r>
            <a:rPr lang="en-US" sz="2400" b="1" dirty="0"/>
            <a:t>Discuss</a:t>
          </a:r>
        </a:p>
      </dgm:t>
    </dgm:pt>
    <dgm:pt modelId="{A667CB42-C2D3-418F-A6F0-C234E9675FFE}" type="parTrans" cxnId="{F9769DEC-37B8-4FD5-9CD4-96D71F61974F}">
      <dgm:prSet/>
      <dgm:spPr/>
      <dgm:t>
        <a:bodyPr/>
        <a:lstStyle/>
        <a:p>
          <a:endParaRPr lang="en-US"/>
        </a:p>
      </dgm:t>
    </dgm:pt>
    <dgm:pt modelId="{86C09A3F-A818-4372-93DD-D73288E5242B}" type="sibTrans" cxnId="{F9769DEC-37B8-4FD5-9CD4-96D71F61974F}">
      <dgm:prSet/>
      <dgm:spPr/>
      <dgm:t>
        <a:bodyPr/>
        <a:lstStyle/>
        <a:p>
          <a:endParaRPr lang="en-US"/>
        </a:p>
      </dgm:t>
    </dgm:pt>
    <dgm:pt modelId="{5016D76A-0A3F-4414-8022-3890A5DD27DD}">
      <dgm:prSet phldrT="[Text]" custT="1"/>
      <dgm:spPr>
        <a:solidFill>
          <a:srgbClr val="1188B4"/>
        </a:solidFill>
      </dgm:spPr>
      <dgm:t>
        <a:bodyPr/>
        <a:lstStyle/>
        <a:p>
          <a:r>
            <a:rPr lang="en-US" sz="2000" kern="1200" dirty="0">
              <a:solidFill>
                <a:prstClr val="white"/>
              </a:solidFill>
              <a:latin typeface="+mn-lt"/>
              <a:ea typeface="+mn-ea"/>
              <a:cs typeface="+mn-cs"/>
            </a:rPr>
            <a:t>Apr</a:t>
          </a:r>
          <a:r>
            <a:rPr lang="en-US" sz="2000" kern="1200" baseline="0" dirty="0">
              <a:latin typeface="+mn-lt"/>
            </a:rPr>
            <a:t> – </a:t>
          </a:r>
          <a:r>
            <a:rPr lang="en-US" sz="2000" kern="1200" dirty="0">
              <a:solidFill>
                <a:prstClr val="white"/>
              </a:solidFill>
              <a:latin typeface="+mn-lt"/>
              <a:ea typeface="+mn-ea"/>
              <a:cs typeface="+mn-cs"/>
            </a:rPr>
            <a:t>Jun</a:t>
          </a:r>
          <a:br>
            <a:rPr lang="en-US" sz="2000" kern="1200" dirty="0">
              <a:solidFill>
                <a:prstClr val="white"/>
              </a:solidFill>
              <a:latin typeface="+mn-lt"/>
              <a:ea typeface="+mn-ea"/>
              <a:cs typeface="+mn-cs"/>
            </a:rPr>
          </a:br>
          <a:r>
            <a:rPr lang="en-US" sz="2000" kern="1200" dirty="0">
              <a:solidFill>
                <a:prstClr val="white"/>
              </a:solidFill>
              <a:latin typeface="+mn-lt"/>
              <a:ea typeface="+mn-ea"/>
              <a:cs typeface="+mn-cs"/>
            </a:rPr>
            <a:t>2017</a:t>
          </a:r>
        </a:p>
      </dgm:t>
    </dgm:pt>
    <dgm:pt modelId="{200F305D-4728-4224-9807-6FBEA00C1043}" type="parTrans" cxnId="{43D896D9-C5C9-4F1E-BC86-C9DB2F9C1F08}">
      <dgm:prSet/>
      <dgm:spPr/>
      <dgm:t>
        <a:bodyPr/>
        <a:lstStyle/>
        <a:p>
          <a:endParaRPr lang="en-US"/>
        </a:p>
      </dgm:t>
    </dgm:pt>
    <dgm:pt modelId="{6BBBFB2D-E5F7-4F99-AC2A-0C06967FE3B8}" type="sibTrans" cxnId="{43D896D9-C5C9-4F1E-BC86-C9DB2F9C1F08}">
      <dgm:prSet/>
      <dgm:spPr/>
      <dgm:t>
        <a:bodyPr/>
        <a:lstStyle/>
        <a:p>
          <a:endParaRPr lang="en-US"/>
        </a:p>
      </dgm:t>
    </dgm:pt>
    <dgm:pt modelId="{90F515C7-07CA-46E5-A2E6-F1B10513AE1C}">
      <dgm:prSet phldrT="[Text]" custT="1"/>
      <dgm:spPr>
        <a:solidFill>
          <a:prstClr val="black">
            <a:lumMod val="50000"/>
            <a:lumOff val="50000"/>
          </a:prstClr>
        </a:solidFill>
        <a:ln w="15875" cap="rnd" cmpd="sng" algn="ctr">
          <a:solidFill>
            <a:prstClr val="white">
              <a:hueOff val="0"/>
              <a:satOff val="0"/>
              <a:lumOff val="0"/>
              <a:alphaOff val="0"/>
            </a:prstClr>
          </a:solidFill>
          <a:prstDash val="solid"/>
        </a:ln>
        <a:effectLst/>
      </dgm:spPr>
      <dgm:t>
        <a:bodyPr spcFirstLastPara="0" vert="horz" wrap="square" lIns="66675" tIns="66675" rIns="66675" bIns="66675" numCol="1" spcCol="1270" anchor="t" anchorCtr="0"/>
        <a:lstStyle/>
        <a:p>
          <a:pPr marL="0" lvl="0" indent="0" algn="r" defTabSz="933450">
            <a:lnSpc>
              <a:spcPct val="90000"/>
            </a:lnSpc>
            <a:spcBef>
              <a:spcPct val="0"/>
            </a:spcBef>
            <a:spcAft>
              <a:spcPct val="35000"/>
            </a:spcAft>
            <a:buNone/>
          </a:pPr>
          <a:r>
            <a:rPr lang="en-US" sz="2400" b="1" kern="1200" dirty="0">
              <a:solidFill>
                <a:prstClr val="white">
                  <a:hueOff val="0"/>
                  <a:satOff val="0"/>
                  <a:lumOff val="0"/>
                  <a:alphaOff val="0"/>
                </a:prstClr>
              </a:solidFill>
              <a:latin typeface="+mn-lt"/>
              <a:ea typeface="+mn-ea"/>
              <a:cs typeface="+mn-cs"/>
            </a:rPr>
            <a:t>Review</a:t>
          </a:r>
          <a:br>
            <a:rPr lang="en-US" sz="2400" b="1" kern="1200" dirty="0">
              <a:solidFill>
                <a:prstClr val="white">
                  <a:hueOff val="0"/>
                  <a:satOff val="0"/>
                  <a:lumOff val="0"/>
                  <a:alphaOff val="0"/>
                </a:prstClr>
              </a:solidFill>
              <a:latin typeface="+mn-lt"/>
              <a:ea typeface="+mn-ea"/>
              <a:cs typeface="+mn-cs"/>
            </a:rPr>
          </a:br>
          <a:r>
            <a:rPr lang="en-US" sz="2400" b="1" kern="1200" dirty="0">
              <a:solidFill>
                <a:prstClr val="white">
                  <a:hueOff val="0"/>
                  <a:satOff val="0"/>
                  <a:lumOff val="0"/>
                  <a:alphaOff val="0"/>
                </a:prstClr>
              </a:solidFill>
              <a:latin typeface="+mn-lt"/>
              <a:ea typeface="+mn-ea"/>
              <a:cs typeface="+mn-cs"/>
            </a:rPr>
            <a:t>Revise</a:t>
          </a:r>
          <a:br>
            <a:rPr lang="en-US" sz="2400" b="1" kern="1200" dirty="0">
              <a:solidFill>
                <a:prstClr val="white">
                  <a:hueOff val="0"/>
                  <a:satOff val="0"/>
                  <a:lumOff val="0"/>
                  <a:alphaOff val="0"/>
                </a:prstClr>
              </a:solidFill>
              <a:latin typeface="+mn-lt"/>
              <a:ea typeface="+mn-ea"/>
              <a:cs typeface="+mn-cs"/>
            </a:rPr>
          </a:br>
          <a:r>
            <a:rPr lang="en-US" sz="2400" b="1" kern="1200" dirty="0">
              <a:solidFill>
                <a:prstClr val="white">
                  <a:hueOff val="0"/>
                  <a:satOff val="0"/>
                  <a:lumOff val="0"/>
                  <a:alphaOff val="0"/>
                </a:prstClr>
              </a:solidFill>
              <a:latin typeface="+mn-lt"/>
              <a:ea typeface="+mn-ea"/>
              <a:cs typeface="+mn-cs"/>
            </a:rPr>
            <a:t>Improve</a:t>
          </a:r>
        </a:p>
      </dgm:t>
    </dgm:pt>
    <dgm:pt modelId="{080CBEAD-6105-408A-B94F-FE87B625715A}" type="parTrans" cxnId="{BFCC3085-783D-4F52-BF8A-12D14B0850CD}">
      <dgm:prSet/>
      <dgm:spPr/>
      <dgm:t>
        <a:bodyPr/>
        <a:lstStyle/>
        <a:p>
          <a:endParaRPr lang="en-US"/>
        </a:p>
      </dgm:t>
    </dgm:pt>
    <dgm:pt modelId="{B062505D-001D-4DEC-B04D-D9139FB8C400}" type="sibTrans" cxnId="{BFCC3085-783D-4F52-BF8A-12D14B0850CD}">
      <dgm:prSet/>
      <dgm:spPr/>
      <dgm:t>
        <a:bodyPr/>
        <a:lstStyle/>
        <a:p>
          <a:endParaRPr lang="en-US"/>
        </a:p>
      </dgm:t>
    </dgm:pt>
    <dgm:pt modelId="{DB19CBD9-4A55-4E12-B0F5-3DF735476FB7}">
      <dgm:prSet custT="1"/>
      <dgm:spPr>
        <a:solidFill>
          <a:srgbClr val="1188B4"/>
        </a:solidFill>
        <a:ln w="15875" cap="rnd" cmpd="sng" algn="ctr">
          <a:solidFill>
            <a:prstClr val="white">
              <a:hueOff val="0"/>
              <a:satOff val="0"/>
              <a:lumOff val="0"/>
              <a:alphaOff val="0"/>
            </a:prstClr>
          </a:solidFill>
          <a:prstDash val="solid"/>
        </a:ln>
        <a:effectLst/>
      </dgm:spPr>
      <dgm:t>
        <a:bodyPr spcFirstLastPara="0" vert="horz" wrap="square" lIns="73025" tIns="73025" rIns="73025" bIns="73025" numCol="1" spcCol="1270" anchor="ctr" anchorCtr="0"/>
        <a:lstStyle/>
        <a:p>
          <a:r>
            <a:rPr lang="en-US" sz="2000" dirty="0"/>
            <a:t>Jul</a:t>
          </a:r>
          <a:br>
            <a:rPr lang="en-US" sz="2000" dirty="0"/>
          </a:br>
          <a:r>
            <a:rPr lang="en-US" sz="2000" dirty="0"/>
            <a:t>2017</a:t>
          </a:r>
        </a:p>
      </dgm:t>
    </dgm:pt>
    <dgm:pt modelId="{13271179-F796-4A31-B88E-7A0638DD2B7F}" type="parTrans" cxnId="{9CA279C9-1FE6-4D31-A4AC-36AE0F2B532A}">
      <dgm:prSet/>
      <dgm:spPr/>
      <dgm:t>
        <a:bodyPr/>
        <a:lstStyle/>
        <a:p>
          <a:endParaRPr lang="en-US"/>
        </a:p>
      </dgm:t>
    </dgm:pt>
    <dgm:pt modelId="{DEAFA731-5556-476B-8FEA-AE4AB050FDAD}" type="sibTrans" cxnId="{9CA279C9-1FE6-4D31-A4AC-36AE0F2B532A}">
      <dgm:prSet/>
      <dgm:spPr/>
      <dgm:t>
        <a:bodyPr/>
        <a:lstStyle/>
        <a:p>
          <a:endParaRPr lang="en-US"/>
        </a:p>
      </dgm:t>
    </dgm:pt>
    <dgm:pt modelId="{71AB66B5-A6B6-4371-970B-06A52275BED1}">
      <dgm:prSet custT="1"/>
      <dgm:spPr>
        <a:solidFill>
          <a:prstClr val="black">
            <a:lumMod val="65000"/>
            <a:lumOff val="35000"/>
          </a:prstClr>
        </a:solidFill>
        <a:ln w="15875" cap="rnd" cmpd="sng" algn="ctr">
          <a:solidFill>
            <a:prstClr val="white">
              <a:hueOff val="0"/>
              <a:satOff val="0"/>
              <a:lumOff val="0"/>
              <a:alphaOff val="0"/>
            </a:prstClr>
          </a:solidFill>
          <a:prstDash val="solid"/>
        </a:ln>
        <a:effectLst/>
      </dgm:spPr>
      <dgm:t>
        <a:bodyPr spcFirstLastPara="0" vert="horz" wrap="square" lIns="66675" tIns="66675" rIns="66675" bIns="66675" numCol="1" spcCol="1270" anchor="t" anchorCtr="0"/>
        <a:lstStyle/>
        <a:p>
          <a:pPr marL="0" lvl="0" indent="0" algn="r" defTabSz="933450">
            <a:lnSpc>
              <a:spcPct val="90000"/>
            </a:lnSpc>
            <a:spcBef>
              <a:spcPct val="0"/>
            </a:spcBef>
            <a:spcAft>
              <a:spcPct val="35000"/>
            </a:spcAft>
            <a:buNone/>
          </a:pPr>
          <a:r>
            <a:rPr lang="en-US" sz="2400" b="1" kern="1200" dirty="0">
              <a:solidFill>
                <a:prstClr val="white">
                  <a:hueOff val="0"/>
                  <a:satOff val="0"/>
                  <a:lumOff val="0"/>
                  <a:alphaOff val="0"/>
                </a:prstClr>
              </a:solidFill>
              <a:latin typeface="+mn-lt"/>
              <a:ea typeface="+mn-ea"/>
              <a:cs typeface="+mn-cs"/>
            </a:rPr>
            <a:t>Post</a:t>
          </a:r>
        </a:p>
        <a:p>
          <a:pPr marL="0" lvl="0" indent="0" algn="r" defTabSz="933450">
            <a:lnSpc>
              <a:spcPct val="90000"/>
            </a:lnSpc>
            <a:spcBef>
              <a:spcPct val="0"/>
            </a:spcBef>
            <a:spcAft>
              <a:spcPct val="35000"/>
            </a:spcAft>
            <a:buNone/>
          </a:pPr>
          <a:r>
            <a:rPr lang="en-US" sz="2400" b="1" kern="1200" dirty="0">
              <a:solidFill>
                <a:prstClr val="white">
                  <a:hueOff val="0"/>
                  <a:satOff val="0"/>
                  <a:lumOff val="0"/>
                  <a:alphaOff val="0"/>
                </a:prstClr>
              </a:solidFill>
              <a:latin typeface="+mn-lt"/>
              <a:ea typeface="+mn-ea"/>
              <a:cs typeface="+mn-cs"/>
            </a:rPr>
            <a:t>Publish</a:t>
          </a:r>
        </a:p>
        <a:p>
          <a:pPr marL="0" lvl="0" indent="0" algn="r" defTabSz="933450">
            <a:lnSpc>
              <a:spcPct val="90000"/>
            </a:lnSpc>
            <a:spcBef>
              <a:spcPct val="0"/>
            </a:spcBef>
            <a:spcAft>
              <a:spcPct val="35000"/>
            </a:spcAft>
            <a:buNone/>
          </a:pPr>
          <a:r>
            <a:rPr lang="en-US" sz="2400" b="1" kern="1200" dirty="0">
              <a:solidFill>
                <a:prstClr val="white">
                  <a:hueOff val="0"/>
                  <a:satOff val="0"/>
                  <a:lumOff val="0"/>
                  <a:alphaOff val="0"/>
                </a:prstClr>
              </a:solidFill>
              <a:latin typeface="+mn-lt"/>
              <a:ea typeface="+mn-ea"/>
              <a:cs typeface="+mn-cs"/>
            </a:rPr>
            <a:t>Connec</a:t>
          </a:r>
          <a:r>
            <a:rPr lang="en-US" sz="2300" b="1" kern="1200" dirty="0">
              <a:solidFill>
                <a:prstClr val="white">
                  <a:hueOff val="0"/>
                  <a:satOff val="0"/>
                  <a:lumOff val="0"/>
                  <a:alphaOff val="0"/>
                </a:prstClr>
              </a:solidFill>
              <a:latin typeface="+mn-lt"/>
              <a:ea typeface="+mn-ea"/>
              <a:cs typeface="+mn-cs"/>
            </a:rPr>
            <a:t>t</a:t>
          </a:r>
        </a:p>
      </dgm:t>
    </dgm:pt>
    <dgm:pt modelId="{12A37724-3596-4679-B62E-6047C4B3CF3B}" type="parTrans" cxnId="{F1F4503B-63DD-4E18-ABBD-F6D00AC691B7}">
      <dgm:prSet/>
      <dgm:spPr/>
      <dgm:t>
        <a:bodyPr/>
        <a:lstStyle/>
        <a:p>
          <a:endParaRPr lang="en-US"/>
        </a:p>
      </dgm:t>
    </dgm:pt>
    <dgm:pt modelId="{CE2C6147-8BC5-47F6-83B5-0089CDA36606}" type="sibTrans" cxnId="{F1F4503B-63DD-4E18-ABBD-F6D00AC691B7}">
      <dgm:prSet/>
      <dgm:spPr/>
      <dgm:t>
        <a:bodyPr/>
        <a:lstStyle/>
        <a:p>
          <a:endParaRPr lang="en-US"/>
        </a:p>
      </dgm:t>
    </dgm:pt>
    <dgm:pt modelId="{3429D45E-2C0F-4537-9A95-BFBB2B67332E}">
      <dgm:prSet custT="1"/>
      <dgm:spPr>
        <a:solidFill>
          <a:srgbClr val="1188B4"/>
        </a:solidFill>
      </dgm:spPr>
      <dgm:t>
        <a:bodyPr/>
        <a:lstStyle/>
        <a:p>
          <a:r>
            <a:rPr lang="en-US" sz="2000" dirty="0"/>
            <a:t>Jul 2017 – </a:t>
          </a:r>
          <a:br>
            <a:rPr lang="en-US" sz="2000" dirty="0"/>
          </a:br>
          <a:r>
            <a:rPr lang="en-US" sz="2000" dirty="0"/>
            <a:t>Dec 2018</a:t>
          </a:r>
        </a:p>
      </dgm:t>
    </dgm:pt>
    <dgm:pt modelId="{6D86FDC1-1D0F-4BCC-9953-8039ABBA997D}" type="parTrans" cxnId="{82208CCA-A24B-45BB-BC01-8A9796551DD6}">
      <dgm:prSet/>
      <dgm:spPr/>
      <dgm:t>
        <a:bodyPr/>
        <a:lstStyle/>
        <a:p>
          <a:endParaRPr lang="en-US"/>
        </a:p>
      </dgm:t>
    </dgm:pt>
    <dgm:pt modelId="{16A62D08-3A8D-4595-A2D5-3CAFF66739A4}" type="sibTrans" cxnId="{82208CCA-A24B-45BB-BC01-8A9796551DD6}">
      <dgm:prSet/>
      <dgm:spPr/>
      <dgm:t>
        <a:bodyPr/>
        <a:lstStyle/>
        <a:p>
          <a:endParaRPr lang="en-US"/>
        </a:p>
      </dgm:t>
    </dgm:pt>
    <dgm:pt modelId="{A0838A93-783C-45A2-802A-5AA76D635444}">
      <dgm:prSet custT="1"/>
      <dgm:spPr>
        <a:solidFill>
          <a:prstClr val="black">
            <a:lumMod val="50000"/>
            <a:lumOff val="50000"/>
          </a:prstClr>
        </a:solidFill>
        <a:ln w="15875" cap="rnd" cmpd="sng" algn="ctr">
          <a:solidFill>
            <a:prstClr val="white">
              <a:hueOff val="0"/>
              <a:satOff val="0"/>
              <a:lumOff val="0"/>
              <a:alphaOff val="0"/>
            </a:prstClr>
          </a:solidFill>
          <a:prstDash val="solid"/>
        </a:ln>
        <a:effectLst/>
      </dgm:spPr>
      <dgm:t>
        <a:bodyPr spcFirstLastPara="0" vert="horz" wrap="square" lIns="66675" tIns="66675" rIns="66675" bIns="66675" numCol="1" spcCol="1270" anchor="t" anchorCtr="0"/>
        <a:lstStyle/>
        <a:p>
          <a:r>
            <a:rPr lang="en-US" sz="2400" b="1" kern="1200" dirty="0">
              <a:solidFill>
                <a:schemeClr val="bg1"/>
              </a:solidFill>
            </a:rPr>
            <a:t>Support</a:t>
          </a:r>
        </a:p>
        <a:p>
          <a:r>
            <a:rPr lang="en-US" sz="2400" b="1" kern="1200" dirty="0">
              <a:solidFill>
                <a:schemeClr val="bg1"/>
              </a:solidFill>
            </a:rPr>
            <a:t>Guide</a:t>
          </a:r>
        </a:p>
        <a:p>
          <a:r>
            <a:rPr lang="en-US" sz="2400" b="1" kern="1200" dirty="0">
              <a:solidFill>
                <a:schemeClr val="bg1"/>
              </a:solidFill>
            </a:rPr>
            <a:t>Encourage</a:t>
          </a:r>
        </a:p>
        <a:p>
          <a:endParaRPr lang="en-US" sz="2100" b="1" kern="1200" dirty="0">
            <a:solidFill>
              <a:schemeClr val="bg1"/>
            </a:solidFill>
            <a:latin typeface="Century Gothic" panose="020B0502020202020204"/>
            <a:ea typeface="+mn-ea"/>
            <a:cs typeface="+mn-cs"/>
          </a:endParaRPr>
        </a:p>
      </dgm:t>
    </dgm:pt>
    <dgm:pt modelId="{23160F7B-D792-4877-818B-39556BF92A85}" type="parTrans" cxnId="{A6540070-54B6-4647-BC19-0386E7E9C720}">
      <dgm:prSet/>
      <dgm:spPr/>
      <dgm:t>
        <a:bodyPr/>
        <a:lstStyle/>
        <a:p>
          <a:endParaRPr lang="en-US"/>
        </a:p>
      </dgm:t>
    </dgm:pt>
    <dgm:pt modelId="{3E54B3A5-B87E-4B1C-951D-FDCB36C3BD86}" type="sibTrans" cxnId="{A6540070-54B6-4647-BC19-0386E7E9C720}">
      <dgm:prSet/>
      <dgm:spPr/>
      <dgm:t>
        <a:bodyPr/>
        <a:lstStyle/>
        <a:p>
          <a:endParaRPr lang="en-US"/>
        </a:p>
      </dgm:t>
    </dgm:pt>
    <dgm:pt modelId="{B92D6903-D858-4738-9CE9-091C239E29AC}" type="pres">
      <dgm:prSet presAssocID="{9B7A3D70-1B91-4BAE-84E8-3602AD3002A9}" presName="Name0" presStyleCnt="0">
        <dgm:presLayoutVars>
          <dgm:chMax val="7"/>
          <dgm:chPref val="5"/>
          <dgm:dir/>
          <dgm:animOne val="branch"/>
          <dgm:animLvl val="lvl"/>
        </dgm:presLayoutVars>
      </dgm:prSet>
      <dgm:spPr/>
    </dgm:pt>
    <dgm:pt modelId="{FED8CF61-74DA-4B38-8C75-F254E6AF23CA}" type="pres">
      <dgm:prSet presAssocID="{3429D45E-2C0F-4537-9A95-BFBB2B67332E}" presName="ChildAccent5" presStyleCnt="0"/>
      <dgm:spPr/>
    </dgm:pt>
    <dgm:pt modelId="{D9854373-0993-484F-81DF-A37B78B3BFBB}" type="pres">
      <dgm:prSet presAssocID="{3429D45E-2C0F-4537-9A95-BFBB2B67332E}" presName="ChildAccent" presStyleLbl="alignImgPlace1" presStyleIdx="0" presStyleCnt="5" custScaleX="112670" custLinFactNeighborX="8213"/>
      <dgm:spPr>
        <a:xfrm>
          <a:off x="8860841" y="1136072"/>
          <a:ext cx="1789300" cy="4544291"/>
        </a:xfrm>
        <a:prstGeom prst="wedgeRectCallout">
          <a:avLst>
            <a:gd name="adj1" fmla="val 0"/>
            <a:gd name="adj2" fmla="val 0"/>
          </a:avLst>
        </a:prstGeom>
      </dgm:spPr>
    </dgm:pt>
    <dgm:pt modelId="{28979979-6B00-4E19-97B2-CC4757558657}" type="pres">
      <dgm:prSet presAssocID="{3429D45E-2C0F-4537-9A95-BFBB2B67332E}" presName="Child5" presStyleLbl="revTx" presStyleIdx="0" presStyleCnt="0">
        <dgm:presLayoutVars>
          <dgm:chMax val="0"/>
          <dgm:chPref val="0"/>
          <dgm:bulletEnabled val="1"/>
        </dgm:presLayoutVars>
      </dgm:prSet>
      <dgm:spPr/>
    </dgm:pt>
    <dgm:pt modelId="{61F0C888-D048-4F01-ACC1-5F0427D64935}" type="pres">
      <dgm:prSet presAssocID="{3429D45E-2C0F-4537-9A95-BFBB2B67332E}" presName="Parent5" presStyleLbl="node1" presStyleIdx="0" presStyleCnt="5" custScaleX="113991" custLinFactNeighborX="8078">
        <dgm:presLayoutVars>
          <dgm:chMax val="2"/>
          <dgm:chPref val="1"/>
          <dgm:bulletEnabled val="1"/>
        </dgm:presLayoutVars>
      </dgm:prSet>
      <dgm:spPr/>
    </dgm:pt>
    <dgm:pt modelId="{602BF643-F425-4C26-BF34-875D93D7A3C2}" type="pres">
      <dgm:prSet presAssocID="{DB19CBD9-4A55-4E12-B0F5-3DF735476FB7}" presName="ChildAccent4" presStyleCnt="0"/>
      <dgm:spPr/>
    </dgm:pt>
    <dgm:pt modelId="{34BEEB2A-F0A4-469D-A09B-A001EDA148AC}" type="pres">
      <dgm:prSet presAssocID="{DB19CBD9-4A55-4E12-B0F5-3DF735476FB7}" presName="ChildAccent" presStyleLbl="alignImgPlace1" presStyleIdx="1" presStyleCnt="5" custScaleX="102922" custLinFactNeighborX="-460" custLinFactNeighborY="-631"/>
      <dgm:spPr>
        <a:xfrm>
          <a:off x="7090505" y="1103865"/>
          <a:ext cx="1789300" cy="4260273"/>
        </a:xfrm>
        <a:prstGeom prst="wedgeRectCallout">
          <a:avLst>
            <a:gd name="adj1" fmla="val 62500"/>
            <a:gd name="adj2" fmla="val 20830"/>
          </a:avLst>
        </a:prstGeom>
      </dgm:spPr>
    </dgm:pt>
    <dgm:pt modelId="{6312A823-FB57-4A73-9DFC-21100BE1904A}" type="pres">
      <dgm:prSet presAssocID="{DB19CBD9-4A55-4E12-B0F5-3DF735476FB7}" presName="Child4" presStyleLbl="revTx" presStyleIdx="0" presStyleCnt="0">
        <dgm:presLayoutVars>
          <dgm:chMax val="0"/>
          <dgm:chPref val="0"/>
          <dgm:bulletEnabled val="1"/>
        </dgm:presLayoutVars>
      </dgm:prSet>
      <dgm:spPr/>
    </dgm:pt>
    <dgm:pt modelId="{B28C0BA3-F0D4-4D74-841B-FDBB8A02279D}" type="pres">
      <dgm:prSet presAssocID="{DB19CBD9-4A55-4E12-B0F5-3DF735476FB7}" presName="Parent4" presStyleLbl="node1" presStyleIdx="1" presStyleCnt="5" custScaleX="102412" custLinFactNeighborX="-774">
        <dgm:presLayoutVars>
          <dgm:chMax val="2"/>
          <dgm:chPref val="1"/>
          <dgm:bulletEnabled val="1"/>
        </dgm:presLayoutVars>
      </dgm:prSet>
      <dgm:spPr>
        <a:xfrm>
          <a:off x="6752618" y="135774"/>
          <a:ext cx="1710745" cy="950421"/>
        </a:xfrm>
        <a:prstGeom prst="rect">
          <a:avLst/>
        </a:prstGeom>
      </dgm:spPr>
    </dgm:pt>
    <dgm:pt modelId="{56B7231F-AE87-4586-8DDB-D8576064D329}" type="pres">
      <dgm:prSet presAssocID="{5016D76A-0A3F-4414-8022-3890A5DD27DD}" presName="ChildAccent3" presStyleCnt="0"/>
      <dgm:spPr/>
    </dgm:pt>
    <dgm:pt modelId="{78A11D4E-A5A3-40D9-BC1B-258AEEC7638E}" type="pres">
      <dgm:prSet presAssocID="{5016D76A-0A3F-4414-8022-3890A5DD27DD}" presName="ChildAccent" presStyleLbl="alignImgPlace1" presStyleIdx="2" presStyleCnt="5" custScaleX="97587" custLinFactNeighborX="-774" custLinFactNeighborY="486"/>
      <dgm:spPr>
        <a:xfrm>
          <a:off x="5286712" y="1136072"/>
          <a:ext cx="1789300" cy="3976254"/>
        </a:xfrm>
        <a:prstGeom prst="wedgeRectCallout">
          <a:avLst>
            <a:gd name="adj1" fmla="val 62500"/>
            <a:gd name="adj2" fmla="val 20830"/>
          </a:avLst>
        </a:prstGeom>
      </dgm:spPr>
    </dgm:pt>
    <dgm:pt modelId="{EC4384D6-7907-450A-B45B-3B864F5189D0}" type="pres">
      <dgm:prSet presAssocID="{5016D76A-0A3F-4414-8022-3890A5DD27DD}" presName="Child3" presStyleLbl="revTx" presStyleIdx="0" presStyleCnt="0">
        <dgm:presLayoutVars>
          <dgm:chMax val="0"/>
          <dgm:chPref val="0"/>
          <dgm:bulletEnabled val="1"/>
        </dgm:presLayoutVars>
      </dgm:prSet>
      <dgm:spPr/>
    </dgm:pt>
    <dgm:pt modelId="{EA56607E-5EEF-4663-B234-14E1E33AE049}" type="pres">
      <dgm:prSet presAssocID="{5016D76A-0A3F-4414-8022-3890A5DD27DD}" presName="Parent3" presStyleLbl="node1" presStyleIdx="2" presStyleCnt="5" custScaleX="97536" custLinFactNeighborX="-774">
        <dgm:presLayoutVars>
          <dgm:chMax val="2"/>
          <dgm:chPref val="1"/>
          <dgm:bulletEnabled val="1"/>
        </dgm:presLayoutVars>
      </dgm:prSet>
      <dgm:spPr/>
    </dgm:pt>
    <dgm:pt modelId="{5440EE1A-FF47-400B-BD45-6CA100FB9B40}" type="pres">
      <dgm:prSet presAssocID="{69889A3D-7A72-4C94-B071-98A2B89A842B}" presName="ChildAccent2" presStyleCnt="0"/>
      <dgm:spPr/>
    </dgm:pt>
    <dgm:pt modelId="{72763C17-4703-4CD4-B868-CA74366E5D66}" type="pres">
      <dgm:prSet presAssocID="{69889A3D-7A72-4C94-B071-98A2B89A842B}" presName="ChildAccent" presStyleLbl="alignImgPlace1" presStyleIdx="3" presStyleCnt="5" custLinFactNeighborY="-188"/>
      <dgm:spPr/>
    </dgm:pt>
    <dgm:pt modelId="{7D94416B-263D-4421-846F-50ACB284616D}" type="pres">
      <dgm:prSet presAssocID="{69889A3D-7A72-4C94-B071-98A2B89A842B}" presName="Child2" presStyleLbl="revTx" presStyleIdx="0" presStyleCnt="0">
        <dgm:presLayoutVars>
          <dgm:chMax val="0"/>
          <dgm:chPref val="0"/>
          <dgm:bulletEnabled val="1"/>
        </dgm:presLayoutVars>
      </dgm:prSet>
      <dgm:spPr/>
    </dgm:pt>
    <dgm:pt modelId="{84BCBDE7-3799-4E67-9D04-866C1CC38067}" type="pres">
      <dgm:prSet presAssocID="{69889A3D-7A72-4C94-B071-98A2B89A842B}" presName="Parent2" presStyleLbl="node1" presStyleIdx="3" presStyleCnt="5">
        <dgm:presLayoutVars>
          <dgm:chMax val="2"/>
          <dgm:chPref val="1"/>
          <dgm:bulletEnabled val="1"/>
        </dgm:presLayoutVars>
      </dgm:prSet>
      <dgm:spPr/>
    </dgm:pt>
    <dgm:pt modelId="{E08FDD17-C369-45E8-BAC9-E17D86D0ED44}" type="pres">
      <dgm:prSet presAssocID="{1B8DE8BC-410B-4F41-8D0D-10B2B0F1C0AD}" presName="ChildAccent1" presStyleCnt="0"/>
      <dgm:spPr/>
    </dgm:pt>
    <dgm:pt modelId="{FC83D7F7-60C3-476C-94A9-A2FEF0431C3D}" type="pres">
      <dgm:prSet presAssocID="{1B8DE8BC-410B-4F41-8D0D-10B2B0F1C0AD}" presName="ChildAccent" presStyleLbl="alignImgPlace1" presStyleIdx="4" presStyleCnt="5" custLinFactNeighborY="577"/>
      <dgm:spPr/>
    </dgm:pt>
    <dgm:pt modelId="{4656331B-B653-4574-AFB9-7E8018571E2E}" type="pres">
      <dgm:prSet presAssocID="{1B8DE8BC-410B-4F41-8D0D-10B2B0F1C0AD}" presName="Child1" presStyleLbl="revTx" presStyleIdx="0" presStyleCnt="0">
        <dgm:presLayoutVars>
          <dgm:chMax val="0"/>
          <dgm:chPref val="0"/>
          <dgm:bulletEnabled val="1"/>
        </dgm:presLayoutVars>
      </dgm:prSet>
      <dgm:spPr/>
    </dgm:pt>
    <dgm:pt modelId="{7D1084CE-240F-4764-A9AD-9F9235755271}" type="pres">
      <dgm:prSet presAssocID="{1B8DE8BC-410B-4F41-8D0D-10B2B0F1C0AD}" presName="Parent1" presStyleLbl="node1" presStyleIdx="4" presStyleCnt="5">
        <dgm:presLayoutVars>
          <dgm:chMax val="2"/>
          <dgm:chPref val="1"/>
          <dgm:bulletEnabled val="1"/>
        </dgm:presLayoutVars>
      </dgm:prSet>
      <dgm:spPr/>
    </dgm:pt>
  </dgm:ptLst>
  <dgm:cxnLst>
    <dgm:cxn modelId="{3BB60419-058D-4844-BBCD-640C84A00F2F}" type="presOf" srcId="{71AB66B5-A6B6-4371-970B-06A52275BED1}" destId="{6312A823-FB57-4A73-9DFC-21100BE1904A}" srcOrd="1" destOrd="0" presId="urn:microsoft.com/office/officeart/2011/layout/InterconnectedBlockProcess"/>
    <dgm:cxn modelId="{568B6A1E-FD37-41CC-9F87-FE14C2C3CDF3}" type="presOf" srcId="{5F92F946-2637-47A4-8F97-1621146B3ECB}" destId="{4656331B-B653-4574-AFB9-7E8018571E2E}" srcOrd="1" destOrd="0" presId="urn:microsoft.com/office/officeart/2011/layout/InterconnectedBlockProcess"/>
    <dgm:cxn modelId="{C554672A-DE16-4D09-ACD5-D12847192176}" srcId="{9B7A3D70-1B91-4BAE-84E8-3602AD3002A9}" destId="{1B8DE8BC-410B-4F41-8D0D-10B2B0F1C0AD}" srcOrd="0" destOrd="0" parTransId="{2120A4C6-E9A8-4213-9958-C3A461B475AB}" sibTransId="{54D84FD0-7E32-4F2A-B978-59329ACCCA3C}"/>
    <dgm:cxn modelId="{1D999730-7475-4984-B090-1755589C5B80}" type="presOf" srcId="{69889A3D-7A72-4C94-B071-98A2B89A842B}" destId="{84BCBDE7-3799-4E67-9D04-866C1CC38067}" srcOrd="0" destOrd="0" presId="urn:microsoft.com/office/officeart/2011/layout/InterconnectedBlockProcess"/>
    <dgm:cxn modelId="{1EAFA031-1853-4FD2-8927-87DBB7A09ACB}" type="presOf" srcId="{90F515C7-07CA-46E5-A2E6-F1B10513AE1C}" destId="{EC4384D6-7907-450A-B45B-3B864F5189D0}" srcOrd="1" destOrd="0" presId="urn:microsoft.com/office/officeart/2011/layout/InterconnectedBlockProcess"/>
    <dgm:cxn modelId="{9DA7F23A-2737-4B1F-A10B-738518A2250F}" type="presOf" srcId="{5016D76A-0A3F-4414-8022-3890A5DD27DD}" destId="{EA56607E-5EEF-4663-B234-14E1E33AE049}" srcOrd="0" destOrd="0" presId="urn:microsoft.com/office/officeart/2011/layout/InterconnectedBlockProcess"/>
    <dgm:cxn modelId="{F1F4503B-63DD-4E18-ABBD-F6D00AC691B7}" srcId="{DB19CBD9-4A55-4E12-B0F5-3DF735476FB7}" destId="{71AB66B5-A6B6-4371-970B-06A52275BED1}" srcOrd="0" destOrd="0" parTransId="{12A37724-3596-4679-B62E-6047C4B3CF3B}" sibTransId="{CE2C6147-8BC5-47F6-83B5-0089CDA36606}"/>
    <dgm:cxn modelId="{D8A0D343-D676-4212-9796-AD2FCCEF3C31}" srcId="{9B7A3D70-1B91-4BAE-84E8-3602AD3002A9}" destId="{69889A3D-7A72-4C94-B071-98A2B89A842B}" srcOrd="1" destOrd="0" parTransId="{567C57EF-7A36-4086-AB23-4F19F060F8EC}" sibTransId="{78B341CA-D9DF-43FD-9DC6-1F4BDC9376DE}"/>
    <dgm:cxn modelId="{DF859564-E092-4B00-83B4-67F58554A71E}" srcId="{1B8DE8BC-410B-4F41-8D0D-10B2B0F1C0AD}" destId="{5F92F946-2637-47A4-8F97-1621146B3ECB}" srcOrd="0" destOrd="0" parTransId="{87E2AF59-866E-417D-8E7E-47BB2D7D7704}" sibTransId="{036FC7E6-3662-4E13-92E2-9CDD33E8E1D0}"/>
    <dgm:cxn modelId="{DA114B49-87DF-4C0D-AB40-18C870290689}" type="presOf" srcId="{9B7A3D70-1B91-4BAE-84E8-3602AD3002A9}" destId="{B92D6903-D858-4738-9CE9-091C239E29AC}" srcOrd="0" destOrd="0" presId="urn:microsoft.com/office/officeart/2011/layout/InterconnectedBlockProcess"/>
    <dgm:cxn modelId="{299EB34D-F9EE-4B0E-9F34-9CB099E61343}" type="presOf" srcId="{1B8DE8BC-410B-4F41-8D0D-10B2B0F1C0AD}" destId="{7D1084CE-240F-4764-A9AD-9F9235755271}" srcOrd="0" destOrd="0" presId="urn:microsoft.com/office/officeart/2011/layout/InterconnectedBlockProcess"/>
    <dgm:cxn modelId="{A6540070-54B6-4647-BC19-0386E7E9C720}" srcId="{3429D45E-2C0F-4537-9A95-BFBB2B67332E}" destId="{A0838A93-783C-45A2-802A-5AA76D635444}" srcOrd="0" destOrd="0" parTransId="{23160F7B-D792-4877-818B-39556BF92A85}" sibTransId="{3E54B3A5-B87E-4B1C-951D-FDCB36C3BD86}"/>
    <dgm:cxn modelId="{6EE43F76-3ED0-439D-A534-BB81D587935D}" type="presOf" srcId="{DB19CBD9-4A55-4E12-B0F5-3DF735476FB7}" destId="{B28C0BA3-F0D4-4D74-841B-FDBB8A02279D}" srcOrd="0" destOrd="0" presId="urn:microsoft.com/office/officeart/2011/layout/InterconnectedBlockProcess"/>
    <dgm:cxn modelId="{BFCC3085-783D-4F52-BF8A-12D14B0850CD}" srcId="{5016D76A-0A3F-4414-8022-3890A5DD27DD}" destId="{90F515C7-07CA-46E5-A2E6-F1B10513AE1C}" srcOrd="0" destOrd="0" parTransId="{080CBEAD-6105-408A-B94F-FE87B625715A}" sibTransId="{B062505D-001D-4DEC-B04D-D9139FB8C400}"/>
    <dgm:cxn modelId="{32902595-0F6F-4438-8F31-882E8622F5D2}" type="presOf" srcId="{8DCD65E6-E5E9-46A6-AD85-FC8652120A41}" destId="{72763C17-4703-4CD4-B868-CA74366E5D66}" srcOrd="0" destOrd="0" presId="urn:microsoft.com/office/officeart/2011/layout/InterconnectedBlockProcess"/>
    <dgm:cxn modelId="{0FA6A097-915A-4013-BE67-9EAFD6D16633}" type="presOf" srcId="{A0838A93-783C-45A2-802A-5AA76D635444}" destId="{28979979-6B00-4E19-97B2-CC4757558657}" srcOrd="1" destOrd="0" presId="urn:microsoft.com/office/officeart/2011/layout/InterconnectedBlockProcess"/>
    <dgm:cxn modelId="{CE0490A0-FC13-401C-811C-8DAA8AF78462}" type="presOf" srcId="{90F515C7-07CA-46E5-A2E6-F1B10513AE1C}" destId="{78A11D4E-A5A3-40D9-BC1B-258AEEC7638E}" srcOrd="0" destOrd="0" presId="urn:microsoft.com/office/officeart/2011/layout/InterconnectedBlockProcess"/>
    <dgm:cxn modelId="{5BEBB0B5-7777-40FE-B7D8-C07D8A614ED7}" type="presOf" srcId="{8DCD65E6-E5E9-46A6-AD85-FC8652120A41}" destId="{7D94416B-263D-4421-846F-50ACB284616D}" srcOrd="1" destOrd="0" presId="urn:microsoft.com/office/officeart/2011/layout/InterconnectedBlockProcess"/>
    <dgm:cxn modelId="{252E92B6-E628-40ED-9A5B-C281192CB183}" type="presOf" srcId="{5F92F946-2637-47A4-8F97-1621146B3ECB}" destId="{FC83D7F7-60C3-476C-94A9-A2FEF0431C3D}" srcOrd="0" destOrd="0" presId="urn:microsoft.com/office/officeart/2011/layout/InterconnectedBlockProcess"/>
    <dgm:cxn modelId="{EC9AEBC0-A9B8-44D7-B6F6-C4E3400761A5}" type="presOf" srcId="{A0838A93-783C-45A2-802A-5AA76D635444}" destId="{D9854373-0993-484F-81DF-A37B78B3BFBB}" srcOrd="0" destOrd="0" presId="urn:microsoft.com/office/officeart/2011/layout/InterconnectedBlockProcess"/>
    <dgm:cxn modelId="{9CA279C9-1FE6-4D31-A4AC-36AE0F2B532A}" srcId="{9B7A3D70-1B91-4BAE-84E8-3602AD3002A9}" destId="{DB19CBD9-4A55-4E12-B0F5-3DF735476FB7}" srcOrd="3" destOrd="0" parTransId="{13271179-F796-4A31-B88E-7A0638DD2B7F}" sibTransId="{DEAFA731-5556-476B-8FEA-AE4AB050FDAD}"/>
    <dgm:cxn modelId="{82208CCA-A24B-45BB-BC01-8A9796551DD6}" srcId="{9B7A3D70-1B91-4BAE-84E8-3602AD3002A9}" destId="{3429D45E-2C0F-4537-9A95-BFBB2B67332E}" srcOrd="4" destOrd="0" parTransId="{6D86FDC1-1D0F-4BCC-9953-8039ABBA997D}" sibTransId="{16A62D08-3A8D-4595-A2D5-3CAFF66739A4}"/>
    <dgm:cxn modelId="{43D896D9-C5C9-4F1E-BC86-C9DB2F9C1F08}" srcId="{9B7A3D70-1B91-4BAE-84E8-3602AD3002A9}" destId="{5016D76A-0A3F-4414-8022-3890A5DD27DD}" srcOrd="2" destOrd="0" parTransId="{200F305D-4728-4224-9807-6FBEA00C1043}" sibTransId="{6BBBFB2D-E5F7-4F99-AC2A-0C06967FE3B8}"/>
    <dgm:cxn modelId="{5B4BFEE3-3636-49A4-A228-C172A5C6FF81}" type="presOf" srcId="{71AB66B5-A6B6-4371-970B-06A52275BED1}" destId="{34BEEB2A-F0A4-469D-A09B-A001EDA148AC}" srcOrd="0" destOrd="0" presId="urn:microsoft.com/office/officeart/2011/layout/InterconnectedBlockProcess"/>
    <dgm:cxn modelId="{558295E9-6AE1-4C5B-9CEA-4D031222FE2C}" type="presOf" srcId="{3429D45E-2C0F-4537-9A95-BFBB2B67332E}" destId="{61F0C888-D048-4F01-ACC1-5F0427D64935}" srcOrd="0" destOrd="0" presId="urn:microsoft.com/office/officeart/2011/layout/InterconnectedBlockProcess"/>
    <dgm:cxn modelId="{F9769DEC-37B8-4FD5-9CD4-96D71F61974F}" srcId="{69889A3D-7A72-4C94-B071-98A2B89A842B}" destId="{8DCD65E6-E5E9-46A6-AD85-FC8652120A41}" srcOrd="0" destOrd="0" parTransId="{A667CB42-C2D3-418F-A6F0-C234E9675FFE}" sibTransId="{86C09A3F-A818-4372-93DD-D73288E5242B}"/>
    <dgm:cxn modelId="{DD80692E-882F-4BBA-A15A-6D3F6DF3D7B3}" type="presParOf" srcId="{B92D6903-D858-4738-9CE9-091C239E29AC}" destId="{FED8CF61-74DA-4B38-8C75-F254E6AF23CA}" srcOrd="0" destOrd="0" presId="urn:microsoft.com/office/officeart/2011/layout/InterconnectedBlockProcess"/>
    <dgm:cxn modelId="{ECFCE0F0-930B-432E-AF26-41BA56924C51}" type="presParOf" srcId="{FED8CF61-74DA-4B38-8C75-F254E6AF23CA}" destId="{D9854373-0993-484F-81DF-A37B78B3BFBB}" srcOrd="0" destOrd="0" presId="urn:microsoft.com/office/officeart/2011/layout/InterconnectedBlockProcess"/>
    <dgm:cxn modelId="{1DE6B358-7C99-41BC-9690-4A2AC9C3919F}" type="presParOf" srcId="{B92D6903-D858-4738-9CE9-091C239E29AC}" destId="{28979979-6B00-4E19-97B2-CC4757558657}" srcOrd="1" destOrd="0" presId="urn:microsoft.com/office/officeart/2011/layout/InterconnectedBlockProcess"/>
    <dgm:cxn modelId="{D4D1EFAC-A672-48B0-9EB5-F736D5673108}" type="presParOf" srcId="{B92D6903-D858-4738-9CE9-091C239E29AC}" destId="{61F0C888-D048-4F01-ACC1-5F0427D64935}" srcOrd="2" destOrd="0" presId="urn:microsoft.com/office/officeart/2011/layout/InterconnectedBlockProcess"/>
    <dgm:cxn modelId="{61ED3BD2-1295-409F-9A9F-BE1DA5EE9EB0}" type="presParOf" srcId="{B92D6903-D858-4738-9CE9-091C239E29AC}" destId="{602BF643-F425-4C26-BF34-875D93D7A3C2}" srcOrd="3" destOrd="0" presId="urn:microsoft.com/office/officeart/2011/layout/InterconnectedBlockProcess"/>
    <dgm:cxn modelId="{DE6DE78B-E6C8-44A3-8C02-C9399FFEABB4}" type="presParOf" srcId="{602BF643-F425-4C26-BF34-875D93D7A3C2}" destId="{34BEEB2A-F0A4-469D-A09B-A001EDA148AC}" srcOrd="0" destOrd="0" presId="urn:microsoft.com/office/officeart/2011/layout/InterconnectedBlockProcess"/>
    <dgm:cxn modelId="{592077B2-C436-4936-9BA4-B80E2D197BCF}" type="presParOf" srcId="{B92D6903-D858-4738-9CE9-091C239E29AC}" destId="{6312A823-FB57-4A73-9DFC-21100BE1904A}" srcOrd="4" destOrd="0" presId="urn:microsoft.com/office/officeart/2011/layout/InterconnectedBlockProcess"/>
    <dgm:cxn modelId="{3AAE09B0-3D43-4E5D-AE1A-562DAE6E515C}" type="presParOf" srcId="{B92D6903-D858-4738-9CE9-091C239E29AC}" destId="{B28C0BA3-F0D4-4D74-841B-FDBB8A02279D}" srcOrd="5" destOrd="0" presId="urn:microsoft.com/office/officeart/2011/layout/InterconnectedBlockProcess"/>
    <dgm:cxn modelId="{545C9407-302B-4CB2-B7B1-564BA0EA3E19}" type="presParOf" srcId="{B92D6903-D858-4738-9CE9-091C239E29AC}" destId="{56B7231F-AE87-4586-8DDB-D8576064D329}" srcOrd="6" destOrd="0" presId="urn:microsoft.com/office/officeart/2011/layout/InterconnectedBlockProcess"/>
    <dgm:cxn modelId="{9CE88BEB-9E41-4B3E-973D-A8F2E5235F94}" type="presParOf" srcId="{56B7231F-AE87-4586-8DDB-D8576064D329}" destId="{78A11D4E-A5A3-40D9-BC1B-258AEEC7638E}" srcOrd="0" destOrd="0" presId="urn:microsoft.com/office/officeart/2011/layout/InterconnectedBlockProcess"/>
    <dgm:cxn modelId="{D55BA82D-6E1E-4E82-9AD8-D0600BDBBE5C}" type="presParOf" srcId="{B92D6903-D858-4738-9CE9-091C239E29AC}" destId="{EC4384D6-7907-450A-B45B-3B864F5189D0}" srcOrd="7" destOrd="0" presId="urn:microsoft.com/office/officeart/2011/layout/InterconnectedBlockProcess"/>
    <dgm:cxn modelId="{161B16E7-0D16-40AF-9562-3A22E8537A76}" type="presParOf" srcId="{B92D6903-D858-4738-9CE9-091C239E29AC}" destId="{EA56607E-5EEF-4663-B234-14E1E33AE049}" srcOrd="8" destOrd="0" presId="urn:microsoft.com/office/officeart/2011/layout/InterconnectedBlockProcess"/>
    <dgm:cxn modelId="{6E63FF38-2480-4CC7-AE68-50B99959C351}" type="presParOf" srcId="{B92D6903-D858-4738-9CE9-091C239E29AC}" destId="{5440EE1A-FF47-400B-BD45-6CA100FB9B40}" srcOrd="9" destOrd="0" presId="urn:microsoft.com/office/officeart/2011/layout/InterconnectedBlockProcess"/>
    <dgm:cxn modelId="{5FD551F8-C4C1-476D-BAC5-05D9549E8994}" type="presParOf" srcId="{5440EE1A-FF47-400B-BD45-6CA100FB9B40}" destId="{72763C17-4703-4CD4-B868-CA74366E5D66}" srcOrd="0" destOrd="0" presId="urn:microsoft.com/office/officeart/2011/layout/InterconnectedBlockProcess"/>
    <dgm:cxn modelId="{4A1D6FE6-9617-4FDB-9C18-6464C41AE4F8}" type="presParOf" srcId="{B92D6903-D858-4738-9CE9-091C239E29AC}" destId="{7D94416B-263D-4421-846F-50ACB284616D}" srcOrd="10" destOrd="0" presId="urn:microsoft.com/office/officeart/2011/layout/InterconnectedBlockProcess"/>
    <dgm:cxn modelId="{F9D6E12E-A985-4865-96C9-9F783CD2DAC9}" type="presParOf" srcId="{B92D6903-D858-4738-9CE9-091C239E29AC}" destId="{84BCBDE7-3799-4E67-9D04-866C1CC38067}" srcOrd="11" destOrd="0" presId="urn:microsoft.com/office/officeart/2011/layout/InterconnectedBlockProcess"/>
    <dgm:cxn modelId="{9B7EF46B-1062-4086-8B45-D7E87325ACB1}" type="presParOf" srcId="{B92D6903-D858-4738-9CE9-091C239E29AC}" destId="{E08FDD17-C369-45E8-BAC9-E17D86D0ED44}" srcOrd="12" destOrd="0" presId="urn:microsoft.com/office/officeart/2011/layout/InterconnectedBlockProcess"/>
    <dgm:cxn modelId="{72791682-3321-4A85-8342-339184E2BD5D}" type="presParOf" srcId="{E08FDD17-C369-45E8-BAC9-E17D86D0ED44}" destId="{FC83D7F7-60C3-476C-94A9-A2FEF0431C3D}" srcOrd="0" destOrd="0" presId="urn:microsoft.com/office/officeart/2011/layout/InterconnectedBlockProcess"/>
    <dgm:cxn modelId="{2A4177D6-068F-4387-8240-123D873A3C41}" type="presParOf" srcId="{B92D6903-D858-4738-9CE9-091C239E29AC}" destId="{4656331B-B653-4574-AFB9-7E8018571E2E}" srcOrd="13" destOrd="0" presId="urn:microsoft.com/office/officeart/2011/layout/InterconnectedBlockProcess"/>
    <dgm:cxn modelId="{4E5EE931-8691-4F4E-943C-6522D8FF909A}" type="presParOf" srcId="{B92D6903-D858-4738-9CE9-091C239E29AC}" destId="{7D1084CE-240F-4764-A9AD-9F9235755271}" srcOrd="14" destOrd="0" presId="urn:microsoft.com/office/officeart/2011/layout/InterconnectedBlock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880F2C-337B-4149-B1AB-155084F6841A}">
      <dsp:nvSpPr>
        <dsp:cNvPr id="0" name=""/>
        <dsp:cNvSpPr/>
      </dsp:nvSpPr>
      <dsp:spPr>
        <a:xfrm>
          <a:off x="205" y="589245"/>
          <a:ext cx="2479997" cy="2975996"/>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4969" tIns="0" rIns="244969" bIns="330200" numCol="1" spcCol="1270" anchor="t" anchorCtr="0">
          <a:noAutofit/>
        </a:bodyPr>
        <a:lstStyle/>
        <a:p>
          <a:pPr marL="0" lvl="0" indent="0" algn="l" defTabSz="933450">
            <a:lnSpc>
              <a:spcPct val="90000"/>
            </a:lnSpc>
            <a:spcBef>
              <a:spcPct val="0"/>
            </a:spcBef>
            <a:spcAft>
              <a:spcPct val="35000"/>
            </a:spcAft>
            <a:buNone/>
          </a:pPr>
          <a:r>
            <a:rPr lang="en-US" sz="2100" kern="1200" dirty="0"/>
            <a:t>RESTful interface returning JSON-formatted reports</a:t>
          </a:r>
        </a:p>
      </dsp:txBody>
      <dsp:txXfrm>
        <a:off x="205" y="1779644"/>
        <a:ext cx="2479997" cy="1785598"/>
      </dsp:txXfrm>
    </dsp:sp>
    <dsp:sp modelId="{750F796D-9D66-4196-B61A-478C59DD3BEE}">
      <dsp:nvSpPr>
        <dsp:cNvPr id="0" name=""/>
        <dsp:cNvSpPr/>
      </dsp:nvSpPr>
      <dsp:spPr>
        <a:xfrm>
          <a:off x="205" y="589245"/>
          <a:ext cx="2479997" cy="119039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4969" tIns="165100" rIns="244969" bIns="165100" numCol="1" spcCol="1270" anchor="ctr" anchorCtr="0">
          <a:noAutofit/>
        </a:bodyPr>
        <a:lstStyle/>
        <a:p>
          <a:pPr marL="0" lvl="0" indent="0" algn="l" defTabSz="2711450">
            <a:lnSpc>
              <a:spcPct val="90000"/>
            </a:lnSpc>
            <a:spcBef>
              <a:spcPct val="0"/>
            </a:spcBef>
            <a:spcAft>
              <a:spcPct val="35000"/>
            </a:spcAft>
            <a:buNone/>
          </a:pPr>
          <a:endParaRPr lang="en-US" sz="6100" kern="1200" dirty="0"/>
        </a:p>
      </dsp:txBody>
      <dsp:txXfrm>
        <a:off x="205" y="589245"/>
        <a:ext cx="2479997" cy="1190398"/>
      </dsp:txXfrm>
    </dsp:sp>
    <dsp:sp modelId="{ED5C0554-29B2-4971-9AE7-A0D3B324206D}">
      <dsp:nvSpPr>
        <dsp:cNvPr id="0" name=""/>
        <dsp:cNvSpPr/>
      </dsp:nvSpPr>
      <dsp:spPr>
        <a:xfrm>
          <a:off x="2678602" y="589245"/>
          <a:ext cx="2479997" cy="2975996"/>
        </a:xfrm>
        <a:prstGeom prst="rect">
          <a:avLst/>
        </a:prstGeom>
        <a:solidFill>
          <a:schemeClr val="accent2">
            <a:hueOff val="-485121"/>
            <a:satOff val="-27976"/>
            <a:lumOff val="2876"/>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4969" tIns="0" rIns="244969" bIns="330200" numCol="1" spcCol="1270" anchor="t" anchorCtr="0">
          <a:noAutofit/>
        </a:bodyPr>
        <a:lstStyle/>
        <a:p>
          <a:pPr marL="0" lvl="0" indent="0" algn="l" defTabSz="933450">
            <a:lnSpc>
              <a:spcPct val="90000"/>
            </a:lnSpc>
            <a:spcBef>
              <a:spcPct val="0"/>
            </a:spcBef>
            <a:spcAft>
              <a:spcPct val="35000"/>
            </a:spcAft>
            <a:buNone/>
          </a:pPr>
          <a:r>
            <a:rPr lang="en-US" sz="2100" kern="1200" dirty="0"/>
            <a:t>Familiar to most web developers</a:t>
          </a:r>
        </a:p>
      </dsp:txBody>
      <dsp:txXfrm>
        <a:off x="2678602" y="1779644"/>
        <a:ext cx="2479997" cy="1785598"/>
      </dsp:txXfrm>
    </dsp:sp>
    <dsp:sp modelId="{4F476AD5-24E7-495F-B570-32839A4B4B9E}">
      <dsp:nvSpPr>
        <dsp:cNvPr id="0" name=""/>
        <dsp:cNvSpPr/>
      </dsp:nvSpPr>
      <dsp:spPr>
        <a:xfrm>
          <a:off x="2678602" y="589245"/>
          <a:ext cx="2479997" cy="119039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4969" tIns="165100" rIns="244969" bIns="165100" numCol="1" spcCol="1270" anchor="ctr" anchorCtr="0">
          <a:noAutofit/>
        </a:bodyPr>
        <a:lstStyle/>
        <a:p>
          <a:pPr marL="0" lvl="0" indent="0" algn="l" defTabSz="2711450">
            <a:lnSpc>
              <a:spcPct val="90000"/>
            </a:lnSpc>
            <a:spcBef>
              <a:spcPct val="0"/>
            </a:spcBef>
            <a:spcAft>
              <a:spcPct val="35000"/>
            </a:spcAft>
            <a:buNone/>
          </a:pPr>
          <a:endParaRPr lang="en-US" sz="6100" kern="1200" dirty="0"/>
        </a:p>
      </dsp:txBody>
      <dsp:txXfrm>
        <a:off x="2678602" y="589245"/>
        <a:ext cx="2479997" cy="1190398"/>
      </dsp:txXfrm>
    </dsp:sp>
    <dsp:sp modelId="{7B83993D-ACA8-4658-B146-B6EF61F6D749}">
      <dsp:nvSpPr>
        <dsp:cNvPr id="0" name=""/>
        <dsp:cNvSpPr/>
      </dsp:nvSpPr>
      <dsp:spPr>
        <a:xfrm>
          <a:off x="5356999" y="589245"/>
          <a:ext cx="2479997" cy="2975996"/>
        </a:xfrm>
        <a:prstGeom prst="rect">
          <a:avLst/>
        </a:prstGeom>
        <a:solidFill>
          <a:schemeClr val="accent2">
            <a:hueOff val="-970242"/>
            <a:satOff val="-55952"/>
            <a:lumOff val="5752"/>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4969" tIns="0" rIns="244969" bIns="330200" numCol="1" spcCol="1270" anchor="t" anchorCtr="0">
          <a:noAutofit/>
        </a:bodyPr>
        <a:lstStyle/>
        <a:p>
          <a:pPr marL="0" lvl="0" indent="0" algn="l" defTabSz="933450">
            <a:lnSpc>
              <a:spcPct val="90000"/>
            </a:lnSpc>
            <a:spcBef>
              <a:spcPct val="0"/>
            </a:spcBef>
            <a:spcAft>
              <a:spcPct val="35000"/>
            </a:spcAft>
            <a:buNone/>
          </a:pPr>
          <a:r>
            <a:rPr lang="en-US" sz="2100" kern="1200" dirty="0"/>
            <a:t>Allows retrieval of full reports, or snippets of usage</a:t>
          </a:r>
        </a:p>
      </dsp:txBody>
      <dsp:txXfrm>
        <a:off x="5356999" y="1779644"/>
        <a:ext cx="2479997" cy="1785598"/>
      </dsp:txXfrm>
    </dsp:sp>
    <dsp:sp modelId="{65345987-D665-49E7-BDA3-6EC98D3F19AA}">
      <dsp:nvSpPr>
        <dsp:cNvPr id="0" name=""/>
        <dsp:cNvSpPr/>
      </dsp:nvSpPr>
      <dsp:spPr>
        <a:xfrm>
          <a:off x="5356999" y="589245"/>
          <a:ext cx="2479997" cy="119039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4969" tIns="165100" rIns="244969" bIns="165100" numCol="1" spcCol="1270" anchor="ctr" anchorCtr="0">
          <a:noAutofit/>
        </a:bodyPr>
        <a:lstStyle/>
        <a:p>
          <a:pPr marL="0" lvl="0" indent="0" algn="l" defTabSz="2711450">
            <a:lnSpc>
              <a:spcPct val="90000"/>
            </a:lnSpc>
            <a:spcBef>
              <a:spcPct val="0"/>
            </a:spcBef>
            <a:spcAft>
              <a:spcPct val="35000"/>
            </a:spcAft>
            <a:buNone/>
          </a:pPr>
          <a:endParaRPr lang="en-US" sz="6100" kern="1200" dirty="0"/>
        </a:p>
      </dsp:txBody>
      <dsp:txXfrm>
        <a:off x="5356999" y="589245"/>
        <a:ext cx="2479997" cy="1190398"/>
      </dsp:txXfrm>
    </dsp:sp>
    <dsp:sp modelId="{C60D0EF2-663C-46E0-A291-62F519EE433D}">
      <dsp:nvSpPr>
        <dsp:cNvPr id="0" name=""/>
        <dsp:cNvSpPr/>
      </dsp:nvSpPr>
      <dsp:spPr>
        <a:xfrm>
          <a:off x="8035397" y="589245"/>
          <a:ext cx="2479997" cy="2975996"/>
        </a:xfrm>
        <a:prstGeom prst="rect">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4969" tIns="0" rIns="244969" bIns="330200" numCol="1" spcCol="1270" anchor="t" anchorCtr="0">
          <a:noAutofit/>
        </a:bodyPr>
        <a:lstStyle/>
        <a:p>
          <a:pPr marL="0" lvl="0" indent="0" algn="l" defTabSz="933450">
            <a:lnSpc>
              <a:spcPct val="90000"/>
            </a:lnSpc>
            <a:spcBef>
              <a:spcPct val="0"/>
            </a:spcBef>
            <a:spcAft>
              <a:spcPct val="35000"/>
            </a:spcAft>
            <a:buNone/>
          </a:pPr>
          <a:r>
            <a:rPr lang="en-US" sz="2100" kern="1200" dirty="0"/>
            <a:t>Allows usage display to be embedded in other applications</a:t>
          </a:r>
        </a:p>
      </dsp:txBody>
      <dsp:txXfrm>
        <a:off x="8035397" y="1779644"/>
        <a:ext cx="2479997" cy="1785598"/>
      </dsp:txXfrm>
    </dsp:sp>
    <dsp:sp modelId="{ABDA1D62-643F-4D86-9DFA-B885F104099D}">
      <dsp:nvSpPr>
        <dsp:cNvPr id="0" name=""/>
        <dsp:cNvSpPr/>
      </dsp:nvSpPr>
      <dsp:spPr>
        <a:xfrm>
          <a:off x="8035397" y="589245"/>
          <a:ext cx="2479997" cy="119039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4969" tIns="165100" rIns="244969" bIns="165100" numCol="1" spcCol="1270" anchor="ctr" anchorCtr="0">
          <a:noAutofit/>
        </a:bodyPr>
        <a:lstStyle/>
        <a:p>
          <a:pPr marL="0" lvl="0" indent="0" algn="l" defTabSz="2711450">
            <a:lnSpc>
              <a:spcPct val="90000"/>
            </a:lnSpc>
            <a:spcBef>
              <a:spcPct val="0"/>
            </a:spcBef>
            <a:spcAft>
              <a:spcPct val="35000"/>
            </a:spcAft>
            <a:buNone/>
          </a:pPr>
          <a:endParaRPr lang="en-US" sz="6100" kern="1200" dirty="0"/>
        </a:p>
      </dsp:txBody>
      <dsp:txXfrm>
        <a:off x="8035397" y="589245"/>
        <a:ext cx="2479997" cy="11903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854373-0993-484F-81DF-A37B78B3BFBB}">
      <dsp:nvSpPr>
        <dsp:cNvPr id="0" name=""/>
        <dsp:cNvSpPr/>
      </dsp:nvSpPr>
      <dsp:spPr>
        <a:xfrm>
          <a:off x="8978061" y="1136072"/>
          <a:ext cx="2016004" cy="4544291"/>
        </a:xfrm>
        <a:prstGeom prst="wedgeRectCallout">
          <a:avLst>
            <a:gd name="adj1" fmla="val 0"/>
            <a:gd name="adj2" fmla="val 0"/>
          </a:avLst>
        </a:prstGeom>
        <a:solidFill>
          <a:prstClr val="black">
            <a:lumMod val="50000"/>
            <a:lumOff val="50000"/>
          </a:prstClr>
        </a:solidFill>
        <a:ln w="15875" cap="rnd"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6675" tIns="66675" rIns="66675" bIns="66675" numCol="1" spcCol="1270" anchor="t" anchorCtr="0">
          <a:noAutofit/>
        </a:bodyPr>
        <a:lstStyle/>
        <a:p>
          <a:pPr marL="0" lvl="0" indent="0" algn="r" defTabSz="1066800">
            <a:lnSpc>
              <a:spcPct val="90000"/>
            </a:lnSpc>
            <a:spcBef>
              <a:spcPct val="0"/>
            </a:spcBef>
            <a:spcAft>
              <a:spcPct val="35000"/>
            </a:spcAft>
            <a:buNone/>
          </a:pPr>
          <a:r>
            <a:rPr lang="en-US" sz="2400" b="1" kern="1200" dirty="0">
              <a:solidFill>
                <a:schemeClr val="bg1"/>
              </a:solidFill>
            </a:rPr>
            <a:t>Support</a:t>
          </a:r>
        </a:p>
        <a:p>
          <a:pPr marL="0" lvl="0" indent="0" algn="r" defTabSz="1066800">
            <a:lnSpc>
              <a:spcPct val="90000"/>
            </a:lnSpc>
            <a:spcBef>
              <a:spcPct val="0"/>
            </a:spcBef>
            <a:spcAft>
              <a:spcPct val="35000"/>
            </a:spcAft>
            <a:buNone/>
          </a:pPr>
          <a:r>
            <a:rPr lang="en-US" sz="2400" b="1" kern="1200" dirty="0">
              <a:solidFill>
                <a:schemeClr val="bg1"/>
              </a:solidFill>
            </a:rPr>
            <a:t>Guide</a:t>
          </a:r>
        </a:p>
        <a:p>
          <a:pPr marL="0" lvl="0" indent="0" algn="r" defTabSz="1066800">
            <a:lnSpc>
              <a:spcPct val="90000"/>
            </a:lnSpc>
            <a:spcBef>
              <a:spcPct val="0"/>
            </a:spcBef>
            <a:spcAft>
              <a:spcPct val="35000"/>
            </a:spcAft>
            <a:buNone/>
          </a:pPr>
          <a:r>
            <a:rPr lang="en-US" sz="2400" b="1" kern="1200" dirty="0">
              <a:solidFill>
                <a:schemeClr val="bg1"/>
              </a:solidFill>
            </a:rPr>
            <a:t>Encourage</a:t>
          </a:r>
        </a:p>
        <a:p>
          <a:pPr marL="0" lvl="0" indent="0" algn="r" defTabSz="1066800">
            <a:lnSpc>
              <a:spcPct val="90000"/>
            </a:lnSpc>
            <a:spcBef>
              <a:spcPct val="0"/>
            </a:spcBef>
            <a:spcAft>
              <a:spcPct val="35000"/>
            </a:spcAft>
            <a:buNone/>
          </a:pPr>
          <a:endParaRPr lang="en-US" sz="2100" b="1" kern="1200" dirty="0">
            <a:solidFill>
              <a:schemeClr val="bg1"/>
            </a:solidFill>
            <a:latin typeface="Century Gothic" panose="020B0502020202020204"/>
            <a:ea typeface="+mn-ea"/>
            <a:cs typeface="+mn-cs"/>
          </a:endParaRPr>
        </a:p>
      </dsp:txBody>
      <dsp:txXfrm>
        <a:off x="9233965" y="1136072"/>
        <a:ext cx="1760099" cy="4544291"/>
      </dsp:txXfrm>
    </dsp:sp>
    <dsp:sp modelId="{61F0C888-D048-4F01-ACC1-5F0427D64935}">
      <dsp:nvSpPr>
        <dsp:cNvPr id="0" name=""/>
        <dsp:cNvSpPr/>
      </dsp:nvSpPr>
      <dsp:spPr>
        <a:xfrm>
          <a:off x="8963827" y="0"/>
          <a:ext cx="2039640" cy="1136072"/>
        </a:xfrm>
        <a:prstGeom prst="rect">
          <a:avLst/>
        </a:prstGeom>
        <a:solidFill>
          <a:srgbClr val="1188B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63500" rIns="63500" bIns="63500" numCol="1" spcCol="1270" anchor="ctr" anchorCtr="0">
          <a:noAutofit/>
        </a:bodyPr>
        <a:lstStyle/>
        <a:p>
          <a:pPr marL="0" lvl="0" indent="0" algn="ctr" defTabSz="889000">
            <a:lnSpc>
              <a:spcPct val="90000"/>
            </a:lnSpc>
            <a:spcBef>
              <a:spcPct val="0"/>
            </a:spcBef>
            <a:spcAft>
              <a:spcPct val="35000"/>
            </a:spcAft>
            <a:buNone/>
          </a:pPr>
          <a:r>
            <a:rPr lang="en-US" sz="2000" kern="1200" dirty="0"/>
            <a:t>Jul 2017 – </a:t>
          </a:r>
          <a:br>
            <a:rPr lang="en-US" sz="2000" kern="1200" dirty="0"/>
          </a:br>
          <a:r>
            <a:rPr lang="en-US" sz="2000" kern="1200" dirty="0"/>
            <a:t>Dec 2018</a:t>
          </a:r>
        </a:p>
      </dsp:txBody>
      <dsp:txXfrm>
        <a:off x="8963827" y="0"/>
        <a:ext cx="2039640" cy="1136072"/>
      </dsp:txXfrm>
    </dsp:sp>
    <dsp:sp modelId="{34BEEB2A-F0A4-469D-A09B-A001EDA148AC}">
      <dsp:nvSpPr>
        <dsp:cNvPr id="0" name=""/>
        <dsp:cNvSpPr/>
      </dsp:nvSpPr>
      <dsp:spPr>
        <a:xfrm>
          <a:off x="7125256" y="1109190"/>
          <a:ext cx="1841583" cy="4260273"/>
        </a:xfrm>
        <a:prstGeom prst="wedgeRectCallout">
          <a:avLst>
            <a:gd name="adj1" fmla="val 62500"/>
            <a:gd name="adj2" fmla="val 20830"/>
          </a:avLst>
        </a:prstGeom>
        <a:solidFill>
          <a:prstClr val="black">
            <a:lumMod val="65000"/>
            <a:lumOff val="35000"/>
          </a:prstClr>
        </a:solidFill>
        <a:ln w="15875" cap="rnd"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6675" tIns="66675" rIns="66675" bIns="66675" numCol="1" spcCol="1270" anchor="t" anchorCtr="0">
          <a:noAutofit/>
        </a:bodyPr>
        <a:lstStyle/>
        <a:p>
          <a:pPr marL="0" lvl="0" indent="0" algn="r" defTabSz="933450">
            <a:lnSpc>
              <a:spcPct val="90000"/>
            </a:lnSpc>
            <a:spcBef>
              <a:spcPct val="0"/>
            </a:spcBef>
            <a:spcAft>
              <a:spcPct val="35000"/>
            </a:spcAft>
            <a:buNone/>
          </a:pPr>
          <a:r>
            <a:rPr lang="en-US" sz="2400" b="1" kern="1200" dirty="0">
              <a:solidFill>
                <a:prstClr val="white">
                  <a:hueOff val="0"/>
                  <a:satOff val="0"/>
                  <a:lumOff val="0"/>
                  <a:alphaOff val="0"/>
                </a:prstClr>
              </a:solidFill>
              <a:latin typeface="+mn-lt"/>
              <a:ea typeface="+mn-ea"/>
              <a:cs typeface="+mn-cs"/>
            </a:rPr>
            <a:t>Post</a:t>
          </a:r>
        </a:p>
        <a:p>
          <a:pPr marL="0" lvl="0" indent="0" algn="r" defTabSz="933450">
            <a:lnSpc>
              <a:spcPct val="90000"/>
            </a:lnSpc>
            <a:spcBef>
              <a:spcPct val="0"/>
            </a:spcBef>
            <a:spcAft>
              <a:spcPct val="35000"/>
            </a:spcAft>
            <a:buNone/>
          </a:pPr>
          <a:r>
            <a:rPr lang="en-US" sz="2400" b="1" kern="1200" dirty="0">
              <a:solidFill>
                <a:prstClr val="white">
                  <a:hueOff val="0"/>
                  <a:satOff val="0"/>
                  <a:lumOff val="0"/>
                  <a:alphaOff val="0"/>
                </a:prstClr>
              </a:solidFill>
              <a:latin typeface="+mn-lt"/>
              <a:ea typeface="+mn-ea"/>
              <a:cs typeface="+mn-cs"/>
            </a:rPr>
            <a:t>Publish</a:t>
          </a:r>
        </a:p>
        <a:p>
          <a:pPr marL="0" lvl="0" indent="0" algn="r" defTabSz="933450">
            <a:lnSpc>
              <a:spcPct val="90000"/>
            </a:lnSpc>
            <a:spcBef>
              <a:spcPct val="0"/>
            </a:spcBef>
            <a:spcAft>
              <a:spcPct val="35000"/>
            </a:spcAft>
            <a:buNone/>
          </a:pPr>
          <a:r>
            <a:rPr lang="en-US" sz="2400" b="1" kern="1200" dirty="0">
              <a:solidFill>
                <a:prstClr val="white">
                  <a:hueOff val="0"/>
                  <a:satOff val="0"/>
                  <a:lumOff val="0"/>
                  <a:alphaOff val="0"/>
                </a:prstClr>
              </a:solidFill>
              <a:latin typeface="+mn-lt"/>
              <a:ea typeface="+mn-ea"/>
              <a:cs typeface="+mn-cs"/>
            </a:rPr>
            <a:t>Connec</a:t>
          </a:r>
          <a:r>
            <a:rPr lang="en-US" sz="2300" b="1" kern="1200" dirty="0">
              <a:solidFill>
                <a:prstClr val="white">
                  <a:hueOff val="0"/>
                  <a:satOff val="0"/>
                  <a:lumOff val="0"/>
                  <a:alphaOff val="0"/>
                </a:prstClr>
              </a:solidFill>
              <a:latin typeface="+mn-lt"/>
              <a:ea typeface="+mn-ea"/>
              <a:cs typeface="+mn-cs"/>
            </a:rPr>
            <a:t>t</a:t>
          </a:r>
        </a:p>
      </dsp:txBody>
      <dsp:txXfrm>
        <a:off x="7359021" y="1109190"/>
        <a:ext cx="1607819" cy="4260273"/>
      </dsp:txXfrm>
    </dsp:sp>
    <dsp:sp modelId="{B28C0BA3-F0D4-4D74-841B-FDBB8A02279D}">
      <dsp:nvSpPr>
        <dsp:cNvPr id="0" name=""/>
        <dsp:cNvSpPr/>
      </dsp:nvSpPr>
      <dsp:spPr>
        <a:xfrm>
          <a:off x="7124201" y="142009"/>
          <a:ext cx="1832457" cy="994063"/>
        </a:xfrm>
        <a:prstGeom prst="rect">
          <a:avLst/>
        </a:prstGeom>
        <a:solidFill>
          <a:srgbClr val="1188B4"/>
        </a:solidFill>
        <a:ln w="15875" cap="rnd"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3025" tIns="73025" rIns="73025" bIns="73025" numCol="1" spcCol="1270" anchor="ctr" anchorCtr="0">
          <a:noAutofit/>
        </a:bodyPr>
        <a:lstStyle/>
        <a:p>
          <a:pPr marL="0" lvl="0" indent="0" algn="ctr" defTabSz="889000">
            <a:lnSpc>
              <a:spcPct val="90000"/>
            </a:lnSpc>
            <a:spcBef>
              <a:spcPct val="0"/>
            </a:spcBef>
            <a:spcAft>
              <a:spcPct val="35000"/>
            </a:spcAft>
            <a:buNone/>
          </a:pPr>
          <a:r>
            <a:rPr lang="en-US" sz="2000" kern="1200" dirty="0"/>
            <a:t>Jul</a:t>
          </a:r>
          <a:br>
            <a:rPr lang="en-US" sz="2000" kern="1200" dirty="0"/>
          </a:br>
          <a:r>
            <a:rPr lang="en-US" sz="2000" kern="1200" dirty="0"/>
            <a:t>2017</a:t>
          </a:r>
        </a:p>
      </dsp:txBody>
      <dsp:txXfrm>
        <a:off x="7124201" y="142009"/>
        <a:ext cx="1832457" cy="994063"/>
      </dsp:txXfrm>
    </dsp:sp>
    <dsp:sp modelId="{78A11D4E-A5A3-40D9-BC1B-258AEEC7638E}">
      <dsp:nvSpPr>
        <dsp:cNvPr id="0" name=""/>
        <dsp:cNvSpPr/>
      </dsp:nvSpPr>
      <dsp:spPr>
        <a:xfrm>
          <a:off x="5378067" y="1155397"/>
          <a:ext cx="1746124" cy="3976254"/>
        </a:xfrm>
        <a:prstGeom prst="wedgeRectCallout">
          <a:avLst>
            <a:gd name="adj1" fmla="val 62500"/>
            <a:gd name="adj2" fmla="val 20830"/>
          </a:avLst>
        </a:prstGeom>
        <a:solidFill>
          <a:prstClr val="black">
            <a:lumMod val="50000"/>
            <a:lumOff val="50000"/>
          </a:prstClr>
        </a:solidFill>
        <a:ln w="15875" cap="rnd"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6675" tIns="66675" rIns="66675" bIns="66675" numCol="1" spcCol="1270" anchor="t" anchorCtr="0">
          <a:noAutofit/>
        </a:bodyPr>
        <a:lstStyle/>
        <a:p>
          <a:pPr marL="0" lvl="0" indent="0" algn="r" defTabSz="933450">
            <a:lnSpc>
              <a:spcPct val="90000"/>
            </a:lnSpc>
            <a:spcBef>
              <a:spcPct val="0"/>
            </a:spcBef>
            <a:spcAft>
              <a:spcPct val="35000"/>
            </a:spcAft>
            <a:buNone/>
          </a:pPr>
          <a:r>
            <a:rPr lang="en-US" sz="2400" b="1" kern="1200" dirty="0">
              <a:solidFill>
                <a:prstClr val="white">
                  <a:hueOff val="0"/>
                  <a:satOff val="0"/>
                  <a:lumOff val="0"/>
                  <a:alphaOff val="0"/>
                </a:prstClr>
              </a:solidFill>
              <a:latin typeface="+mn-lt"/>
              <a:ea typeface="+mn-ea"/>
              <a:cs typeface="+mn-cs"/>
            </a:rPr>
            <a:t>Review</a:t>
          </a:r>
          <a:br>
            <a:rPr lang="en-US" sz="2400" b="1" kern="1200" dirty="0">
              <a:solidFill>
                <a:prstClr val="white">
                  <a:hueOff val="0"/>
                  <a:satOff val="0"/>
                  <a:lumOff val="0"/>
                  <a:alphaOff val="0"/>
                </a:prstClr>
              </a:solidFill>
              <a:latin typeface="+mn-lt"/>
              <a:ea typeface="+mn-ea"/>
              <a:cs typeface="+mn-cs"/>
            </a:rPr>
          </a:br>
          <a:r>
            <a:rPr lang="en-US" sz="2400" b="1" kern="1200" dirty="0">
              <a:solidFill>
                <a:prstClr val="white">
                  <a:hueOff val="0"/>
                  <a:satOff val="0"/>
                  <a:lumOff val="0"/>
                  <a:alphaOff val="0"/>
                </a:prstClr>
              </a:solidFill>
              <a:latin typeface="+mn-lt"/>
              <a:ea typeface="+mn-ea"/>
              <a:cs typeface="+mn-cs"/>
            </a:rPr>
            <a:t>Revise</a:t>
          </a:r>
          <a:br>
            <a:rPr lang="en-US" sz="2400" b="1" kern="1200" dirty="0">
              <a:solidFill>
                <a:prstClr val="white">
                  <a:hueOff val="0"/>
                  <a:satOff val="0"/>
                  <a:lumOff val="0"/>
                  <a:alphaOff val="0"/>
                </a:prstClr>
              </a:solidFill>
              <a:latin typeface="+mn-lt"/>
              <a:ea typeface="+mn-ea"/>
              <a:cs typeface="+mn-cs"/>
            </a:rPr>
          </a:br>
          <a:r>
            <a:rPr lang="en-US" sz="2400" b="1" kern="1200" dirty="0">
              <a:solidFill>
                <a:prstClr val="white">
                  <a:hueOff val="0"/>
                  <a:satOff val="0"/>
                  <a:lumOff val="0"/>
                  <a:alphaOff val="0"/>
                </a:prstClr>
              </a:solidFill>
              <a:latin typeface="+mn-lt"/>
              <a:ea typeface="+mn-ea"/>
              <a:cs typeface="+mn-cs"/>
            </a:rPr>
            <a:t>Improve</a:t>
          </a:r>
        </a:p>
      </dsp:txBody>
      <dsp:txXfrm>
        <a:off x="5599714" y="1155397"/>
        <a:ext cx="1524477" cy="3976254"/>
      </dsp:txXfrm>
    </dsp:sp>
    <dsp:sp modelId="{EA56607E-5EEF-4663-B234-14E1E33AE049}">
      <dsp:nvSpPr>
        <dsp:cNvPr id="0" name=""/>
        <dsp:cNvSpPr/>
      </dsp:nvSpPr>
      <dsp:spPr>
        <a:xfrm>
          <a:off x="5378524" y="288562"/>
          <a:ext cx="1745211" cy="852054"/>
        </a:xfrm>
        <a:prstGeom prst="rect">
          <a:avLst/>
        </a:prstGeom>
        <a:solidFill>
          <a:srgbClr val="1188B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63500" rIns="63500" bIns="635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prstClr val="white"/>
              </a:solidFill>
              <a:latin typeface="+mn-lt"/>
              <a:ea typeface="+mn-ea"/>
              <a:cs typeface="+mn-cs"/>
            </a:rPr>
            <a:t>Apr</a:t>
          </a:r>
          <a:r>
            <a:rPr lang="en-US" sz="2000" kern="1200" baseline="0" dirty="0">
              <a:latin typeface="+mn-lt"/>
            </a:rPr>
            <a:t> – </a:t>
          </a:r>
          <a:r>
            <a:rPr lang="en-US" sz="2000" kern="1200" dirty="0">
              <a:solidFill>
                <a:prstClr val="white"/>
              </a:solidFill>
              <a:latin typeface="+mn-lt"/>
              <a:ea typeface="+mn-ea"/>
              <a:cs typeface="+mn-cs"/>
            </a:rPr>
            <a:t>Jun</a:t>
          </a:r>
          <a:br>
            <a:rPr lang="en-US" sz="2000" kern="1200" dirty="0">
              <a:solidFill>
                <a:prstClr val="white"/>
              </a:solidFill>
              <a:latin typeface="+mn-lt"/>
              <a:ea typeface="+mn-ea"/>
              <a:cs typeface="+mn-cs"/>
            </a:rPr>
          </a:br>
          <a:r>
            <a:rPr lang="en-US" sz="2000" kern="1200" dirty="0">
              <a:solidFill>
                <a:prstClr val="white"/>
              </a:solidFill>
              <a:latin typeface="+mn-lt"/>
              <a:ea typeface="+mn-ea"/>
              <a:cs typeface="+mn-cs"/>
            </a:rPr>
            <a:t>2017</a:t>
          </a:r>
        </a:p>
      </dsp:txBody>
      <dsp:txXfrm>
        <a:off x="5378524" y="288562"/>
        <a:ext cx="1745211" cy="852054"/>
      </dsp:txXfrm>
    </dsp:sp>
    <dsp:sp modelId="{72763C17-4703-4CD4-B868-CA74366E5D66}">
      <dsp:nvSpPr>
        <dsp:cNvPr id="0" name=""/>
        <dsp:cNvSpPr/>
      </dsp:nvSpPr>
      <dsp:spPr>
        <a:xfrm>
          <a:off x="3581029" y="1129131"/>
          <a:ext cx="1789300" cy="3692236"/>
        </a:xfrm>
        <a:prstGeom prst="wedgeRectCallout">
          <a:avLst>
            <a:gd name="adj1" fmla="val 62500"/>
            <a:gd name="adj2" fmla="val 20830"/>
          </a:avLst>
        </a:prstGeom>
        <a:solidFill>
          <a:schemeClr val="bg1">
            <a:lumMod val="65000"/>
            <a:lumOff val="35000"/>
          </a:schemeClr>
        </a:solidFill>
        <a:ln w="12700" cap="flat" cmpd="sng" algn="ctr">
          <a:solidFill>
            <a:schemeClr val="bg1">
              <a:lumMod val="65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r" defTabSz="1066800">
            <a:lnSpc>
              <a:spcPct val="90000"/>
            </a:lnSpc>
            <a:spcBef>
              <a:spcPct val="0"/>
            </a:spcBef>
            <a:spcAft>
              <a:spcPct val="35000"/>
            </a:spcAft>
            <a:buNone/>
          </a:pPr>
          <a:r>
            <a:rPr lang="en-US" sz="2400" b="1" kern="1200" dirty="0"/>
            <a:t>Consult</a:t>
          </a:r>
          <a:br>
            <a:rPr lang="en-US" sz="2400" b="1" kern="1200" dirty="0"/>
          </a:br>
          <a:r>
            <a:rPr lang="en-US" sz="2400" b="1" kern="1200" dirty="0"/>
            <a:t>Check</a:t>
          </a:r>
          <a:br>
            <a:rPr lang="en-US" sz="2400" b="1" kern="1200" dirty="0"/>
          </a:br>
          <a:r>
            <a:rPr lang="en-US" sz="2400" b="1" kern="1200" dirty="0"/>
            <a:t>Discuss</a:t>
          </a:r>
        </a:p>
      </dsp:txBody>
      <dsp:txXfrm>
        <a:off x="3808156" y="1129131"/>
        <a:ext cx="1562172" cy="3692236"/>
      </dsp:txXfrm>
    </dsp:sp>
    <dsp:sp modelId="{84BCBDE7-3799-4E67-9D04-866C1CC38067}">
      <dsp:nvSpPr>
        <dsp:cNvPr id="0" name=""/>
        <dsp:cNvSpPr/>
      </dsp:nvSpPr>
      <dsp:spPr>
        <a:xfrm>
          <a:off x="3581029" y="426027"/>
          <a:ext cx="1789300" cy="710045"/>
        </a:xfrm>
        <a:prstGeom prst="rect">
          <a:avLst/>
        </a:prstGeom>
        <a:solidFill>
          <a:srgbClr val="1188B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63500" rIns="63500" bIns="635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mn-lt"/>
            </a:rPr>
            <a:t>Jan- Apr </a:t>
          </a:r>
          <a:br>
            <a:rPr lang="en-US" sz="2000" kern="1200" dirty="0">
              <a:latin typeface="+mn-lt"/>
            </a:rPr>
          </a:br>
          <a:r>
            <a:rPr lang="en-US" sz="2000" kern="1200" dirty="0">
              <a:latin typeface="+mn-lt"/>
            </a:rPr>
            <a:t>2017</a:t>
          </a:r>
        </a:p>
      </dsp:txBody>
      <dsp:txXfrm>
        <a:off x="3581029" y="426027"/>
        <a:ext cx="1789300" cy="710045"/>
      </dsp:txXfrm>
    </dsp:sp>
    <dsp:sp modelId="{FC83D7F7-60C3-476C-94A9-A2FEF0431C3D}">
      <dsp:nvSpPr>
        <dsp:cNvPr id="0" name=""/>
        <dsp:cNvSpPr/>
      </dsp:nvSpPr>
      <dsp:spPr>
        <a:xfrm>
          <a:off x="1791729" y="1155738"/>
          <a:ext cx="1789300" cy="3408218"/>
        </a:xfrm>
        <a:prstGeom prst="wedgeRectCallout">
          <a:avLst>
            <a:gd name="adj1" fmla="val 62500"/>
            <a:gd name="adj2" fmla="val 20830"/>
          </a:avLst>
        </a:prstGeom>
        <a:solidFill>
          <a:schemeClr val="bg1">
            <a:lumMod val="50000"/>
            <a:lumOff val="50000"/>
          </a:schemeClr>
        </a:solidFill>
        <a:ln w="12700" cap="flat" cmpd="sng" algn="ctr">
          <a:solidFill>
            <a:schemeClr val="tx1">
              <a:lumMod val="75000"/>
              <a:lumOff val="25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2075" tIns="92075" rIns="92075" bIns="92075" numCol="1" spcCol="1270" anchor="t" anchorCtr="0">
          <a:noAutofit/>
        </a:bodyPr>
        <a:lstStyle/>
        <a:p>
          <a:pPr marL="0" lvl="0" indent="0" algn="r" defTabSz="1289050">
            <a:lnSpc>
              <a:spcPct val="90000"/>
            </a:lnSpc>
            <a:spcBef>
              <a:spcPct val="0"/>
            </a:spcBef>
            <a:spcAft>
              <a:spcPct val="35000"/>
            </a:spcAft>
            <a:buNone/>
          </a:pPr>
          <a:r>
            <a:rPr lang="en-GB" sz="2900" b="1" kern="1200" dirty="0"/>
            <a:t>Conceive</a:t>
          </a:r>
          <a:br>
            <a:rPr lang="en-GB" sz="2900" b="1" kern="1200" dirty="0"/>
          </a:br>
          <a:r>
            <a:rPr lang="en-GB" sz="2900" b="1" kern="1200" dirty="0"/>
            <a:t>Design</a:t>
          </a:r>
          <a:br>
            <a:rPr lang="en-GB" sz="2900" b="1" kern="1200" dirty="0"/>
          </a:br>
          <a:r>
            <a:rPr lang="en-GB" sz="2900" b="1" kern="1200" dirty="0"/>
            <a:t>Develop</a:t>
          </a:r>
          <a:endParaRPr lang="en-US" sz="2900" b="1" kern="1200" dirty="0"/>
        </a:p>
      </dsp:txBody>
      <dsp:txXfrm>
        <a:off x="2018856" y="1155738"/>
        <a:ext cx="1562172" cy="3408218"/>
      </dsp:txXfrm>
    </dsp:sp>
    <dsp:sp modelId="{7D1084CE-240F-4764-A9AD-9F9235755271}">
      <dsp:nvSpPr>
        <dsp:cNvPr id="0" name=""/>
        <dsp:cNvSpPr/>
      </dsp:nvSpPr>
      <dsp:spPr>
        <a:xfrm>
          <a:off x="1791729" y="568036"/>
          <a:ext cx="1789300" cy="568036"/>
        </a:xfrm>
        <a:prstGeom prst="rect">
          <a:avLst/>
        </a:prstGeom>
        <a:solidFill>
          <a:srgbClr val="1188B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63500" rIns="63500" bIns="635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mn-lt"/>
            </a:rPr>
            <a:t>Sep – Dec </a:t>
          </a:r>
          <a:br>
            <a:rPr lang="en-US" sz="2000" kern="1200" dirty="0">
              <a:latin typeface="+mn-lt"/>
            </a:rPr>
          </a:br>
          <a:r>
            <a:rPr lang="en-US" sz="2000" kern="1200" dirty="0">
              <a:latin typeface="+mn-lt"/>
            </a:rPr>
            <a:t>2016</a:t>
          </a:r>
        </a:p>
      </dsp:txBody>
      <dsp:txXfrm>
        <a:off x="1791729" y="568036"/>
        <a:ext cx="1789300" cy="568036"/>
      </dsp:txXfrm>
    </dsp:sp>
  </dsp:spTree>
</dsp:drawing>
</file>

<file path=ppt/diagrams/layout1.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2.xml><?xml version="1.0" encoding="utf-8"?>
<dgm:layoutDef xmlns:dgm="http://schemas.openxmlformats.org/drawingml/2006/diagram" xmlns:a="http://schemas.openxmlformats.org/drawingml/2006/main" uniqueId="urn:microsoft.com/office/officeart/2011/layout/InterconnectedBlockProcess">
  <dgm:title val="Interconnected Block Process"/>
  <dgm:desc val="Use to show sequential steps in a process. Works best with small amounts of Level 1 text and medium amounts of Level 2 text."/>
  <dgm:catLst>
    <dgm:cat type="process" pri="5500"/>
    <dgm:cat type="officeonline" pri="3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 modelId="40">
          <dgm:prSet phldr="1"/>
        </dgm:pt>
        <dgm:pt modelId="4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 modelId="70" srcId="0" destId="40" srcOrd="2" destOrd="0"/>
        <dgm:cxn modelId="42" srcId="40" destId="41" srcOrd="0" destOrd="0"/>
      </dgm:cxnLst>
      <dgm:bg/>
      <dgm:whole/>
    </dgm:dataModel>
  </dgm:clrData>
  <dgm:layoutNode name="Name0">
    <dgm:varLst>
      <dgm:chMax val="7"/>
      <dgm:chPref val="5"/>
      <dgm:dir/>
      <dgm:animOne val="branch"/>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45"/>
            </dgm:alg>
            <dgm:constrLst>
              <dgm:constr type="primFontSz" for="des" forName="Child1" val="65"/>
              <dgm:constr type="primFontSz" for="des" forName="Parent1" val="65"/>
              <dgm:constr type="primFontSz" for="des" forName="Child1" refType="primFontSz" refFor="des" refForName="Parent1" op="lte"/>
              <dgm:constr type="l" for="ch" forName="ChildAccent1" refType="w" fact="0"/>
              <dgm:constr type="t" for="ch" forName="ChildAccent1" refType="h" fact="0.1429"/>
              <dgm:constr type="w" for="ch" forName="ChildAccent1" refType="w"/>
              <dgm:constr type="h" for="ch" forName="ChildAccent1" refType="h" fact="0.8571"/>
              <dgm:constr type="l" for="ch" forName="Child1" refType="w" fact="0.127"/>
              <dgm:constr type="t" for="ch" forName="Child1" refType="h" fact="0.1429"/>
              <dgm:constr type="w" for="ch" forName="Child1" refType="w" fact="0.873"/>
              <dgm:constr type="h" for="ch" forName="Child1" refType="h" fact="0.8571"/>
              <dgm:constr type="l" for="ch" forName="Parent1" refType="w" fact="0"/>
              <dgm:constr type="t" for="ch" forName="Parent1" refType="h" fact="0"/>
              <dgm:constr type="w" for="ch" forName="Parent1" refType="w"/>
              <dgm:constr type="h" for="ch" forName="Parent1" refType="h" fact="0.1429"/>
            </dgm:constrLst>
          </dgm:if>
          <dgm:if name="Name5" axis="ch" ptType="node" func="cnt" op="equ" val="2">
            <dgm:alg type="composite">
              <dgm:param type="ar" val="0.8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ChildAccent1" refType="w" fact="0"/>
              <dgm:constr type="t" for="ch" forName="ChildAccent1" refType="h" fact="0.1613"/>
              <dgm:constr type="w" for="ch" forName="ChildAccent1" refType="w" fact="0.5"/>
              <dgm:constr type="h" for="ch" forName="ChildAccent1" refType="h" fact="0.7742"/>
              <dgm:constr type="l" for="ch" forName="Child1" refType="w" fact="0.0635"/>
              <dgm:constr type="t" for="ch" forName="Child1" refType="h" fact="0.1613"/>
              <dgm:constr type="w" for="ch" forName="Child1" refType="w" fact="0.4365"/>
              <dgm:constr type="h" for="ch" forName="Child1" refType="h" fact="0.7742"/>
              <dgm:constr type="l" for="ch" forName="Parent1" refType="w" fact="0"/>
              <dgm:constr type="t" for="ch" forName="Parent1" refType="h" fact="0.0323"/>
              <dgm:constr type="w" for="ch" forName="Parent1" refType="w" fact="0.5"/>
              <dgm:constr type="h" for="ch" forName="Parent1" refType="h" fact="0.129"/>
              <dgm:constr type="l" for="ch" forName="ChildAccent2" refType="w" fact="0.5"/>
              <dgm:constr type="t" for="ch" forName="ChildAccent2" refType="h" fact="0.1613"/>
              <dgm:constr type="w" for="ch" forName="ChildAccent2" refType="w" fact="0.5"/>
              <dgm:constr type="h" for="ch" forName="ChildAccent2" refType="h" fact="0.8387"/>
              <dgm:constr type="l" for="ch" forName="Child2" refType="w" fact="0.5635"/>
              <dgm:constr type="t" for="ch" forName="Child2" refType="h" fact="0.1613"/>
              <dgm:constr type="w" for="ch" forName="Child2" refType="w" fact="0.4365"/>
              <dgm:constr type="h" for="ch" forName="Child2" refType="h" fact="0.8387"/>
              <dgm:constr type="l" for="ch" forName="Parent2" refType="w" fact="0.5"/>
              <dgm:constr type="t" for="ch" forName="Parent2" refType="h" fact="0"/>
              <dgm:constr type="w" for="ch" forName="Parent2" refType="w" fact="0.5"/>
              <dgm:constr type="h" for="ch" forName="Parent2" refType="h" fact="0.1613"/>
            </dgm:constrLst>
          </dgm:if>
          <dgm:if name="Name6" axis="ch" ptType="node" func="cnt" op="equ" val="3">
            <dgm:alg type="composite">
              <dgm:param type="ar" val="1.1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ChildAccent1" refType="w" fact="0"/>
              <dgm:constr type="t" for="ch" forName="ChildAccent1" refType="h" fact="0.1757"/>
              <dgm:constr type="w" for="ch" forName="ChildAccent1" refType="w" fact="0.3333"/>
              <dgm:constr type="h" for="ch" forName="ChildAccent1" refType="h" fact="0.7066"/>
              <dgm:constr type="l" for="ch" forName="Child1" refType="w" fact="0.0423"/>
              <dgm:constr type="t" for="ch" forName="Child1" refType="h" fact="0.1757"/>
              <dgm:constr type="w" for="ch" forName="Child1" refType="w" fact="0.291"/>
              <dgm:constr type="h" for="ch" forName="Child1" refType="h" fact="0.7066"/>
              <dgm:constr type="l" for="ch" forName="Parent1" refType="w" fact="0"/>
              <dgm:constr type="t" for="ch" forName="Parent1" refType="h" fact="0.0579"/>
              <dgm:constr type="w" for="ch" forName="Parent1" refType="w" fact="0.3333"/>
              <dgm:constr type="h" for="ch" forName="Parent1" refType="h" fact="0.1178"/>
              <dgm:constr type="l" for="ch" forName="ChildAccent2" refType="w" fact="0.3333"/>
              <dgm:constr type="t" for="ch" forName="ChildAccent2" refType="h" fact="0.1757"/>
              <dgm:constr type="w" for="ch" forName="ChildAccent2" refType="w" fact="0.3333"/>
              <dgm:constr type="h" for="ch" forName="ChildAccent2" refType="h" fact="0.7655"/>
              <dgm:constr type="l" for="ch" forName="Child2" refType="w" fact="0.3756"/>
              <dgm:constr type="t" for="ch" forName="Child2" refType="h" fact="0.1757"/>
              <dgm:constr type="w" for="ch" forName="Child2" refType="w" fact="0.291"/>
              <dgm:constr type="h" for="ch" forName="Child2" refType="h" fact="0.7655"/>
              <dgm:constr type="l" for="ch" forName="Parent2" refType="w" fact="0.3333"/>
              <dgm:constr type="t" for="ch" forName="Parent2" refType="h" fact="0.0285"/>
              <dgm:constr type="w" for="ch" forName="Parent2" refType="w" fact="0.3333"/>
              <dgm:constr type="h" for="ch" forName="Parent2" refType="h" fact="0.1472"/>
              <dgm:constr type="l" for="ch" forName="ChildAccent3" refType="w" fact="0.6667"/>
              <dgm:constr type="t" for="ch" forName="ChildAccent3" refType="h" fact="0.1757"/>
              <dgm:constr type="w" for="ch" forName="ChildAccent3" refType="w" fact="0.3333"/>
              <dgm:constr type="h" for="ch" forName="ChildAccent3" refType="h" fact="0.8243"/>
              <dgm:constr type="l" for="ch" forName="Child3" refType="w" fact="0.709"/>
              <dgm:constr type="t" for="ch" forName="Child3" refType="h" fact="0.1757"/>
              <dgm:constr type="w" for="ch" forName="Child3" refType="w" fact="0.291"/>
              <dgm:constr type="h" for="ch" forName="Child3" refType="h" fact="0.8243"/>
              <dgm:constr type="l" for="ch" forName="Parent3" refType="w" fact="0.6667"/>
              <dgm:constr type="t" for="ch" forName="Parent3" refType="h" fact="0"/>
              <dgm:constr type="w" for="ch" forName="Parent3" refType="w" fact="0.3333"/>
              <dgm:constr type="h" for="ch" forName="Parent3" refType="h" fact="0.176"/>
            </dgm:constrLst>
          </dgm:if>
          <dgm:if name="Name7" axis="ch" ptType="node" func="cnt" op="equ" val="4">
            <dgm:alg type="composite">
              <dgm:param type="ar" val="1.362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ChildAccent1" refType="w" fact="0"/>
              <dgm:constr type="t" for="ch" forName="ChildAccent1" refType="h" fact="0.1892"/>
              <dgm:constr type="w" for="ch" forName="ChildAccent1" refType="w" fact="0.25"/>
              <dgm:constr type="h" for="ch" forName="ChildAccent1" refType="h" fact="0.6486"/>
              <dgm:constr type="l" for="ch" forName="Child1" refType="w" fact="0.0317"/>
              <dgm:constr type="t" for="ch" forName="Child1" refType="h" fact="0.1892"/>
              <dgm:constr type="w" for="ch" forName="Child1" refType="w" fact="0.2183"/>
              <dgm:constr type="h" for="ch" forName="Child1" refType="h" fact="0.6486"/>
              <dgm:constr type="l" for="ch" forName="Parent1" refType="w" fact="0"/>
              <dgm:constr type="t" for="ch" forName="Parent1" refType="h" fact="0.0811"/>
              <dgm:constr type="w" for="ch" forName="Parent1" refType="w" fact="0.25"/>
              <dgm:constr type="h" for="ch" forName="Parent1" refType="h" fact="0.1081"/>
              <dgm:constr type="l" for="ch" forName="ChildAccent2" refType="w" fact="0.25"/>
              <dgm:constr type="t" for="ch" forName="ChildAccent2" refType="h" fact="0.1892"/>
              <dgm:constr type="w" for="ch" forName="ChildAccent2" refType="w" fact="0.25"/>
              <dgm:constr type="h" for="ch" forName="ChildAccent2" refType="h" fact="0.7027"/>
              <dgm:constr type="l" for="ch" forName="Child2" refType="w" fact="0.2817"/>
              <dgm:constr type="t" for="ch" forName="Child2" refType="h" fact="0.1892"/>
              <dgm:constr type="w" for="ch" forName="Child2" refType="w" fact="0.2183"/>
              <dgm:constr type="h" for="ch" forName="Child2" refType="h" fact="0.7027"/>
              <dgm:constr type="l" for="ch" forName="Parent2" refType="w" fact="0.25"/>
              <dgm:constr type="t" for="ch" forName="Parent2" refType="h" fact="0.0541"/>
              <dgm:constr type="w" for="ch" forName="Parent2" refType="w" fact="0.25"/>
              <dgm:constr type="h" for="ch" forName="Parent2" refType="h" fact="0.1351"/>
              <dgm:constr type="l" for="ch" forName="ChildAccent3" refType="w" fact="0.5"/>
              <dgm:constr type="t" for="ch" forName="ChildAccent3" refType="h" fact="0.1892"/>
              <dgm:constr type="w" for="ch" forName="ChildAccent3" refType="w" fact="0.25"/>
              <dgm:constr type="h" for="ch" forName="ChildAccent3" refType="h" fact="0.7568"/>
              <dgm:constr type="l" for="ch" forName="Child3" refType="w" fact="0.5317"/>
              <dgm:constr type="t" for="ch" forName="Child3" refType="h" fact="0.1892"/>
              <dgm:constr type="w" for="ch" forName="Child3" refType="w" fact="0.2183"/>
              <dgm:constr type="h" for="ch" forName="Child3" refType="h" fact="0.7568"/>
              <dgm:constr type="l" for="ch" forName="Parent3" refType="w" fact="0.5"/>
              <dgm:constr type="t" for="ch" forName="Parent3" refType="h" fact="0.0275"/>
              <dgm:constr type="w" for="ch" forName="Parent3" refType="w" fact="0.25"/>
              <dgm:constr type="h" for="ch" forName="Parent3" refType="h" fact="0.1622"/>
              <dgm:constr type="l" for="ch" forName="ChildAccent4" refType="w" fact="0.75"/>
              <dgm:constr type="t" for="ch" forName="ChildAccent4" refType="h" fact="0.1892"/>
              <dgm:constr type="w" for="ch" forName="ChildAccent4" refType="w" fact="0.25"/>
              <dgm:constr type="h" for="ch" forName="ChildAccent4" refType="h" fact="0.8108"/>
              <dgm:constr type="l" for="ch" forName="Child4" refType="w" fact="0.7817"/>
              <dgm:constr type="t" for="ch" forName="Child4" refType="h" fact="0.1892"/>
              <dgm:constr type="w" for="ch" forName="Child4" refType="w" fact="0.2183"/>
              <dgm:constr type="h" for="ch" forName="Child4" refType="h" fact="0.8108"/>
              <dgm:constr type="l" for="ch" forName="Parent4" refType="w" fact="0.75"/>
              <dgm:constr type="t" for="ch" forName="Parent4" refType="h" fact="0"/>
              <dgm:constr type="w" for="ch" forName="Parent4" refType="w" fact="0.25"/>
              <dgm:constr type="h" for="ch" forName="Parent4" refType="h" fact="0.1892"/>
            </dgm:constrLst>
          </dgm:if>
          <dgm:if name="Name8" axis="ch" ptType="node" func="cnt" op="equ" val="5">
            <dgm:alg type="composite">
              <dgm:param type="ar" val="1.574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ChildAccent1" refType="w" fact="0"/>
              <dgm:constr type="t" for="ch" forName="ChildAccent1" refType="h" fact="0.2"/>
              <dgm:constr type="w" for="ch" forName="ChildAccent1" refType="w" fact="0.2001"/>
              <dgm:constr type="h" for="ch" forName="ChildAccent1" refType="h" fact="0.6"/>
              <dgm:constr type="l" for="ch" forName="Child1" refType="w" fact="0.0254"/>
              <dgm:constr type="t" for="ch" forName="Child1" refType="h" fact="0.2"/>
              <dgm:constr type="w" for="ch" forName="Child1" refType="w" fact="0.1747"/>
              <dgm:constr type="h" for="ch" forName="Child1" refType="h" fact="0.6"/>
              <dgm:constr type="l" for="ch" forName="Parent1" refType="w" fact="0"/>
              <dgm:constr type="t" for="ch" forName="Parent1" refType="h" fact="0.1"/>
              <dgm:constr type="w" for="ch" forName="Parent1" refType="w" fact="0.2001"/>
              <dgm:constr type="h" for="ch" forName="Parent1" refType="h" fact="0.1"/>
              <dgm:constr type="l" for="ch" forName="ChildAccent2" refType="w" fact="0.2001"/>
              <dgm:constr type="t" for="ch" forName="ChildAccent2" refType="h" fact="0.2"/>
              <dgm:constr type="w" for="ch" forName="ChildAccent2" refType="w" fact="0.2001"/>
              <dgm:constr type="h" for="ch" forName="ChildAccent2" refType="h" fact="0.65"/>
              <dgm:constr type="l" for="ch" forName="Child2" refType="w" fact="0.2255"/>
              <dgm:constr type="t" for="ch" forName="Child2" refType="h" fact="0.2"/>
              <dgm:constr type="w" for="ch" forName="Child2" refType="w" fact="0.1747"/>
              <dgm:constr type="h" for="ch" forName="Child2" refType="h" fact="0.65"/>
              <dgm:constr type="l" for="ch" forName="Parent2" refType="w" fact="0.2001"/>
              <dgm:constr type="t" for="ch" forName="Parent2" refType="h" fact="0.075"/>
              <dgm:constr type="w" for="ch" forName="Parent2" refType="w" fact="0.2001"/>
              <dgm:constr type="h" for="ch" forName="Parent2" refType="h" fact="0.125"/>
              <dgm:constr type="l" for="ch" forName="ChildAccent3" refType="w" fact="0.4002"/>
              <dgm:constr type="t" for="ch" forName="ChildAccent3" refType="h" fact="0.2"/>
              <dgm:constr type="w" for="ch" forName="ChildAccent3" refType="w" fact="0.2001"/>
              <dgm:constr type="h" for="ch" forName="ChildAccent3" refType="h" fact="0.7"/>
              <dgm:constr type="l" for="ch" forName="Child3" refType="w" fact="0.4256"/>
              <dgm:constr type="t" for="ch" forName="Child3" refType="h" fact="0.2"/>
              <dgm:constr type="w" for="ch" forName="Child3" refType="w" fact="0.1747"/>
              <dgm:constr type="h" for="ch" forName="Child3" refType="h" fact="0.7"/>
              <dgm:constr type="l" for="ch" forName="Parent3" refType="w" fact="0.4002"/>
              <dgm:constr type="t" for="ch" forName="Parent3" refType="h" fact="0.0508"/>
              <dgm:constr type="w" for="ch" forName="Parent3" refType="w" fact="0.2001"/>
              <dgm:constr type="h" for="ch" forName="Parent3" refType="h" fact="0.15"/>
              <dgm:constr type="l" for="ch" forName="ChildAccent4" refType="w" fact="0.6003"/>
              <dgm:constr type="t" for="ch" forName="ChildAccent4" refType="h" fact="0.2"/>
              <dgm:constr type="w" for="ch" forName="ChildAccent4" refType="w" fact="0.2001"/>
              <dgm:constr type="h" for="ch" forName="ChildAccent4" refType="h" fact="0.75"/>
              <dgm:constr type="l" for="ch" forName="Child4" refType="w" fact="0.6257"/>
              <dgm:constr type="t" for="ch" forName="Child4" refType="h" fact="0.2"/>
              <dgm:constr type="w" for="ch" forName="Child4" refType="w" fact="0.1747"/>
              <dgm:constr type="h" for="ch" forName="Child4" refType="h" fact="0.75"/>
              <dgm:constr type="l" for="ch" forName="Parent4" refType="w" fact="0.6003"/>
              <dgm:constr type="t" for="ch" forName="Parent4" refType="h" fact="0.025"/>
              <dgm:constr type="w" for="ch" forName="Parent4" refType="w" fact="0.2001"/>
              <dgm:constr type="h" for="ch" forName="Parent4" refType="h" fact="0.175"/>
              <dgm:constr type="l" for="ch" forName="ChildAccent5" refType="w" fact="0.7999"/>
              <dgm:constr type="t" for="ch" forName="ChildAccent5" refType="h" fact="0.2"/>
              <dgm:constr type="w" for="ch" forName="ChildAccent5" refType="w" fact="0.2001"/>
              <dgm:constr type="h" for="ch" forName="ChildAccent5" refType="h" fact="0.8"/>
              <dgm:constr type="l" for="ch" forName="Child5" refType="w" fact="0.8253"/>
              <dgm:constr type="t" for="ch" forName="Child5" refType="h" fact="0.2"/>
              <dgm:constr type="w" for="ch" forName="Child5" refType="w" fact="0.1747"/>
              <dgm:constr type="h" for="ch" forName="Child5" refType="h" fact="0.8"/>
              <dgm:constr type="l" for="ch" forName="Parent5" refType="w" fact="0.7999"/>
              <dgm:constr type="t" for="ch" forName="Parent5" refType="h" fact="0"/>
              <dgm:constr type="w" for="ch" forName="Parent5" refType="w" fact="0.2001"/>
              <dgm:constr type="h" for="ch" forName="Parent5" refType="h" fact="0.2"/>
            </dgm:constrLst>
          </dgm:if>
          <dgm:if name="Name9" axis="ch" ptType="node" func="cnt" op="equ" val="6">
            <dgm:alg type="composite">
              <dgm:param type="ar" val="1.756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ChildAccent1" refType="w" fact="0"/>
              <dgm:constr type="t" for="ch" forName="ChildAccent1" refType="h" fact="0.2087"/>
              <dgm:constr type="w" for="ch" forName="ChildAccent1" refType="w" fact="0.167"/>
              <dgm:constr type="h" for="ch" forName="ChildAccent1" refType="h" fact="0.5586"/>
              <dgm:constr type="l" for="ch" forName="Child1" refType="w" fact="0.0212"/>
              <dgm:constr type="t" for="ch" forName="Child1" refType="h" fact="0.2087"/>
              <dgm:constr type="w" for="ch" forName="Child1" refType="w" fact="0.1458"/>
              <dgm:constr type="h" for="ch" forName="Child1" refType="h" fact="0.5586"/>
              <dgm:constr type="l" for="ch" forName="Parent1" refType="w" fact="0"/>
              <dgm:constr type="t" for="ch" forName="Parent1" refType="h" fact="0.1156"/>
              <dgm:constr type="w" for="ch" forName="Parent1" refType="w" fact="0.167"/>
              <dgm:constr type="h" for="ch" forName="Parent1" refType="h" fact="0.0931"/>
              <dgm:constr type="l" for="ch" forName="ChildAccent2" refType="w" fact="0.167"/>
              <dgm:constr type="t" for="ch" forName="ChildAccent2" refType="h" fact="0.2087"/>
              <dgm:constr type="w" for="ch" forName="ChildAccent2" refType="w" fact="0.167"/>
              <dgm:constr type="h" for="ch" forName="ChildAccent2" refType="h" fact="0.6051"/>
              <dgm:constr type="l" for="ch" forName="Child2" refType="w" fact="0.1888"/>
              <dgm:constr type="t" for="ch" forName="Child2" refType="h" fact="0.2087"/>
              <dgm:constr type="w" for="ch" forName="Child2" refType="w" fact="0.1458"/>
              <dgm:constr type="h" for="ch" forName="Child2" refType="h" fact="0.6051"/>
              <dgm:constr type="l" for="ch" forName="Parent2" refType="w" fact="0.167"/>
              <dgm:constr type="t" for="ch" forName="Parent2" refType="h" fact="0.0923"/>
              <dgm:constr type="w" for="ch" forName="Parent2" refType="w" fact="0.167"/>
              <dgm:constr type="h" for="ch" forName="Parent2" refType="h" fact="0.1164"/>
              <dgm:constr type="l" for="ch" forName="ChildAccent3" refType="w" fact="0.3339"/>
              <dgm:constr type="t" for="ch" forName="ChildAccent3" refType="h" fact="0.2087"/>
              <dgm:constr type="w" for="ch" forName="ChildAccent3" refType="w" fact="0.167"/>
              <dgm:constr type="h" for="ch" forName="ChildAccent3" refType="h" fact="0.6517"/>
              <dgm:constr type="l" for="ch" forName="Child3" refType="w" fact="0.3551"/>
              <dgm:constr type="t" for="ch" forName="Child3" refType="h" fact="0.2087"/>
              <dgm:constr type="w" for="ch" forName="Child3" refType="w" fact="0.1458"/>
              <dgm:constr type="h" for="ch" forName="Child3" refType="h" fact="0.6517"/>
              <dgm:constr type="l" for="ch" forName="Parent3" refType="w" fact="0.3339"/>
              <dgm:constr type="t" for="ch" forName="Parent3" refType="h" fact="0.0698"/>
              <dgm:constr type="w" for="ch" forName="Parent3" refType="w" fact="0.167"/>
              <dgm:constr type="h" for="ch" forName="Parent3" refType="h" fact="0.1396"/>
              <dgm:constr type="l" for="ch" forName="ChildAccent4" refType="w" fact="0.5009"/>
              <dgm:constr type="t" for="ch" forName="ChildAccent4" refType="h" fact="0.2087"/>
              <dgm:constr type="w" for="ch" forName="ChildAccent4" refType="w" fact="0.167"/>
              <dgm:constr type="h" for="ch" forName="ChildAccent4" refType="h" fact="0.6982"/>
              <dgm:constr type="l" for="ch" forName="Child4" refType="w" fact="0.5221"/>
              <dgm:constr type="t" for="ch" forName="Child4" refType="h" fact="0.2087"/>
              <dgm:constr type="w" for="ch" forName="Child4" refType="w" fact="0.1458"/>
              <dgm:constr type="h" for="ch" forName="Child4" refType="h" fact="0.6982"/>
              <dgm:constr type="l" for="ch" forName="Parent4" refType="w" fact="0.501"/>
              <dgm:constr type="t" for="ch" forName="Parent4" refType="h" fact="0.0458"/>
              <dgm:constr type="w" for="ch" forName="Parent4" refType="w" fact="0.167"/>
              <dgm:constr type="h" for="ch" forName="Parent4" refType="h" fact="0.1629"/>
              <dgm:constr type="l" for="ch" forName="ChildAccent5" refType="w" fact="0.6674"/>
              <dgm:constr type="t" for="ch" forName="ChildAccent5" refType="h" fact="0.2087"/>
              <dgm:constr type="w" for="ch" forName="ChildAccent5" refType="w" fact="0.167"/>
              <dgm:constr type="h" for="ch" forName="ChildAccent5" refType="h" fact="0.7448"/>
              <dgm:constr type="l" for="ch" forName="Child5" refType="w" fact="0.6886"/>
              <dgm:constr type="t" for="ch" forName="Child5" refType="h" fact="0.2087"/>
              <dgm:constr type="w" for="ch" forName="Child5" refType="w" fact="0.1458"/>
              <dgm:constr type="h" for="ch" forName="Child5" refType="h" fact="0.7448"/>
              <dgm:constr type="l" for="ch" forName="Parent5" refType="w" fact="0.668"/>
              <dgm:constr type="t" for="ch" forName="Parent5" refType="h" fact="0.0225"/>
              <dgm:constr type="w" for="ch" forName="Parent5" refType="w" fact="0.167"/>
              <dgm:constr type="h" for="ch" forName="Parent5" refType="h" fact="0.1862"/>
              <dgm:constr type="l" for="ch" forName="ChildAccent6" refType="w" fact="0.833"/>
              <dgm:constr type="t" for="ch" forName="ChildAccent6" refType="h" fact="0.2087"/>
              <dgm:constr type="w" for="ch" forName="ChildAccent6" refType="w" fact="0.167"/>
              <dgm:constr type="h" for="ch" forName="ChildAccent6" refType="h" fact="0.7913"/>
              <dgm:constr type="l" for="ch" forName="Child6" refType="w" fact="0.8542"/>
              <dgm:constr type="t" for="ch" forName="Child6" refType="h" fact="0.2087"/>
              <dgm:constr type="w" for="ch" forName="Child6" refType="w" fact="0.1458"/>
              <dgm:constr type="h" for="ch" forName="Child6" refType="h" fact="0.7913"/>
              <dgm:constr type="l" for="ch" forName="Parent6" refType="w" fact="0.835"/>
              <dgm:constr type="t" for="ch" forName="Parent6" refType="h" fact="0"/>
              <dgm:constr type="w" for="ch" forName="Parent6" refType="w" fact="0.165"/>
              <dgm:constr type="h" for="ch" forName="Parent6" refType="h" fact="0.2095"/>
            </dgm:constrLst>
          </dgm:if>
          <dgm:else name="Name10">
            <dgm:alg type="composite">
              <dgm:param type="ar" val="1.91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ChildAccent1" refType="w" fact="0"/>
              <dgm:constr type="t" for="ch" forName="ChildAccent1" refType="h" fact="0.2168"/>
              <dgm:constr type="w" for="ch" forName="ChildAccent1" refType="w" fact="0.1432"/>
              <dgm:constr type="h" for="ch" forName="ChildAccent1" refType="h" fact="0.5221"/>
              <dgm:constr type="l" for="ch" forName="Child1" refType="w" fact="0.0182"/>
              <dgm:constr type="t" for="ch" forName="Child1" refType="h" fact="0.2168"/>
              <dgm:constr type="w" for="ch" forName="Child1" refType="w" fact="0.125"/>
              <dgm:constr type="h" for="ch" forName="Child1" refType="h" fact="0.5221"/>
              <dgm:constr type="l" for="ch" forName="Parent1" refType="w" fact="0"/>
              <dgm:constr type="t" for="ch" forName="Parent1" refType="h" fact="0.1298"/>
              <dgm:constr type="w" for="ch" forName="Parent1" refType="w" fact="0.1432"/>
              <dgm:constr type="h" for="ch" forName="Parent1" refType="h" fact="0.087"/>
              <dgm:constr type="l" for="ch" forName="ChildAccent2" refType="w" fact="0.1432"/>
              <dgm:constr type="t" for="ch" forName="ChildAccent2" refType="h" fact="0.2168"/>
              <dgm:constr type="w" for="ch" forName="ChildAccent2" refType="w" fact="0.1432"/>
              <dgm:constr type="h" for="ch" forName="ChildAccent2" refType="h" fact="0.5656"/>
              <dgm:constr type="l" for="ch" forName="Child2" refType="w" fact="0.1614"/>
              <dgm:constr type="t" for="ch" forName="Child2" refType="h" fact="0.2168"/>
              <dgm:constr type="w" for="ch" forName="Child2" refType="w" fact="0.125"/>
              <dgm:constr type="h" for="ch" forName="Child2" refType="h" fact="0.5656"/>
              <dgm:constr type="l" for="ch" forName="Parent2" refType="w" fact="0.1432"/>
              <dgm:constr type="t" for="ch" forName="Parent2" refType="h" fact="0.108"/>
              <dgm:constr type="w" for="ch" forName="Parent2" refType="w" fact="0.1432"/>
              <dgm:constr type="h" for="ch" forName="Parent2" refType="h" fact="0.1088"/>
              <dgm:constr type="l" for="ch" forName="ChildAccent3" refType="w" fact="0.2865"/>
              <dgm:constr type="t" for="ch" forName="ChildAccent3" refType="h" fact="0.2168"/>
              <dgm:constr type="w" for="ch" forName="ChildAccent3" refType="w" fact="0.1432"/>
              <dgm:constr type="h" for="ch" forName="ChildAccent3" refType="h" fact="0.6091"/>
              <dgm:constr type="l" for="ch" forName="Child3" refType="w" fact="0.3047"/>
              <dgm:constr type="t" for="ch" forName="Child3" refType="h" fact="0.2168"/>
              <dgm:constr type="w" for="ch" forName="Child3" refType="w" fact="0.125"/>
              <dgm:constr type="h" for="ch" forName="Child3" refType="h" fact="0.6091"/>
              <dgm:constr type="l" for="ch" forName="Parent3" refType="w" fact="0.2865"/>
              <dgm:constr type="t" for="ch" forName="Parent3" refType="h" fact="0.087"/>
              <dgm:constr type="w" for="ch" forName="Parent3" refType="w" fact="0.1432"/>
              <dgm:constr type="h" for="ch" forName="Parent3" refType="h" fact="0.1305"/>
              <dgm:constr type="l" for="ch" forName="ChildAccent4" refType="w" fact="0.4297"/>
              <dgm:constr type="t" for="ch" forName="ChildAccent4" refType="h" fact="0.2168"/>
              <dgm:constr type="w" for="ch" forName="ChildAccent4" refType="w" fact="0.1432"/>
              <dgm:constr type="h" for="ch" forName="ChildAccent4" refType="h" fact="0.6526"/>
              <dgm:constr type="l" for="ch" forName="Child4" refType="w" fact="0.4479"/>
              <dgm:constr type="t" for="ch" forName="Child4" refType="h" fact="0.2168"/>
              <dgm:constr type="w" for="ch" forName="Child4" refType="w" fact="0.125"/>
              <dgm:constr type="h" for="ch" forName="Child4" refType="h" fact="0.6526"/>
              <dgm:constr type="l" for="ch" forName="Parent4" refType="w" fact="0.4297"/>
              <dgm:constr type="t" for="ch" forName="Parent4" refType="h" fact="0.0645"/>
              <dgm:constr type="w" for="ch" forName="Parent4" refType="w" fact="0.1432"/>
              <dgm:constr type="h" for="ch" forName="Parent4" refType="h" fact="0.1523"/>
              <dgm:constr type="l" for="ch" forName="ChildAccent5" refType="w" fact="0.5726"/>
              <dgm:constr type="t" for="ch" forName="ChildAccent5" refType="h" fact="0.2168"/>
              <dgm:constr type="w" for="ch" forName="ChildAccent5" refType="w" fact="0.1432"/>
              <dgm:constr type="h" for="ch" forName="ChildAccent5" refType="h" fact="0.6962"/>
              <dgm:constr type="l" for="ch" forName="Child5" refType="w" fact="0.5908"/>
              <dgm:constr type="t" for="ch" forName="Child5" refType="h" fact="0.2168"/>
              <dgm:constr type="w" for="ch" forName="Child5" refType="w" fact="0.125"/>
              <dgm:constr type="h" for="ch" forName="Child5" refType="h" fact="0.6962"/>
              <dgm:constr type="l" for="ch" forName="Parent5" refType="w" fact="0.5726"/>
              <dgm:constr type="t" for="ch" forName="Parent5" refType="h" fact="0.0428"/>
              <dgm:constr type="w" for="ch" forName="Parent5" refType="w" fact="0.1432"/>
              <dgm:constr type="h" for="ch" forName="Parent5" refType="h" fact="0.174"/>
              <dgm:constr type="l" for="ch" forName="ChildAccent6" refType="w" fact="0.7147"/>
              <dgm:constr type="t" for="ch" forName="ChildAccent6" refType="h" fact="0.2168"/>
              <dgm:constr type="w" for="ch" forName="ChildAccent6" refType="w" fact="0.1432"/>
              <dgm:constr type="h" for="ch" forName="ChildAccent6" refType="h" fact="0.7397"/>
              <dgm:constr type="l" for="ch" forName="Child6" refType="w" fact="0.7329"/>
              <dgm:constr type="t" for="ch" forName="Child6" refType="h" fact="0.2168"/>
              <dgm:constr type="w" for="ch" forName="Child6" refType="w" fact="0.125"/>
              <dgm:constr type="h" for="ch" forName="Child6" refType="h" fact="0.7397"/>
              <dgm:constr type="l" for="ch" forName="Parent6" refType="w" fact="0.716"/>
              <dgm:constr type="t" for="ch" forName="Parent6" refType="h" fact="0.0217"/>
              <dgm:constr type="w" for="ch" forName="Parent6" refType="w" fact="0.1424"/>
              <dgm:constr type="h" for="ch" forName="Parent6" refType="h" fact="0.1958"/>
              <dgm:constr type="l" for="ch" forName="ChildAccent7" refType="w" fact="0.8568"/>
              <dgm:constr type="t" for="ch" forName="ChildAccent7" refType="h" fact="0.2168"/>
              <dgm:constr type="w" for="ch" forName="ChildAccent7" refType="w" fact="0.1432"/>
              <dgm:constr type="h" for="ch" forName="ChildAccent7" refType="h" fact="0.7832"/>
              <dgm:constr type="l" for="ch" forName="Child7" refType="w" fact="0.875"/>
              <dgm:constr type="t" for="ch" forName="Child7" refType="h" fact="0.2168"/>
              <dgm:constr type="w" for="ch" forName="Child7" refType="w" fact="0.125"/>
              <dgm:constr type="h" for="ch" forName="Child7" refType="h" fact="0.7832"/>
              <dgm:constr type="l" for="ch" forName="Parent7" refType="w" fact="0.8577"/>
              <dgm:constr type="t" for="ch" forName="Parent7" refType="h" fact="0"/>
              <dgm:constr type="w" for="ch" forName="Parent7" refType="w" fact="0.1423"/>
              <dgm:constr type="h" for="ch" forName="Parent7" refType="h" fact="0.2175"/>
            </dgm:constrLst>
          </dgm:else>
        </dgm:choose>
      </dgm:if>
      <dgm:else name="Name11">
        <dgm:choose name="Name12">
          <dgm:if name="Name13" axis="ch" ptType="node" func="cnt" op="equ" val="1">
            <dgm:alg type="composite">
              <dgm:param type="ar" val="0.45"/>
            </dgm:alg>
            <dgm:constrLst>
              <dgm:constr type="primFontSz" for="des" forName="Child1" val="65"/>
              <dgm:constr type="primFontSz" for="des" forName="Parent1" val="65"/>
              <dgm:constr type="primFontSz" for="des" forName="Child1" refType="primFontSz" refFor="des" refForName="Parent1" op="lte"/>
              <dgm:constr type="l" for="ch" forName="ChildAccent1" refType="w" fact="0"/>
              <dgm:constr type="t" for="ch" forName="ChildAccent1" refType="h" fact="0.1429"/>
              <dgm:constr type="w" for="ch" forName="ChildAccent1" refType="w"/>
              <dgm:constr type="h" for="ch" forName="ChildAccent1" refType="h" fact="0.8571"/>
              <dgm:constr type="l" for="ch" forName="Child1" refType="w" fact="0"/>
              <dgm:constr type="t" for="ch" forName="Child1" refType="h" fact="0.1429"/>
              <dgm:constr type="w" for="ch" forName="Child1" refType="w" fact="0.873"/>
              <dgm:constr type="h" for="ch" forName="Child1" refType="h" fact="0.8571"/>
              <dgm:constr type="l" for="ch" forName="Parent1" refType="w" fact="0"/>
              <dgm:constr type="t" for="ch" forName="Parent1" refType="h" fact="0"/>
              <dgm:constr type="w" for="ch" forName="Parent1" refType="w"/>
              <dgm:constr type="h" for="ch" forName="Parent1" refType="h" fact="0.1429"/>
            </dgm:constrLst>
          </dgm:if>
          <dgm:if name="Name14" axis="ch" ptType="node" func="cnt" op="equ" val="2">
            <dgm:alg type="composite">
              <dgm:param type="ar" val="0.8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Child2" refType="w" fact="0"/>
              <dgm:constr type="t" for="ch" forName="Child2" refType="h" fact="0.1613"/>
              <dgm:constr type="w" for="ch" forName="Child2" refType="w" fact="0.4365"/>
              <dgm:constr type="h" for="ch" forName="Child2" refType="h" fact="0.8387"/>
              <dgm:constr type="l" for="ch" forName="Child1" refType="w" fact="0.5"/>
              <dgm:constr type="t" for="ch" forName="Child1" refType="h" fact="0.1613"/>
              <dgm:constr type="w" for="ch" forName="Child1" refType="w" fact="0.4365"/>
              <dgm:constr type="h" for="ch" forName="Child1" refType="h" fact="0.7742"/>
              <dgm:constr type="l" for="ch" forName="ChildAccent1" refType="w" fact="0.5"/>
              <dgm:constr type="t" for="ch" forName="ChildAccent1" refType="h" fact="0.1613"/>
              <dgm:constr type="w" for="ch" forName="ChildAccent1" refType="w" fact="0.5"/>
              <dgm:constr type="h" for="ch" forName="ChildAccent1" refType="h" fact="0.7742"/>
              <dgm:constr type="l" for="ch" forName="Parent1" refType="w" fact="0.5"/>
              <dgm:constr type="t" for="ch" forName="Parent1" refType="h" fact="0.0323"/>
              <dgm:constr type="w" for="ch" forName="Parent1" refType="w" fact="0.5"/>
              <dgm:constr type="h" for="ch" forName="Parent1" refType="h" fact="0.129"/>
              <dgm:constr type="l" for="ch" forName="ChildAccent2" refType="w" fact="0"/>
              <dgm:constr type="t" for="ch" forName="ChildAccent2" refType="h" fact="0.1613"/>
              <dgm:constr type="w" for="ch" forName="ChildAccent2" refType="w" fact="0.5"/>
              <dgm:constr type="h" for="ch" forName="ChildAccent2" refType="h" fact="0.8387"/>
              <dgm:constr type="l" for="ch" forName="Parent2" refType="w" fact="0"/>
              <dgm:constr type="t" for="ch" forName="Parent2" refType="h" fact="0"/>
              <dgm:constr type="w" for="ch" forName="Parent2" refType="w" fact="0.5"/>
              <dgm:constr type="h" for="ch" forName="Parent2" refType="h" fact="0.1613"/>
            </dgm:constrLst>
          </dgm:if>
          <dgm:if name="Name15" axis="ch" ptType="node" func="cnt" op="equ" val="3">
            <dgm:alg type="composite">
              <dgm:param type="ar" val="1.1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Child3" refType="w" fact="0"/>
              <dgm:constr type="t" for="ch" forName="Child3" refType="h" fact="0.1757"/>
              <dgm:constr type="w" for="ch" forName="Child3" refType="w" fact="0.291"/>
              <dgm:constr type="h" for="ch" forName="Child3" refType="h" fact="0.8243"/>
              <dgm:constr type="l" for="ch" forName="Child2" refType="w" fact="0.3333"/>
              <dgm:constr type="t" for="ch" forName="Child2" refType="h" fact="0.1757"/>
              <dgm:constr type="w" for="ch" forName="Child2" refType="w" fact="0.291"/>
              <dgm:constr type="h" for="ch" forName="Child2" refType="h" fact="0.7655"/>
              <dgm:constr type="l" for="ch" forName="Child1" refType="w" fact="0.6667"/>
              <dgm:constr type="t" for="ch" forName="Child1" refType="h" fact="0.1757"/>
              <dgm:constr type="w" for="ch" forName="Child1" refType="w" fact="0.291"/>
              <dgm:constr type="h" for="ch" forName="Child1" refType="h" fact="0.7066"/>
              <dgm:constr type="l" for="ch" forName="ChildAccent1" refType="w" fact="0.6667"/>
              <dgm:constr type="t" for="ch" forName="ChildAccent1" refType="h" fact="0.1757"/>
              <dgm:constr type="w" for="ch" forName="ChildAccent1" refType="w" fact="0.3333"/>
              <dgm:constr type="h" for="ch" forName="ChildAccent1" refType="h" fact="0.7066"/>
              <dgm:constr type="l" for="ch" forName="Parent1" refType="w" fact="0.6667"/>
              <dgm:constr type="t" for="ch" forName="Parent1" refType="h" fact="0.0579"/>
              <dgm:constr type="w" for="ch" forName="Parent1" refType="w" fact="0.3333"/>
              <dgm:constr type="h" for="ch" forName="Parent1" refType="h" fact="0.1178"/>
              <dgm:constr type="l" for="ch" forName="ChildAccent2" refType="w" fact="0.3333"/>
              <dgm:constr type="t" for="ch" forName="ChildAccent2" refType="h" fact="0.1757"/>
              <dgm:constr type="w" for="ch" forName="ChildAccent2" refType="w" fact="0.3333"/>
              <dgm:constr type="h" for="ch" forName="ChildAccent2" refType="h" fact="0.7655"/>
              <dgm:constr type="l" for="ch" forName="Parent2" refType="w" fact="0.3333"/>
              <dgm:constr type="t" for="ch" forName="Parent2" refType="h" fact="0.0285"/>
              <dgm:constr type="w" for="ch" forName="Parent2" refType="w" fact="0.3333"/>
              <dgm:constr type="h" for="ch" forName="Parent2" refType="h" fact="0.1472"/>
              <dgm:constr type="l" for="ch" forName="ChildAccent3" refType="w" fact="0"/>
              <dgm:constr type="t" for="ch" forName="ChildAccent3" refType="h" fact="0.1757"/>
              <dgm:constr type="w" for="ch" forName="ChildAccent3" refType="w" fact="0.3333"/>
              <dgm:constr type="h" for="ch" forName="ChildAccent3" refType="h" fact="0.8243"/>
              <dgm:constr type="l" for="ch" forName="Parent3" refType="w" fact="0"/>
              <dgm:constr type="t" for="ch" forName="Parent3" refType="h" fact="0"/>
              <dgm:constr type="w" for="ch" forName="Parent3" refType="w" fact="0.3333"/>
              <dgm:constr type="h" for="ch" forName="Parent3" refType="h" fact="0.176"/>
            </dgm:constrLst>
          </dgm:if>
          <dgm:if name="Name16" axis="ch" ptType="node" func="cnt" op="equ" val="4">
            <dgm:alg type="composite">
              <dgm:param type="ar" val="1.362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Child4" refType="w" fact="0"/>
              <dgm:constr type="t" for="ch" forName="Child4" refType="h" fact="0.1892"/>
              <dgm:constr type="w" for="ch" forName="Child4" refType="w" fact="0.2183"/>
              <dgm:constr type="h" for="ch" forName="Child4" refType="h" fact="0.8108"/>
              <dgm:constr type="l" for="ch" forName="Child3" refType="w" fact="0.25"/>
              <dgm:constr type="t" for="ch" forName="Child3" refType="h" fact="0.1892"/>
              <dgm:constr type="w" for="ch" forName="Child3" refType="w" fact="0.2183"/>
              <dgm:constr type="h" for="ch" forName="Child3" refType="h" fact="0.7568"/>
              <dgm:constr type="l" for="ch" forName="Child2" refType="w" fact="0.5"/>
              <dgm:constr type="t" for="ch" forName="Child2" refType="h" fact="0.1892"/>
              <dgm:constr type="w" for="ch" forName="Child2" refType="w" fact="0.2183"/>
              <dgm:constr type="h" for="ch" forName="Child2" refType="h" fact="0.7027"/>
              <dgm:constr type="l" for="ch" forName="Child1" refType="w" fact="0.75"/>
              <dgm:constr type="t" for="ch" forName="Child1" refType="h" fact="0.1892"/>
              <dgm:constr type="w" for="ch" forName="Child1" refType="w" fact="0.2183"/>
              <dgm:constr type="h" for="ch" forName="Child1" refType="h" fact="0.6486"/>
              <dgm:constr type="l" for="ch" forName="ChildAccent1" refType="w" fact="0.75"/>
              <dgm:constr type="t" for="ch" forName="ChildAccent1" refType="h" fact="0.1892"/>
              <dgm:constr type="w" for="ch" forName="ChildAccent1" refType="w" fact="0.25"/>
              <dgm:constr type="h" for="ch" forName="ChildAccent1" refType="h" fact="0.6486"/>
              <dgm:constr type="l" for="ch" forName="Parent1" refType="w" fact="0.75"/>
              <dgm:constr type="t" for="ch" forName="Parent1" refType="h" fact="0.0811"/>
              <dgm:constr type="w" for="ch" forName="Parent1" refType="w" fact="0.25"/>
              <dgm:constr type="h" for="ch" forName="Parent1" refType="h" fact="0.1081"/>
              <dgm:constr type="l" for="ch" forName="ChildAccent2" refType="w" fact="0.5"/>
              <dgm:constr type="t" for="ch" forName="ChildAccent2" refType="h" fact="0.1892"/>
              <dgm:constr type="w" for="ch" forName="ChildAccent2" refType="w" fact="0.25"/>
              <dgm:constr type="h" for="ch" forName="ChildAccent2" refType="h" fact="0.7027"/>
              <dgm:constr type="l" for="ch" forName="Parent2" refType="w" fact="0.5"/>
              <dgm:constr type="t" for="ch" forName="Parent2" refType="h" fact="0.0541"/>
              <dgm:constr type="w" for="ch" forName="Parent2" refType="w" fact="0.25"/>
              <dgm:constr type="h" for="ch" forName="Parent2" refType="h" fact="0.1351"/>
              <dgm:constr type="l" for="ch" forName="ChildAccent3" refType="w" fact="0.25"/>
              <dgm:constr type="t" for="ch" forName="ChildAccent3" refType="h" fact="0.1892"/>
              <dgm:constr type="w" for="ch" forName="ChildAccent3" refType="w" fact="0.25"/>
              <dgm:constr type="h" for="ch" forName="ChildAccent3" refType="h" fact="0.7568"/>
              <dgm:constr type="l" for="ch" forName="Parent3" refType="w" fact="0.25"/>
              <dgm:constr type="t" for="ch" forName="Parent3" refType="h" fact="0.0279"/>
              <dgm:constr type="w" for="ch" forName="Parent3" refType="w" fact="0.25"/>
              <dgm:constr type="h" for="ch" forName="Parent3" refType="h" fact="0.161"/>
              <dgm:constr type="l" for="ch" forName="ChildAccent4" refType="w" fact="0"/>
              <dgm:constr type="t" for="ch" forName="ChildAccent4" refType="h" fact="0.1892"/>
              <dgm:constr type="w" for="ch" forName="ChildAccent4" refType="w" fact="0.25"/>
              <dgm:constr type="h" for="ch" forName="ChildAccent4" refType="h" fact="0.8108"/>
              <dgm:constr type="l" for="ch" forName="Parent4" refType="w" fact="0"/>
              <dgm:constr type="t" for="ch" forName="Parent4" refType="h" fact="0"/>
              <dgm:constr type="w" for="ch" forName="Parent4" refType="w" fact="0.25"/>
              <dgm:constr type="h" for="ch" forName="Parent4" refType="h" fact="0.1892"/>
            </dgm:constrLst>
          </dgm:if>
          <dgm:if name="Name17" axis="ch" ptType="node" func="cnt" op="equ" val="5">
            <dgm:alg type="composite">
              <dgm:param type="ar" val="1.574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Child5" refType="w" fact="0"/>
              <dgm:constr type="t" for="ch" forName="Child5" refType="h" fact="0.2"/>
              <dgm:constr type="w" for="ch" forName="Child5" refType="w" fact="0.1747"/>
              <dgm:constr type="h" for="ch" forName="Child5" refType="h" fact="0.8"/>
              <dgm:constr type="l" for="ch" forName="Child4" refType="w" fact="0.2001"/>
              <dgm:constr type="t" for="ch" forName="Child4" refType="h" fact="0.2"/>
              <dgm:constr type="w" for="ch" forName="Child4" refType="w" fact="0.1747"/>
              <dgm:constr type="h" for="ch" forName="Child4" refType="h" fact="0.75"/>
              <dgm:constr type="l" for="ch" forName="Child3" refType="w" fact="0.4002"/>
              <dgm:constr type="t" for="ch" forName="Child3" refType="h" fact="0.2"/>
              <dgm:constr type="w" for="ch" forName="Child3" refType="w" fact="0.1747"/>
              <dgm:constr type="h" for="ch" forName="Child3" refType="h" fact="0.7"/>
              <dgm:constr type="l" for="ch" forName="Child2" refType="w" fact="0.6003"/>
              <dgm:constr type="t" for="ch" forName="Child2" refType="h" fact="0.2"/>
              <dgm:constr type="w" for="ch" forName="Child2" refType="w" fact="0.1747"/>
              <dgm:constr type="h" for="ch" forName="Child2" refType="h" fact="0.65"/>
              <dgm:constr type="l" for="ch" forName="Child1" refType="w" fact="0.7999"/>
              <dgm:constr type="t" for="ch" forName="Child1" refType="h" fact="0.2"/>
              <dgm:constr type="w" for="ch" forName="Child1" refType="w" fact="0.1747"/>
              <dgm:constr type="h" for="ch" forName="Child1" refType="h" fact="0.6"/>
              <dgm:constr type="l" for="ch" forName="ChildAccent1" refType="w" fact="0.7999"/>
              <dgm:constr type="t" for="ch" forName="ChildAccent1" refType="h" fact="0.2"/>
              <dgm:constr type="w" for="ch" forName="ChildAccent1" refType="w" fact="0.2001"/>
              <dgm:constr type="h" for="ch" forName="ChildAccent1" refType="h" fact="0.6"/>
              <dgm:constr type="l" for="ch" forName="Parent1" refType="w" fact="0.7999"/>
              <dgm:constr type="t" for="ch" forName="Parent1" refType="h" fact="0.1"/>
              <dgm:constr type="w" for="ch" forName="Parent1" refType="w" fact="0.2001"/>
              <dgm:constr type="h" for="ch" forName="Parent1" refType="h" fact="0.1"/>
              <dgm:constr type="l" for="ch" forName="ChildAccent2" refType="w" fact="0.6003"/>
              <dgm:constr type="t" for="ch" forName="ChildAccent2" refType="h" fact="0.2"/>
              <dgm:constr type="w" for="ch" forName="ChildAccent2" refType="w" fact="0.2001"/>
              <dgm:constr type="h" for="ch" forName="ChildAccent2" refType="h" fact="0.65"/>
              <dgm:constr type="l" for="ch" forName="Parent2" refType="w" fact="0.6003"/>
              <dgm:constr type="t" for="ch" forName="Parent2" refType="h" fact="0.075"/>
              <dgm:constr type="w" for="ch" forName="Parent2" refType="w" fact="0.2001"/>
              <dgm:constr type="h" for="ch" forName="Parent2" refType="h" fact="0.125"/>
              <dgm:constr type="l" for="ch" forName="ChildAccent3" refType="w" fact="0.4002"/>
              <dgm:constr type="t" for="ch" forName="ChildAccent3" refType="h" fact="0.2"/>
              <dgm:constr type="w" for="ch" forName="ChildAccent3" refType="w" fact="0.2001"/>
              <dgm:constr type="h" for="ch" forName="ChildAccent3" refType="h" fact="0.7"/>
              <dgm:constr type="l" for="ch" forName="Parent3" refType="w" fact="0.4002"/>
              <dgm:constr type="t" for="ch" forName="Parent3" refType="h" fact="0.0508"/>
              <dgm:constr type="w" for="ch" forName="Parent3" refType="w" fact="0.2001"/>
              <dgm:constr type="h" for="ch" forName="Parent3" refType="h" fact="0.15"/>
              <dgm:constr type="l" for="ch" forName="ChildAccent4" refType="w" fact="0.2001"/>
              <dgm:constr type="t" for="ch" forName="ChildAccent4" refType="h" fact="0.2"/>
              <dgm:constr type="w" for="ch" forName="ChildAccent4" refType="w" fact="0.2001"/>
              <dgm:constr type="h" for="ch" forName="ChildAccent4" refType="h" fact="0.75"/>
              <dgm:constr type="l" for="ch" forName="Parent4" refType="w" fact="0.2001"/>
              <dgm:constr type="t" for="ch" forName="Parent4" refType="h" fact="0.025"/>
              <dgm:constr type="w" for="ch" forName="Parent4" refType="w" fact="0.2001"/>
              <dgm:constr type="h" for="ch" forName="Parent4" refType="h" fact="0.175"/>
              <dgm:constr type="l" for="ch" forName="ChildAccent5" refType="w" fact="0"/>
              <dgm:constr type="t" for="ch" forName="ChildAccent5" refType="h" fact="0.2"/>
              <dgm:constr type="w" for="ch" forName="ChildAccent5" refType="w" fact="0.2001"/>
              <dgm:constr type="h" for="ch" forName="ChildAccent5" refType="h" fact="0.8"/>
              <dgm:constr type="l" for="ch" forName="Parent5" refType="w" fact="0"/>
              <dgm:constr type="t" for="ch" forName="Parent5" refType="h" fact="0"/>
              <dgm:constr type="w" for="ch" forName="Parent5" refType="w" fact="0.2001"/>
              <dgm:constr type="h" for="ch" forName="Parent5" refType="h" fact="0.2"/>
            </dgm:constrLst>
          </dgm:if>
          <dgm:if name="Name18" axis="ch" ptType="node" func="cnt" op="equ" val="6">
            <dgm:alg type="composite">
              <dgm:param type="ar" val="1.756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Child6" refType="w" fact="0"/>
              <dgm:constr type="t" for="ch" forName="Child6" refType="h" fact="0.2087"/>
              <dgm:constr type="w" for="ch" forName="Child6" refType="w" fact="0.1458"/>
              <dgm:constr type="h" for="ch" forName="Child6" refType="h" fact="0.7913"/>
              <dgm:constr type="l" for="ch" forName="Child5" refType="w" fact="0.167"/>
              <dgm:constr type="t" for="ch" forName="Child5" refType="h" fact="0.2087"/>
              <dgm:constr type="w" for="ch" forName="Child5" refType="w" fact="0.1458"/>
              <dgm:constr type="h" for="ch" forName="Child5" refType="h" fact="0.7448"/>
              <dgm:constr type="l" for="ch" forName="Child4" refType="w" fact="0.3339"/>
              <dgm:constr type="t" for="ch" forName="Child4" refType="h" fact="0.2087"/>
              <dgm:constr type="w" for="ch" forName="Child4" refType="w" fact="0.1458"/>
              <dgm:constr type="h" for="ch" forName="Child4" refType="h" fact="0.6982"/>
              <dgm:constr type="l" for="ch" forName="Child3" refType="w" fact="0.5009"/>
              <dgm:constr type="t" for="ch" forName="Child3" refType="h" fact="0.2087"/>
              <dgm:constr type="w" for="ch" forName="Child3" refType="w" fact="0.1458"/>
              <dgm:constr type="h" for="ch" forName="Child3" refType="h" fact="0.6517"/>
              <dgm:constr type="l" for="ch" forName="Child2" refType="w" fact="0.6674"/>
              <dgm:constr type="t" for="ch" forName="Child2" refType="h" fact="0.2087"/>
              <dgm:constr type="w" for="ch" forName="Child2" refType="w" fact="0.1458"/>
              <dgm:constr type="h" for="ch" forName="Child2" refType="h" fact="0.6051"/>
              <dgm:constr type="l" for="ch" forName="Child1" refType="w" fact="0.833"/>
              <dgm:constr type="t" for="ch" forName="Child1" refType="h" fact="0.2087"/>
              <dgm:constr type="w" for="ch" forName="Child1" refType="w" fact="0.1458"/>
              <dgm:constr type="h" for="ch" forName="Child1" refType="h" fact="0.5586"/>
              <dgm:constr type="l" for="ch" forName="ChildAccent1" refType="w" fact="0.833"/>
              <dgm:constr type="t" for="ch" forName="ChildAccent1" refType="h" fact="0.2087"/>
              <dgm:constr type="w" for="ch" forName="ChildAccent1" refType="w" fact="0.167"/>
              <dgm:constr type="h" for="ch" forName="ChildAccent1" refType="h" fact="0.5586"/>
              <dgm:constr type="l" for="ch" forName="Parent1" refType="w" fact="0.833"/>
              <dgm:constr type="t" for="ch" forName="Parent1" refType="h" fact="0.1156"/>
              <dgm:constr type="w" for="ch" forName="Parent1" refType="w" fact="0.167"/>
              <dgm:constr type="h" for="ch" forName="Parent1" refType="h" fact="0.0931"/>
              <dgm:constr type="l" for="ch" forName="ChildAccent2" refType="w" fact="0.6674"/>
              <dgm:constr type="t" for="ch" forName="ChildAccent2" refType="h" fact="0.2087"/>
              <dgm:constr type="w" for="ch" forName="ChildAccent2" refType="w" fact="0.167"/>
              <dgm:constr type="h" for="ch" forName="ChildAccent2" refType="h" fact="0.6051"/>
              <dgm:constr type="l" for="ch" forName="Parent2" refType="w" fact="0.6674"/>
              <dgm:constr type="t" for="ch" forName="Parent2" refType="h" fact="0.0923"/>
              <dgm:constr type="w" for="ch" forName="Parent2" refType="w" fact="0.165"/>
              <dgm:constr type="h" for="ch" forName="Parent2" refType="h" fact="0.1164"/>
              <dgm:constr type="l" for="ch" forName="ChildAccent3" refType="w" fact="0.5009"/>
              <dgm:constr type="t" for="ch" forName="ChildAccent3" refType="h" fact="0.2087"/>
              <dgm:constr type="w" for="ch" forName="ChildAccent3" refType="w" fact="0.167"/>
              <dgm:constr type="h" for="ch" forName="ChildAccent3" refType="h" fact="0.6517"/>
              <dgm:constr type="l" for="ch" forName="Parent3" refType="w" fact="0.5009"/>
              <dgm:constr type="t" for="ch" forName="Parent3" refType="h" fact="0.0698"/>
              <dgm:constr type="w" for="ch" forName="Parent3" refType="w" fact="0.166"/>
              <dgm:constr type="h" for="ch" forName="Parent3" refType="h" fact="0.1396"/>
              <dgm:constr type="l" for="ch" forName="ChildAccent4" refType="w" fact="0.3339"/>
              <dgm:constr type="t" for="ch" forName="ChildAccent4" refType="h" fact="0.2087"/>
              <dgm:constr type="w" for="ch" forName="ChildAccent4" refType="w" fact="0.167"/>
              <dgm:constr type="h" for="ch" forName="ChildAccent4" refType="h" fact="0.6982"/>
              <dgm:constr type="l" for="ch" forName="Parent4" refType="w" fact="0.3339"/>
              <dgm:constr type="t" for="ch" forName="Parent4" refType="h" fact="0.0458"/>
              <dgm:constr type="w" for="ch" forName="Parent4" refType="w" fact="0.167"/>
              <dgm:constr type="h" for="ch" forName="Parent4" refType="h" fact="0.1629"/>
              <dgm:constr type="l" for="ch" forName="ChildAccent5" refType="w" fact="0.167"/>
              <dgm:constr type="t" for="ch" forName="ChildAccent5" refType="h" fact="0.2087"/>
              <dgm:constr type="w" for="ch" forName="ChildAccent5" refType="w" fact="0.167"/>
              <dgm:constr type="h" for="ch" forName="ChildAccent5" refType="h" fact="0.7448"/>
              <dgm:constr type="l" for="ch" forName="Parent5" refType="w" fact="0.167"/>
              <dgm:constr type="t" for="ch" forName="Parent5" refType="h" fact="0.0225"/>
              <dgm:constr type="w" for="ch" forName="Parent5" refType="w" fact="0.167"/>
              <dgm:constr type="h" for="ch" forName="Parent5" refType="h" fact="0.1862"/>
              <dgm:constr type="l" for="ch" forName="ChildAccent6" refType="w" fact="0"/>
              <dgm:constr type="t" for="ch" forName="ChildAccent6" refType="h" fact="0.2087"/>
              <dgm:constr type="w" for="ch" forName="ChildAccent6" refType="w" fact="0.167"/>
              <dgm:constr type="h" for="ch" forName="ChildAccent6" refType="h" fact="0.7913"/>
              <dgm:constr type="l" for="ch" forName="Parent6" refType="w" fact="0"/>
              <dgm:constr type="t" for="ch" forName="Parent6" refType="h" fact="0"/>
              <dgm:constr type="w" for="ch" forName="Parent6" refType="w" fact="0.167"/>
              <dgm:constr type="h" for="ch" forName="Parent6" refType="h" fact="0.2095"/>
            </dgm:constrLst>
          </dgm:if>
          <dgm:else name="Name19">
            <dgm:alg type="composite">
              <dgm:param type="ar" val="1.91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Child7" refType="w" fact="0"/>
              <dgm:constr type="t" for="ch" forName="Child7" refType="h" fact="0.2168"/>
              <dgm:constr type="w" for="ch" forName="Child7" refType="w" fact="0.125"/>
              <dgm:constr type="h" for="ch" forName="Child7" refType="h" fact="0.7832"/>
              <dgm:constr type="l" for="ch" forName="Child6" refType="w" fact="0.1432"/>
              <dgm:constr type="t" for="ch" forName="Child6" refType="h" fact="0.2168"/>
              <dgm:constr type="w" for="ch" forName="Child6" refType="w" fact="0.125"/>
              <dgm:constr type="h" for="ch" forName="Child6" refType="h" fact="0.7397"/>
              <dgm:constr type="l" for="ch" forName="Child5" refType="w" fact="0.2865"/>
              <dgm:constr type="t" for="ch" forName="Child5" refType="h" fact="0.2168"/>
              <dgm:constr type="w" for="ch" forName="Child5" refType="w" fact="0.125"/>
              <dgm:constr type="h" for="ch" forName="Child5" refType="h" fact="0.6962"/>
              <dgm:constr type="l" for="ch" forName="Child4" refType="w" fact="0.4297"/>
              <dgm:constr type="t" for="ch" forName="Child4" refType="h" fact="0.2168"/>
              <dgm:constr type="w" for="ch" forName="Child4" refType="w" fact="0.125"/>
              <dgm:constr type="h" for="ch" forName="Child4" refType="h" fact="0.6526"/>
              <dgm:constr type="l" for="ch" forName="Child3" refType="w" fact="0.5726"/>
              <dgm:constr type="t" for="ch" forName="Child3" refType="h" fact="0.2168"/>
              <dgm:constr type="w" for="ch" forName="Child3" refType="w" fact="0.125"/>
              <dgm:constr type="h" for="ch" forName="Child3" refType="h" fact="0.6091"/>
              <dgm:constr type="l" for="ch" forName="Child2" refType="w" fact="0.7147"/>
              <dgm:constr type="t" for="ch" forName="Child2" refType="h" fact="0.2168"/>
              <dgm:constr type="w" for="ch" forName="Child2" refType="w" fact="0.125"/>
              <dgm:constr type="h" for="ch" forName="Child2" refType="h" fact="0.5656"/>
              <dgm:constr type="l" for="ch" forName="Child1" refType="w" fact="0.8568"/>
              <dgm:constr type="t" for="ch" forName="Child1" refType="h" fact="0.2168"/>
              <dgm:constr type="w" for="ch" forName="Child1" refType="w" fact="0.125"/>
              <dgm:constr type="h" for="ch" forName="Child1" refType="h" fact="0.5221"/>
              <dgm:constr type="l" for="ch" forName="ChildAccent1" refType="w" fact="0.8568"/>
              <dgm:constr type="t" for="ch" forName="ChildAccent1" refType="h" fact="0.2168"/>
              <dgm:constr type="w" for="ch" forName="ChildAccent1" refType="w" fact="0.1432"/>
              <dgm:constr type="h" for="ch" forName="ChildAccent1" refType="h" fact="0.5221"/>
              <dgm:constr type="l" for="ch" forName="Parent1" refType="w" fact="0.8568"/>
              <dgm:constr type="t" for="ch" forName="Parent1" refType="h" fact="0.1298"/>
              <dgm:constr type="w" for="ch" forName="Parent1" refType="w" fact="0.1432"/>
              <dgm:constr type="h" for="ch" forName="Parent1" refType="h" fact="0.087"/>
              <dgm:constr type="l" for="ch" forName="ChildAccent2" refType="w" fact="0.7147"/>
              <dgm:constr type="t" for="ch" forName="ChildAccent2" refType="h" fact="0.2168"/>
              <dgm:constr type="w" for="ch" forName="ChildAccent2" refType="w" fact="0.1432"/>
              <dgm:constr type="h" for="ch" forName="ChildAccent2" refType="h" fact="0.5656"/>
              <dgm:constr type="l" for="ch" forName="Parent2" refType="w" fact="0.7147"/>
              <dgm:constr type="t" for="ch" forName="Parent2" refType="h" fact="0.108"/>
              <dgm:constr type="w" for="ch" forName="Parent2" refType="w" fact="0.1425"/>
              <dgm:constr type="h" for="ch" forName="Parent2" refType="h" fact="0.1088"/>
              <dgm:constr type="l" for="ch" forName="ChildAccent3" refType="w" fact="0.5726"/>
              <dgm:constr type="t" for="ch" forName="ChildAccent3" refType="h" fact="0.2168"/>
              <dgm:constr type="w" for="ch" forName="ChildAccent3" refType="w" fact="0.1432"/>
              <dgm:constr type="h" for="ch" forName="ChildAccent3" refType="h" fact="0.6091"/>
              <dgm:constr type="l" for="ch" forName="Parent3" refType="w" fact="0.5726"/>
              <dgm:constr type="t" for="ch" forName="Parent3" refType="h" fact="0.087"/>
              <dgm:constr type="w" for="ch" forName="Parent3" refType="w" fact="0.142"/>
              <dgm:constr type="h" for="ch" forName="Parent3" refType="h" fact="0.1305"/>
              <dgm:constr type="l" for="ch" forName="ChildAccent4" refType="w" fact="0.4297"/>
              <dgm:constr type="t" for="ch" forName="ChildAccent4" refType="h" fact="0.2168"/>
              <dgm:constr type="w" for="ch" forName="ChildAccent4" refType="w" fact="0.1432"/>
              <dgm:constr type="h" for="ch" forName="ChildAccent4" refType="h" fact="0.6526"/>
              <dgm:constr type="l" for="ch" forName="Parent4" refType="w" fact="0.4297"/>
              <dgm:constr type="t" for="ch" forName="Parent4" refType="h" fact="0.0645"/>
              <dgm:constr type="w" for="ch" forName="Parent4" refType="w" fact="0.1432"/>
              <dgm:constr type="h" for="ch" forName="Parent4" refType="h" fact="0.1523"/>
              <dgm:constr type="l" for="ch" forName="ChildAccent5" refType="w" fact="0.2865"/>
              <dgm:constr type="t" for="ch" forName="ChildAccent5" refType="h" fact="0.2168"/>
              <dgm:constr type="w" for="ch" forName="ChildAccent5" refType="w" fact="0.1432"/>
              <dgm:constr type="h" for="ch" forName="ChildAccent5" refType="h" fact="0.6962"/>
              <dgm:constr type="l" for="ch" forName="Parent5" refType="w" fact="0.2865"/>
              <dgm:constr type="t" for="ch" forName="Parent5" refType="h" fact="0.0428"/>
              <dgm:constr type="w" for="ch" forName="Parent5" refType="w" fact="0.1432"/>
              <dgm:constr type="h" for="ch" forName="Parent5" refType="h" fact="0.174"/>
              <dgm:constr type="l" for="ch" forName="ChildAccent6" refType="w" fact="0.1432"/>
              <dgm:constr type="t" for="ch" forName="ChildAccent6" refType="h" fact="0.2168"/>
              <dgm:constr type="w" for="ch" forName="ChildAccent6" refType="w" fact="0.1432"/>
              <dgm:constr type="h" for="ch" forName="ChildAccent6" refType="h" fact="0.7397"/>
              <dgm:constr type="l" for="ch" forName="Parent6" refType="w" fact="0.1432"/>
              <dgm:constr type="t" for="ch" forName="Parent6" refType="h" fact="0.0217"/>
              <dgm:constr type="w" for="ch" forName="Parent6" refType="w" fact="0.1432"/>
              <dgm:constr type="h" for="ch" forName="Parent6" refType="h" fact="0.1958"/>
              <dgm:constr type="l" for="ch" forName="ChildAccent7" refType="w" fact="0"/>
              <dgm:constr type="t" for="ch" forName="ChildAccent7" refType="h" fact="0.2168"/>
              <dgm:constr type="w" for="ch" forName="ChildAccent7" refType="w" fact="0.1432"/>
              <dgm:constr type="h" for="ch" forName="ChildAccent7" refType="h" fact="0.7832"/>
              <dgm:constr type="l" for="ch" forName="Parent7" refType="w" fact="0"/>
              <dgm:constr type="t" for="ch" forName="Parent7" refType="h" fact="0"/>
              <dgm:constr type="w" for="ch" forName="Parent7" refType="w" fact="0.1432"/>
              <dgm:constr type="h" for="ch" forName="Parent7" refType="h" fact="0.2175"/>
            </dgm:constrLst>
          </dgm:else>
        </dgm:choose>
      </dgm:else>
    </dgm:choose>
    <dgm:forEach name="wrapper" axis="self" ptType="parTrans">
      <dgm:forEach name="accentRepeat" axis="self">
        <dgm:layoutNode name="ChildAccent" styleLbl="alignImgPlace1">
          <dgm:alg type="sp"/>
          <dgm:choose name="Name20">
            <dgm:if name="Name21" axis="followSib" ptType="node" func="cnt" op="equ" val="0">
              <dgm:shape xmlns:r="http://schemas.openxmlformats.org/officeDocument/2006/relationships" type="wedgeRectCallout" r:blip="">
                <dgm:adjLst>
                  <dgm:adj idx="1" val="0"/>
                  <dgm:adj idx="2" val="0"/>
                </dgm:adjLst>
              </dgm:shape>
            </dgm:if>
            <dgm:else name="Name22">
              <dgm:choose name="Name23">
                <dgm:if name="Name24" axis="precedSib" ptType="node" func="cnt" op="equ" val="6">
                  <dgm:shape xmlns:r="http://schemas.openxmlformats.org/officeDocument/2006/relationships" type="wedgeRectCallout" r:blip="">
                    <dgm:adjLst>
                      <dgm:adj idx="1" val="0"/>
                      <dgm:adj idx="2" val="0"/>
                    </dgm:adjLst>
                  </dgm:shape>
                </dgm:if>
                <dgm:else name="Name25">
                  <dgm:choose name="Name26">
                    <dgm:if name="Name27" func="var" arg="dir" op="equ" val="norm">
                      <dgm:shape xmlns:r="http://schemas.openxmlformats.org/officeDocument/2006/relationships" type="wedgeRectCallout" r:blip="">
                        <dgm:adjLst>
                          <dgm:adj idx="1" val="0.625"/>
                          <dgm:adj idx="2" val="0.2083"/>
                        </dgm:adjLst>
                      </dgm:shape>
                    </dgm:if>
                    <dgm:else name="Name28">
                      <dgm:shape xmlns:r="http://schemas.openxmlformats.org/officeDocument/2006/relationships" type="wedgeRectCallout" r:blip="">
                        <dgm:adjLst>
                          <dgm:adj idx="1" val="-0.625"/>
                          <dgm:adj idx="2" val="0.2083"/>
                        </dgm:adjLst>
                      </dgm:shape>
                    </dgm:else>
                  </dgm:choose>
                </dgm:else>
              </dgm:choose>
            </dgm:else>
          </dgm:choose>
          <dgm:presOf axis="des" ptType="node"/>
        </dgm:layoutNode>
      </dgm:forEach>
    </dgm:forEach>
    <dgm:forEach name="Name29" axis="ch" ptType="node" st="7" cnt="1">
      <dgm:layoutNode name="ChildAccent7">
        <dgm:alg type="sp"/>
        <dgm:shape xmlns:r="http://schemas.openxmlformats.org/officeDocument/2006/relationships" r:blip="">
          <dgm:adjLst/>
        </dgm:shape>
        <dgm:presOf/>
        <dgm:constrLst/>
        <dgm:forEach name="Name30" ref="accentRepeat"/>
      </dgm:layoutNode>
      <dgm:layoutNode name="Child7" styleLbl="revTx">
        <dgm:varLst>
          <dgm:chMax val="0"/>
          <dgm:chPref val="0"/>
          <dgm:bulletEnabled val="1"/>
        </dgm:varLst>
        <dgm:choose name="Name31">
          <dgm:if name="Name32" func="var" arg="dir" op="equ" val="norm">
            <dgm:alg type="tx">
              <dgm:param type="parTxLTRAlign" val="r"/>
              <dgm:param type="shpTxLTRAlignCh" val="r"/>
              <dgm:param type="txAnchorVert" val="t"/>
            </dgm:alg>
          </dgm:if>
          <dgm:else name="Name3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7"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34" axis="ch" ptType="node" st="6" cnt="1">
      <dgm:layoutNode name="ChildAccent6">
        <dgm:alg type="sp"/>
        <dgm:shape xmlns:r="http://schemas.openxmlformats.org/officeDocument/2006/relationships" r:blip="">
          <dgm:adjLst/>
        </dgm:shape>
        <dgm:presOf/>
        <dgm:constrLst/>
        <dgm:forEach name="Name35" ref="accentRepeat"/>
      </dgm:layoutNode>
      <dgm:layoutNode name="Child6" styleLbl="revTx">
        <dgm:varLst>
          <dgm:chMax val="0"/>
          <dgm:chPref val="0"/>
          <dgm:bulletEnabled val="1"/>
        </dgm:varLst>
        <dgm:choose name="Name36">
          <dgm:if name="Name37" func="var" arg="dir" op="equ" val="norm">
            <dgm:alg type="tx">
              <dgm:param type="parTxLTRAlign" val="r"/>
              <dgm:param type="shpTxLTRAlignCh" val="r"/>
              <dgm:param type="txAnchorVert" val="t"/>
            </dgm:alg>
          </dgm:if>
          <dgm:else name="Name3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6"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39" axis="ch" ptType="node" st="5" cnt="1">
      <dgm:layoutNode name="ChildAccent5">
        <dgm:alg type="sp"/>
        <dgm:shape xmlns:r="http://schemas.openxmlformats.org/officeDocument/2006/relationships" r:blip="">
          <dgm:adjLst/>
        </dgm:shape>
        <dgm:presOf/>
        <dgm:constrLst/>
        <dgm:forEach name="Name40" ref="accentRepeat"/>
      </dgm:layoutNode>
      <dgm:layoutNode name="Child5" styleLbl="revTx">
        <dgm:varLst>
          <dgm:chMax val="0"/>
          <dgm:chPref val="0"/>
          <dgm:bulletEnabled val="1"/>
        </dgm:varLst>
        <dgm:choose name="Name41">
          <dgm:if name="Name42" func="var" arg="dir" op="equ" val="norm">
            <dgm:alg type="tx">
              <dgm:param type="parTxLTRAlign" val="r"/>
              <dgm:param type="shpTxLTRAlignCh" val="r"/>
              <dgm:param type="txAnchorVert" val="t"/>
            </dgm:alg>
          </dgm:if>
          <dgm:else name="Name4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5"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44" axis="ch" ptType="node" st="4" cnt="1">
      <dgm:layoutNode name="ChildAccent4">
        <dgm:alg type="sp"/>
        <dgm:shape xmlns:r="http://schemas.openxmlformats.org/officeDocument/2006/relationships" r:blip="">
          <dgm:adjLst/>
        </dgm:shape>
        <dgm:presOf/>
        <dgm:constrLst/>
        <dgm:forEach name="Name45" ref="accentRepeat"/>
      </dgm:layoutNode>
      <dgm:layoutNode name="Child4" styleLbl="revTx">
        <dgm:varLst>
          <dgm:chMax val="0"/>
          <dgm:chPref val="0"/>
          <dgm:bulletEnabled val="1"/>
        </dgm:varLst>
        <dgm:choose name="Name46">
          <dgm:if name="Name47" func="var" arg="dir" op="equ" val="norm">
            <dgm:alg type="tx">
              <dgm:param type="parTxLTRAlign" val="r"/>
              <dgm:param type="shpTxLTRAlignCh" val="r"/>
              <dgm:param type="txAnchorVert" val="t"/>
            </dgm:alg>
          </dgm:if>
          <dgm:else name="Name4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4"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49" axis="ch" ptType="node" st="3" cnt="1">
      <dgm:layoutNode name="ChildAccent3">
        <dgm:alg type="sp"/>
        <dgm:shape xmlns:r="http://schemas.openxmlformats.org/officeDocument/2006/relationships" r:blip="">
          <dgm:adjLst/>
        </dgm:shape>
        <dgm:presOf/>
        <dgm:constrLst/>
        <dgm:forEach name="Name50" ref="accentRepeat"/>
      </dgm:layoutNode>
      <dgm:layoutNode name="Child3" styleLbl="revTx">
        <dgm:varLst>
          <dgm:chMax val="0"/>
          <dgm:chPref val="0"/>
          <dgm:bulletEnabled val="1"/>
        </dgm:varLst>
        <dgm:choose name="Name51">
          <dgm:if name="Name52" func="var" arg="dir" op="equ" val="norm">
            <dgm:alg type="tx">
              <dgm:param type="parTxLTRAlign" val="r"/>
              <dgm:param type="shpTxLTRAlignCh" val="r"/>
              <dgm:param type="txAnchorVert" val="t"/>
            </dgm:alg>
          </dgm:if>
          <dgm:else name="Name5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3"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54" axis="ch" ptType="node" st="2" cnt="1">
      <dgm:layoutNode name="ChildAccent2">
        <dgm:alg type="sp"/>
        <dgm:shape xmlns:r="http://schemas.openxmlformats.org/officeDocument/2006/relationships" r:blip="">
          <dgm:adjLst/>
        </dgm:shape>
        <dgm:presOf/>
        <dgm:constrLst/>
        <dgm:forEach name="Name55" ref="accentRepeat"/>
      </dgm:layoutNode>
      <dgm:layoutNode name="Child2" styleLbl="revTx">
        <dgm:varLst>
          <dgm:chMax val="0"/>
          <dgm:chPref val="0"/>
          <dgm:bulletEnabled val="1"/>
        </dgm:varLst>
        <dgm:choose name="Name56">
          <dgm:if name="Name57" func="var" arg="dir" op="equ" val="norm">
            <dgm:alg type="tx">
              <dgm:param type="parTxLTRAlign" val="r"/>
              <dgm:param type="shpTxLTRAlignCh" val="r"/>
              <dgm:param type="txAnchorVert" val="t"/>
            </dgm:alg>
          </dgm:if>
          <dgm:else name="Name5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2"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59" axis="ch" ptType="node" cnt="1">
      <dgm:layoutNode name="ChildAccent1">
        <dgm:alg type="sp"/>
        <dgm:shape xmlns:r="http://schemas.openxmlformats.org/officeDocument/2006/relationships" r:blip="">
          <dgm:adjLst/>
        </dgm:shape>
        <dgm:presOf/>
        <dgm:constrLst/>
        <dgm:forEach name="Name60" ref="accentRepeat"/>
      </dgm:layoutNode>
      <dgm:layoutNode name="Child1" styleLbl="revTx">
        <dgm:varLst>
          <dgm:chMax val="0"/>
          <dgm:chPref val="0"/>
          <dgm:bulletEnabled val="1"/>
        </dgm:varLst>
        <dgm:choose name="Name61">
          <dgm:if name="Name62" func="var" arg="dir" op="equ" val="norm">
            <dgm:alg type="tx">
              <dgm:param type="parTxLTRAlign" val="r"/>
              <dgm:param type="shpTxLTRAlignCh" val="r"/>
              <dgm:param type="txAnchorVert" val="t"/>
            </dgm:alg>
          </dgm:if>
          <dgm:else name="Name6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1"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5240" cy="501640"/>
          </a:xfrm>
          <a:prstGeom prst="rect">
            <a:avLst/>
          </a:prstGeom>
        </p:spPr>
        <p:txBody>
          <a:bodyPr vert="horz" lIns="96359" tIns="48180" rIns="96359" bIns="48180" rtlCol="0"/>
          <a:lstStyle>
            <a:lvl1pPr algn="l">
              <a:defRPr sz="1300"/>
            </a:lvl1pPr>
          </a:lstStyle>
          <a:p>
            <a:endParaRPr lang="en-GB"/>
          </a:p>
        </p:txBody>
      </p:sp>
      <p:sp>
        <p:nvSpPr>
          <p:cNvPr id="3" name="Date Placeholder 2"/>
          <p:cNvSpPr>
            <a:spLocks noGrp="1"/>
          </p:cNvSpPr>
          <p:nvPr>
            <p:ph type="dt" idx="1"/>
          </p:nvPr>
        </p:nvSpPr>
        <p:spPr>
          <a:xfrm>
            <a:off x="3889109" y="0"/>
            <a:ext cx="2975240" cy="501640"/>
          </a:xfrm>
          <a:prstGeom prst="rect">
            <a:avLst/>
          </a:prstGeom>
        </p:spPr>
        <p:txBody>
          <a:bodyPr vert="horz" lIns="96359" tIns="48180" rIns="96359" bIns="48180" rtlCol="0"/>
          <a:lstStyle>
            <a:lvl1pPr algn="r">
              <a:defRPr sz="1300"/>
            </a:lvl1pPr>
          </a:lstStyle>
          <a:p>
            <a:fld id="{19531B37-06C1-4C95-AD46-ADB991B0E0E1}" type="datetimeFigureOut">
              <a:rPr lang="en-GB" smtClean="0"/>
              <a:t>16/05/2017</a:t>
            </a:fld>
            <a:endParaRPr lang="en-GB"/>
          </a:p>
        </p:txBody>
      </p:sp>
      <p:sp>
        <p:nvSpPr>
          <p:cNvPr id="4" name="Slide Image Placeholder 3"/>
          <p:cNvSpPr>
            <a:spLocks noGrp="1" noRot="1" noChangeAspect="1"/>
          </p:cNvSpPr>
          <p:nvPr>
            <p:ph type="sldImg" idx="2"/>
          </p:nvPr>
        </p:nvSpPr>
        <p:spPr>
          <a:xfrm>
            <a:off x="434975" y="1249363"/>
            <a:ext cx="5997575" cy="3375025"/>
          </a:xfrm>
          <a:prstGeom prst="rect">
            <a:avLst/>
          </a:prstGeom>
          <a:noFill/>
          <a:ln w="12700">
            <a:solidFill>
              <a:prstClr val="black"/>
            </a:solidFill>
          </a:ln>
        </p:spPr>
        <p:txBody>
          <a:bodyPr vert="horz" lIns="96359" tIns="48180" rIns="96359" bIns="48180" rtlCol="0" anchor="ctr"/>
          <a:lstStyle/>
          <a:p>
            <a:endParaRPr lang="en-GB"/>
          </a:p>
        </p:txBody>
      </p:sp>
      <p:sp>
        <p:nvSpPr>
          <p:cNvPr id="5" name="Notes Placeholder 4"/>
          <p:cNvSpPr>
            <a:spLocks noGrp="1"/>
          </p:cNvSpPr>
          <p:nvPr>
            <p:ph type="body" sz="quarter" idx="3"/>
          </p:nvPr>
        </p:nvSpPr>
        <p:spPr>
          <a:xfrm>
            <a:off x="686594" y="4811574"/>
            <a:ext cx="5492750" cy="3936742"/>
          </a:xfrm>
          <a:prstGeom prst="rect">
            <a:avLst/>
          </a:prstGeom>
        </p:spPr>
        <p:txBody>
          <a:bodyPr vert="horz" lIns="96359" tIns="48180" rIns="96359" bIns="4818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96437"/>
            <a:ext cx="2975240" cy="501639"/>
          </a:xfrm>
          <a:prstGeom prst="rect">
            <a:avLst/>
          </a:prstGeom>
        </p:spPr>
        <p:txBody>
          <a:bodyPr vert="horz" lIns="96359" tIns="48180" rIns="96359" bIns="48180" rtlCol="0" anchor="b"/>
          <a:lstStyle>
            <a:lvl1pPr algn="l">
              <a:defRPr sz="1300"/>
            </a:lvl1pPr>
          </a:lstStyle>
          <a:p>
            <a:endParaRPr lang="en-GB"/>
          </a:p>
        </p:txBody>
      </p:sp>
      <p:sp>
        <p:nvSpPr>
          <p:cNvPr id="7" name="Slide Number Placeholder 6"/>
          <p:cNvSpPr>
            <a:spLocks noGrp="1"/>
          </p:cNvSpPr>
          <p:nvPr>
            <p:ph type="sldNum" sz="quarter" idx="5"/>
          </p:nvPr>
        </p:nvSpPr>
        <p:spPr>
          <a:xfrm>
            <a:off x="3889109" y="9496437"/>
            <a:ext cx="2975240" cy="501639"/>
          </a:xfrm>
          <a:prstGeom prst="rect">
            <a:avLst/>
          </a:prstGeom>
        </p:spPr>
        <p:txBody>
          <a:bodyPr vert="horz" lIns="96359" tIns="48180" rIns="96359" bIns="48180" rtlCol="0" anchor="b"/>
          <a:lstStyle>
            <a:lvl1pPr algn="r">
              <a:defRPr sz="1300"/>
            </a:lvl1pPr>
          </a:lstStyle>
          <a:p>
            <a:fld id="{F5870D7F-8A34-4089-9E72-7654D39A61CF}" type="slidenum">
              <a:rPr lang="en-GB" smtClean="0"/>
              <a:t>‹#›</a:t>
            </a:fld>
            <a:endParaRPr lang="en-GB"/>
          </a:p>
        </p:txBody>
      </p:sp>
    </p:spTree>
    <p:extLst>
      <p:ext uri="{BB962C8B-B14F-4D97-AF65-F5344CB8AC3E}">
        <p14:creationId xmlns:p14="http://schemas.microsoft.com/office/powerpoint/2010/main" val="2130524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Previous</a:t>
            </a:r>
            <a:r>
              <a:rPr lang="en-US" baseline="0" dirty="0"/>
              <a:t> codes of practices had evolved over the years.  Reports were added to address specific needs.  The resulting code is somewhat complex and has a lot of inconsistencies.  Needs continue to change and the code of practice needs to keep up.</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2</a:t>
            </a:fld>
            <a:endParaRPr lang="en-US" dirty="0"/>
          </a:p>
        </p:txBody>
      </p:sp>
    </p:spTree>
    <p:extLst>
      <p:ext uri="{BB962C8B-B14F-4D97-AF65-F5344CB8AC3E}">
        <p14:creationId xmlns:p14="http://schemas.microsoft.com/office/powerpoint/2010/main" val="28940957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11</a:t>
            </a:fld>
            <a:endParaRPr lang="en-US" dirty="0"/>
          </a:p>
        </p:txBody>
      </p:sp>
    </p:spTree>
    <p:extLst>
      <p:ext uri="{BB962C8B-B14F-4D97-AF65-F5344CB8AC3E}">
        <p14:creationId xmlns:p14="http://schemas.microsoft.com/office/powerpoint/2010/main" val="20956910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we have the Standard</a:t>
            </a:r>
            <a:r>
              <a:rPr lang="en-US" baseline="0" dirty="0"/>
              <a:t> View “Journal Requests (Excluding </a:t>
            </a:r>
            <a:r>
              <a:rPr lang="en-US" baseline="0" dirty="0" err="1"/>
              <a:t>OA_Gold</a:t>
            </a:r>
            <a:r>
              <a:rPr lang="en-US" baseline="0" dirty="0"/>
              <a:t>)</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12</a:t>
            </a:fld>
            <a:endParaRPr lang="en-US" dirty="0"/>
          </a:p>
        </p:txBody>
      </p:sp>
    </p:spTree>
    <p:extLst>
      <p:ext uri="{BB962C8B-B14F-4D97-AF65-F5344CB8AC3E}">
        <p14:creationId xmlns:p14="http://schemas.microsoft.com/office/powerpoint/2010/main" val="25665928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closer look at the header</a:t>
            </a:r>
          </a:p>
        </p:txBody>
      </p:sp>
      <p:sp>
        <p:nvSpPr>
          <p:cNvPr id="4" name="Slide Number Placeholder 3"/>
          <p:cNvSpPr>
            <a:spLocks noGrp="1"/>
          </p:cNvSpPr>
          <p:nvPr>
            <p:ph type="sldNum" sz="quarter" idx="10"/>
          </p:nvPr>
        </p:nvSpPr>
        <p:spPr/>
        <p:txBody>
          <a:bodyPr/>
          <a:lstStyle/>
          <a:p>
            <a:fld id="{F6A14B1A-AE97-41FF-ABC5-97DA38A0C32D}" type="slidenum">
              <a:rPr lang="en-US" smtClean="0"/>
              <a:t>13</a:t>
            </a:fld>
            <a:endParaRPr lang="en-US" dirty="0"/>
          </a:p>
        </p:txBody>
      </p:sp>
    </p:spTree>
    <p:extLst>
      <p:ext uri="{BB962C8B-B14F-4D97-AF65-F5344CB8AC3E}">
        <p14:creationId xmlns:p14="http://schemas.microsoft.com/office/powerpoint/2010/main" val="18015597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a closer look at the columns</a:t>
            </a:r>
          </a:p>
        </p:txBody>
      </p:sp>
      <p:sp>
        <p:nvSpPr>
          <p:cNvPr id="4" name="Slide Number Placeholder 3"/>
          <p:cNvSpPr>
            <a:spLocks noGrp="1"/>
          </p:cNvSpPr>
          <p:nvPr>
            <p:ph type="sldNum" sz="quarter" idx="10"/>
          </p:nvPr>
        </p:nvSpPr>
        <p:spPr/>
        <p:txBody>
          <a:bodyPr/>
          <a:lstStyle/>
          <a:p>
            <a:fld id="{F6A14B1A-AE97-41FF-ABC5-97DA38A0C32D}" type="slidenum">
              <a:rPr lang="en-US" smtClean="0"/>
              <a:t>14</a:t>
            </a:fld>
            <a:endParaRPr lang="en-US" dirty="0"/>
          </a:p>
        </p:txBody>
      </p:sp>
    </p:spTree>
    <p:extLst>
      <p:ext uri="{BB962C8B-B14F-4D97-AF65-F5344CB8AC3E}">
        <p14:creationId xmlns:p14="http://schemas.microsoft.com/office/powerpoint/2010/main" val="11855624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a:t>
            </a:r>
            <a:r>
              <a:rPr lang="en-US" baseline="0" dirty="0"/>
              <a:t> more columns…. We will discuss these in more detail later in this presentation – but this gives you a flavor of how R5 reports will look.</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15</a:t>
            </a:fld>
            <a:endParaRPr lang="en-US" dirty="0"/>
          </a:p>
        </p:txBody>
      </p:sp>
    </p:spTree>
    <p:extLst>
      <p:ext uri="{BB962C8B-B14F-4D97-AF65-F5344CB8AC3E}">
        <p14:creationId xmlns:p14="http://schemas.microsoft.com/office/powerpoint/2010/main" val="42042569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a:t>
            </a:r>
            <a:r>
              <a:rPr lang="en-US" baseline="0" dirty="0"/>
              <a:t> talk about metric types and related attributes</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16</a:t>
            </a:fld>
            <a:endParaRPr lang="en-US" dirty="0"/>
          </a:p>
        </p:txBody>
      </p:sp>
    </p:spTree>
    <p:extLst>
      <p:ext uri="{BB962C8B-B14F-4D97-AF65-F5344CB8AC3E}">
        <p14:creationId xmlns:p14="http://schemas.microsoft.com/office/powerpoint/2010/main" val="37736550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a:t>
            </a:r>
            <a:r>
              <a:rPr lang="en-US" baseline="0" dirty="0"/>
              <a:t> talk metric types.  COUNTER R4 metric types are on the left and Release 5 on the right.  We have eliminated format-specific metrics and reduced the number of metric types by half.</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17</a:t>
            </a:fld>
            <a:endParaRPr lang="en-US" dirty="0"/>
          </a:p>
        </p:txBody>
      </p:sp>
    </p:spTree>
    <p:extLst>
      <p:ext uri="{BB962C8B-B14F-4D97-AF65-F5344CB8AC3E}">
        <p14:creationId xmlns:p14="http://schemas.microsoft.com/office/powerpoint/2010/main" val="22854314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introducing a</a:t>
            </a:r>
            <a:r>
              <a:rPr lang="en-US" baseline="0" dirty="0"/>
              <a:t> new vocabulary as well since we need metric types to be format-agnostic – i.e.  A video is not “text” so full text is not appropriate.  “Investigations” is a superset metric in that it counts all activity a user has for an item where an item is the unit of content accessed – </a:t>
            </a:r>
            <a:r>
              <a:rPr lang="en-US" baseline="0" dirty="0" err="1"/>
              <a:t>ie</a:t>
            </a:r>
            <a:r>
              <a:rPr lang="en-US" baseline="0" dirty="0"/>
              <a:t>. Article, chapter, etc.  Users viewing a detailed record, clicking an OpenURL link, viewing the full text, are all considered “investigations”…  Another way of looking at it is that  “investigations” are an overall measure of the user’s interest in a content item.   </a:t>
            </a:r>
          </a:p>
          <a:p>
            <a:endParaRPr lang="en-US" baseline="0" dirty="0"/>
          </a:p>
          <a:p>
            <a:r>
              <a:rPr lang="en-US" baseline="0" dirty="0"/>
              <a:t>Metrics include total item investigations… plus </a:t>
            </a:r>
            <a:r>
              <a:rPr lang="en-US" baseline="0" dirty="0" err="1"/>
              <a:t>unique_item</a:t>
            </a:r>
            <a:r>
              <a:rPr lang="en-US" baseline="0" dirty="0"/>
              <a:t> investigations in which an article or chapter can only get credit for one action in a user session; and, unique title investigations – which applies mostly to books – where the title, or book gets only credit for one </a:t>
            </a:r>
            <a:r>
              <a:rPr lang="en-US" baseline="0" dirty="0" err="1"/>
              <a:t>unique_title_investigation</a:t>
            </a:r>
            <a:r>
              <a:rPr lang="en-US" baseline="0" dirty="0"/>
              <a:t> in a user session…  This resolves the incompatibility between book report 1 and book report 2 in that it no longer matters how the book is delivered.</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18</a:t>
            </a:fld>
            <a:endParaRPr lang="en-US" dirty="0"/>
          </a:p>
        </p:txBody>
      </p:sp>
    </p:spTree>
    <p:extLst>
      <p:ext uri="{BB962C8B-B14F-4D97-AF65-F5344CB8AC3E}">
        <p14:creationId xmlns:p14="http://schemas.microsoft.com/office/powerpoint/2010/main" val="3066247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order to offer</a:t>
            </a:r>
            <a:r>
              <a:rPr lang="en-GB" baseline="0" dirty="0"/>
              <a:t> the flexibility and depth or reporting, COUNTER R5 introduces a series of additional attributes that can be combined with the simplified set of metric types.</a:t>
            </a:r>
            <a:endParaRPr lang="en-GB" dirty="0"/>
          </a:p>
        </p:txBody>
      </p:sp>
      <p:sp>
        <p:nvSpPr>
          <p:cNvPr id="4" name="Slide Number Placeholder 3"/>
          <p:cNvSpPr>
            <a:spLocks noGrp="1"/>
          </p:cNvSpPr>
          <p:nvPr>
            <p:ph type="sldNum" sz="quarter" idx="10"/>
          </p:nvPr>
        </p:nvSpPr>
        <p:spPr/>
        <p:txBody>
          <a:bodyPr/>
          <a:lstStyle/>
          <a:p>
            <a:fld id="{F5870D7F-8A34-4089-9E72-7654D39A61CF}" type="slidenum">
              <a:rPr lang="en-GB" smtClean="0"/>
              <a:t>19</a:t>
            </a:fld>
            <a:endParaRPr lang="en-GB" dirty="0"/>
          </a:p>
        </p:txBody>
      </p:sp>
    </p:spTree>
    <p:extLst>
      <p:ext uri="{BB962C8B-B14F-4D97-AF65-F5344CB8AC3E}">
        <p14:creationId xmlns:p14="http://schemas.microsoft.com/office/powerpoint/2010/main" val="33893952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types</a:t>
            </a:r>
            <a:r>
              <a:rPr lang="en-US" baseline="0" dirty="0"/>
              <a:t> are captured to reflect the nature of the material being used.</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20</a:t>
            </a:fld>
            <a:endParaRPr lang="en-US" dirty="0"/>
          </a:p>
        </p:txBody>
      </p:sp>
    </p:spTree>
    <p:extLst>
      <p:ext uri="{BB962C8B-B14F-4D97-AF65-F5344CB8AC3E}">
        <p14:creationId xmlns:p14="http://schemas.microsoft.com/office/powerpoint/2010/main" val="2411448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a:t>
            </a:r>
            <a:r>
              <a:rPr lang="en-GB" baseline="0" dirty="0"/>
              <a:t> main goal of Release 5 is to balance changing reporting needs with the need to make things simpler so that all content providers can achieve compliance and librarians can have usage statistics that is credible, consistent and comparable.</a:t>
            </a:r>
            <a:endParaRPr lang="en-GB" dirty="0"/>
          </a:p>
        </p:txBody>
      </p:sp>
      <p:sp>
        <p:nvSpPr>
          <p:cNvPr id="4" name="Slide Number Placeholder 3"/>
          <p:cNvSpPr>
            <a:spLocks noGrp="1"/>
          </p:cNvSpPr>
          <p:nvPr>
            <p:ph type="sldNum" sz="quarter" idx="10"/>
          </p:nvPr>
        </p:nvSpPr>
        <p:spPr/>
        <p:txBody>
          <a:bodyPr/>
          <a:lstStyle/>
          <a:p>
            <a:fld id="{F5870D7F-8A34-4089-9E72-7654D39A61CF}" type="slidenum">
              <a:rPr lang="en-GB" smtClean="0"/>
              <a:t>3</a:t>
            </a:fld>
            <a:endParaRPr lang="en-GB" dirty="0"/>
          </a:p>
        </p:txBody>
      </p:sp>
    </p:spTree>
    <p:extLst>
      <p:ext uri="{BB962C8B-B14F-4D97-AF65-F5344CB8AC3E}">
        <p14:creationId xmlns:p14="http://schemas.microsoft.com/office/powerpoint/2010/main" val="1044927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Section type helps with</a:t>
            </a:r>
            <a:r>
              <a:rPr lang="en-US" baseline="0" dirty="0"/>
              <a:t> measuring book usage by indicating if the unit of content delivered as an article, chapter, section or the entire book.</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21</a:t>
            </a:fld>
            <a:endParaRPr lang="en-US" dirty="0"/>
          </a:p>
        </p:txBody>
      </p:sp>
    </p:spTree>
    <p:extLst>
      <p:ext uri="{BB962C8B-B14F-4D97-AF65-F5344CB8AC3E}">
        <p14:creationId xmlns:p14="http://schemas.microsoft.com/office/powerpoint/2010/main" val="36510692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Access types relate to the access control that was in place when the content was requested.  Controlled</a:t>
            </a:r>
            <a:r>
              <a:rPr lang="en-US" baseline="0" dirty="0"/>
              <a:t> means a license was required; OA_Gold means the content as available as Open Access because an article processing charge was paid; OA_Delayed is for content that became open access after an embargo period…  Note that </a:t>
            </a:r>
            <a:r>
              <a:rPr lang="en-US" baseline="0" dirty="0" err="1"/>
              <a:t>OA_Delayed</a:t>
            </a:r>
            <a:r>
              <a:rPr lang="en-US" baseline="0" dirty="0"/>
              <a:t> will not be introduced until some future date.</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22</a:t>
            </a:fld>
            <a:endParaRPr lang="en-US" dirty="0"/>
          </a:p>
        </p:txBody>
      </p:sp>
    </p:spTree>
    <p:extLst>
      <p:ext uri="{BB962C8B-B14F-4D97-AF65-F5344CB8AC3E}">
        <p14:creationId xmlns:p14="http://schemas.microsoft.com/office/powerpoint/2010/main" val="29807329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Access Method</a:t>
            </a:r>
            <a:r>
              <a:rPr lang="en-US" baseline="0" dirty="0"/>
              <a:t> was introduced to track regular usage separately from usage for the purpose of text and data mining.  The latter may results in massive amounts of content being accessed and it can skew the stats.  Separating this activity allow TDM usage to be measured and still be kept separate from regular usage.</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23</a:t>
            </a:fld>
            <a:endParaRPr lang="en-US" dirty="0"/>
          </a:p>
        </p:txBody>
      </p:sp>
    </p:spTree>
    <p:extLst>
      <p:ext uri="{BB962C8B-B14F-4D97-AF65-F5344CB8AC3E}">
        <p14:creationId xmlns:p14="http://schemas.microsoft.com/office/powerpoint/2010/main" val="42010225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Year of Publication is captured</a:t>
            </a:r>
            <a:r>
              <a:rPr lang="en-US" baseline="0" dirty="0"/>
              <a:t> as an attribute to allow more flexible reporting that what was offered in Journal Report 5.</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24</a:t>
            </a:fld>
            <a:endParaRPr lang="en-US" dirty="0"/>
          </a:p>
        </p:txBody>
      </p:sp>
    </p:spTree>
    <p:extLst>
      <p:ext uri="{BB962C8B-B14F-4D97-AF65-F5344CB8AC3E}">
        <p14:creationId xmlns:p14="http://schemas.microsoft.com/office/powerpoint/2010/main" val="40163093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a:t>
            </a:r>
            <a:r>
              <a:rPr lang="en-US" baseline="0" dirty="0"/>
              <a:t> talk about metric types and related attributes</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25</a:t>
            </a:fld>
            <a:endParaRPr lang="en-US" dirty="0"/>
          </a:p>
        </p:txBody>
      </p:sp>
    </p:spTree>
    <p:extLst>
      <p:ext uri="{BB962C8B-B14F-4D97-AF65-F5344CB8AC3E}">
        <p14:creationId xmlns:p14="http://schemas.microsoft.com/office/powerpoint/2010/main" val="27513463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Journal Report 1, HTML and PDF usage is broken</a:t>
            </a:r>
            <a:r>
              <a:rPr lang="en-US" baseline="0" dirty="0"/>
              <a:t> out, but only as totals… the SUSHI version has these figures broken out by month.</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26</a:t>
            </a:fld>
            <a:endParaRPr lang="en-US" dirty="0"/>
          </a:p>
        </p:txBody>
      </p:sp>
    </p:spTree>
    <p:extLst>
      <p:ext uri="{BB962C8B-B14F-4D97-AF65-F5344CB8AC3E}">
        <p14:creationId xmlns:p14="http://schemas.microsoft.com/office/powerpoint/2010/main" val="42289995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headers for all reports would have the same exact format; and, this same information would appear in the SUSHI version.  Yes, there are more rows, but this makes the report clearer and easier to process.  Plus a blank row was added before the body of the report to make it easy add filtering and sorting in Excel and Google Sheets.</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27</a:t>
            </a:fld>
            <a:endParaRPr lang="en-US" dirty="0"/>
          </a:p>
        </p:txBody>
      </p:sp>
    </p:spTree>
    <p:extLst>
      <p:ext uri="{BB962C8B-B14F-4D97-AF65-F5344CB8AC3E}">
        <p14:creationId xmlns:p14="http://schemas.microsoft.com/office/powerpoint/2010/main" val="6612703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details of the report are consistent across reports.  While not all reports will have all the same column headings, when they do, the labels and column order will be consistent across reports.</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28</a:t>
            </a:fld>
            <a:endParaRPr lang="en-US" dirty="0"/>
          </a:p>
        </p:txBody>
      </p:sp>
    </p:spTree>
    <p:extLst>
      <p:ext uri="{BB962C8B-B14F-4D97-AF65-F5344CB8AC3E}">
        <p14:creationId xmlns:p14="http://schemas.microsoft.com/office/powerpoint/2010/main" val="19794759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terminology used in reports is the same across reports and between the tabular and SUSHI version.</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29</a:t>
            </a:fld>
            <a:endParaRPr lang="en-US" dirty="0"/>
          </a:p>
        </p:txBody>
      </p:sp>
    </p:spTree>
    <p:extLst>
      <p:ext uri="{BB962C8B-B14F-4D97-AF65-F5344CB8AC3E}">
        <p14:creationId xmlns:p14="http://schemas.microsoft.com/office/powerpoint/2010/main" val="29251884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release 5, the</a:t>
            </a:r>
            <a:r>
              <a:rPr lang="en-US" baseline="0" dirty="0"/>
              <a:t> next version of SUSHI will be supported  -- one which adopts a RESTful interface returning JSON-formatted usage.</a:t>
            </a:r>
          </a:p>
          <a:p>
            <a:r>
              <a:rPr lang="en-US" baseline="0" dirty="0"/>
              <a:t>This is in line with modern web development; using approaches that are familiar to most web developers.  And it offers a </a:t>
            </a:r>
            <a:r>
              <a:rPr lang="en-US" baseline="0" dirty="0" err="1"/>
              <a:t>microservice</a:t>
            </a:r>
            <a:r>
              <a:rPr lang="en-US" baseline="0" dirty="0"/>
              <a:t> approach that allows usage to be embedded in other applications.</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30</a:t>
            </a:fld>
            <a:endParaRPr lang="en-US" dirty="0"/>
          </a:p>
        </p:txBody>
      </p:sp>
    </p:spTree>
    <p:extLst>
      <p:ext uri="{BB962C8B-B14F-4D97-AF65-F5344CB8AC3E}">
        <p14:creationId xmlns:p14="http://schemas.microsoft.com/office/powerpoint/2010/main" val="22760188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rethinking</a:t>
            </a:r>
            <a:r>
              <a:rPr lang="en-US" baseline="0" dirty="0"/>
              <a:t> reporting for R5 we have introduced four “Master Reports” – one for each level in which usage is reported.  Librarians will be able to use Master Report to customize their analysis to meet their specific reporting need. </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4</a:t>
            </a:fld>
            <a:endParaRPr lang="en-US" dirty="0"/>
          </a:p>
        </p:txBody>
      </p:sp>
    </p:spTree>
    <p:extLst>
      <p:ext uri="{BB962C8B-B14F-4D97-AF65-F5344CB8AC3E}">
        <p14:creationId xmlns:p14="http://schemas.microsoft.com/office/powerpoint/2010/main" val="6537314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a:t>
            </a:r>
            <a:r>
              <a:rPr lang="en-US" baseline="0" dirty="0"/>
              <a:t> is an example of a URL for the JUSP SUSHI Server for Release 5.</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31</a:t>
            </a:fld>
            <a:endParaRPr lang="en-US" dirty="0"/>
          </a:p>
        </p:txBody>
      </p:sp>
    </p:spTree>
    <p:extLst>
      <p:ext uri="{BB962C8B-B14F-4D97-AF65-F5344CB8AC3E}">
        <p14:creationId xmlns:p14="http://schemas.microsoft.com/office/powerpoint/2010/main" val="687581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here is the response.</a:t>
            </a:r>
          </a:p>
        </p:txBody>
      </p:sp>
      <p:sp>
        <p:nvSpPr>
          <p:cNvPr id="4" name="Slide Number Placeholder 3"/>
          <p:cNvSpPr>
            <a:spLocks noGrp="1"/>
          </p:cNvSpPr>
          <p:nvPr>
            <p:ph type="sldNum" sz="quarter" idx="10"/>
          </p:nvPr>
        </p:nvSpPr>
        <p:spPr/>
        <p:txBody>
          <a:bodyPr/>
          <a:lstStyle/>
          <a:p>
            <a:fld id="{F6A14B1A-AE97-41FF-ABC5-97DA38A0C32D}" type="slidenum">
              <a:rPr lang="en-US" smtClean="0"/>
              <a:t>32</a:t>
            </a:fld>
            <a:endParaRPr lang="en-US" dirty="0"/>
          </a:p>
        </p:txBody>
      </p:sp>
    </p:spTree>
    <p:extLst>
      <p:ext uri="{BB962C8B-B14F-4D97-AF65-F5344CB8AC3E}">
        <p14:creationId xmlns:p14="http://schemas.microsoft.com/office/powerpoint/2010/main" val="282131263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will notice familiar</a:t>
            </a:r>
            <a:r>
              <a:rPr lang="en-US" baseline="0" dirty="0"/>
              <a:t> terms in the header.</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33</a:t>
            </a:fld>
            <a:endParaRPr lang="en-US" dirty="0"/>
          </a:p>
        </p:txBody>
      </p:sp>
    </p:spTree>
    <p:extLst>
      <p:ext uri="{BB962C8B-B14F-4D97-AF65-F5344CB8AC3E}">
        <p14:creationId xmlns:p14="http://schemas.microsoft.com/office/powerpoint/2010/main" val="333223190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Familiar details for the title</a:t>
            </a:r>
          </a:p>
        </p:txBody>
      </p:sp>
      <p:sp>
        <p:nvSpPr>
          <p:cNvPr id="4" name="Slide Number Placeholder 3"/>
          <p:cNvSpPr>
            <a:spLocks noGrp="1"/>
          </p:cNvSpPr>
          <p:nvPr>
            <p:ph type="sldNum" sz="quarter" idx="10"/>
          </p:nvPr>
        </p:nvSpPr>
        <p:spPr/>
        <p:txBody>
          <a:bodyPr/>
          <a:lstStyle/>
          <a:p>
            <a:fld id="{F6A14B1A-AE97-41FF-ABC5-97DA38A0C32D}" type="slidenum">
              <a:rPr lang="en-US" smtClean="0"/>
              <a:t>34</a:t>
            </a:fld>
            <a:endParaRPr lang="en-US" dirty="0"/>
          </a:p>
        </p:txBody>
      </p:sp>
    </p:spTree>
    <p:extLst>
      <p:ext uri="{BB962C8B-B14F-4D97-AF65-F5344CB8AC3E}">
        <p14:creationId xmlns:p14="http://schemas.microsoft.com/office/powerpoint/2010/main" val="237129990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familiar</a:t>
            </a:r>
            <a:r>
              <a:rPr lang="en-US" baseline="0" dirty="0"/>
              <a:t> metric types… Essentially, COUNTER_SUSHI is retrieving the same report information, just in a different format… a format that is easy for developers of web applications to work with.</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35</a:t>
            </a:fld>
            <a:endParaRPr lang="en-US" dirty="0"/>
          </a:p>
        </p:txBody>
      </p:sp>
    </p:spTree>
    <p:extLst>
      <p:ext uri="{BB962C8B-B14F-4D97-AF65-F5344CB8AC3E}">
        <p14:creationId xmlns:p14="http://schemas.microsoft.com/office/powerpoint/2010/main" val="4345816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a:t>
            </a:r>
            <a:r>
              <a:rPr lang="en-US" baseline="0" dirty="0"/>
              <a:t> next section we will discuss some of the changes that were made to the initial draft of the R5 of the </a:t>
            </a:r>
            <a:r>
              <a:rPr lang="en-US" baseline="0" dirty="0" err="1"/>
              <a:t>CoP.</a:t>
            </a:r>
            <a:r>
              <a:rPr lang="en-US" baseline="0" dirty="0"/>
              <a:t>  We received a lot of valuable feedback from all stakeholders.  There were definitely some issues with the initial draft that would have made R5 very difficult to implement – we made several simplifications to address these issues.  </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36</a:t>
            </a:fld>
            <a:endParaRPr lang="en-US" dirty="0"/>
          </a:p>
        </p:txBody>
      </p:sp>
    </p:spTree>
    <p:extLst>
      <p:ext uri="{BB962C8B-B14F-4D97-AF65-F5344CB8AC3E}">
        <p14:creationId xmlns:p14="http://schemas.microsoft.com/office/powerpoint/2010/main" val="61831860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5870D7F-8A34-4089-9E72-7654D39A61CF}" type="slidenum">
              <a:rPr lang="en-GB" smtClean="0"/>
              <a:t>41</a:t>
            </a:fld>
            <a:endParaRPr lang="en-GB"/>
          </a:p>
        </p:txBody>
      </p:sp>
    </p:spTree>
    <p:extLst>
      <p:ext uri="{BB962C8B-B14F-4D97-AF65-F5344CB8AC3E}">
        <p14:creationId xmlns:p14="http://schemas.microsoft.com/office/powerpoint/2010/main" val="26841902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started work early last year.  We have developed the draft and are</a:t>
            </a:r>
            <a:r>
              <a:rPr lang="en-US" baseline="0" dirty="0"/>
              <a:t> now well into the consultation phase.  The goal is to incorporate feedback during the April through June timeframe, publish the final version this July and give content providers 18 months to implement.  If all goes according to plan, Release 5 would go live in January 2019. </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42</a:t>
            </a:fld>
            <a:endParaRPr lang="en-US" dirty="0"/>
          </a:p>
        </p:txBody>
      </p:sp>
    </p:spTree>
    <p:extLst>
      <p:ext uri="{BB962C8B-B14F-4D97-AF65-F5344CB8AC3E}">
        <p14:creationId xmlns:p14="http://schemas.microsoft.com/office/powerpoint/2010/main" val="144709450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link</a:t>
            </a:r>
            <a:r>
              <a:rPr lang="en-US" baseline="0" dirty="0"/>
              <a:t> to a site where you can get access to the draft code of practice.  Please review, and please provide feedback – hearing from the community that creates and uses COUNTER reports is important.</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43</a:t>
            </a:fld>
            <a:endParaRPr lang="en-US" dirty="0"/>
          </a:p>
        </p:txBody>
      </p:sp>
    </p:spTree>
    <p:extLst>
      <p:ext uri="{BB962C8B-B14F-4D97-AF65-F5344CB8AC3E}">
        <p14:creationId xmlns:p14="http://schemas.microsoft.com/office/powerpoint/2010/main" val="371137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mock-up</a:t>
            </a:r>
            <a:r>
              <a:rPr lang="en-US" baseline="0" dirty="0"/>
              <a:t> of a reporting interface (for illustrative purposes only) in which the library staff would be able to report on title level usage by picking which metric types to show, limit to certain data types (e.g. books or journals) decide if they want usage for material under subscription (Access Type = Controlled), Gold Open Access or both; and be able to select a range of Year’s of publication. </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5</a:t>
            </a:fld>
            <a:endParaRPr lang="en-US" dirty="0"/>
          </a:p>
        </p:txBody>
      </p:sp>
    </p:spTree>
    <p:extLst>
      <p:ext uri="{BB962C8B-B14F-4D97-AF65-F5344CB8AC3E}">
        <p14:creationId xmlns:p14="http://schemas.microsoft.com/office/powerpoint/2010/main" val="19961478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a:t>
            </a:r>
            <a:r>
              <a:rPr lang="en-US" baseline="0" dirty="0"/>
              <a:t> flexibility is great, it does offer challenges when comparability is desired; therefore, R5 goes further to define a series of “standard views” on the Master Reports.  Standard Views address common use cases and are essentially a set of pre-defined attributes and filters for the corresponding Master Report.</a:t>
            </a:r>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6</a:t>
            </a:fld>
            <a:endParaRPr lang="en-US" dirty="0"/>
          </a:p>
        </p:txBody>
      </p:sp>
    </p:spTree>
    <p:extLst>
      <p:ext uri="{BB962C8B-B14F-4D97-AF65-F5344CB8AC3E}">
        <p14:creationId xmlns:p14="http://schemas.microsoft.com/office/powerpoint/2010/main" val="34529045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7</a:t>
            </a:fld>
            <a:endParaRPr lang="en-US" dirty="0"/>
          </a:p>
        </p:txBody>
      </p:sp>
    </p:spTree>
    <p:extLst>
      <p:ext uri="{BB962C8B-B14F-4D97-AF65-F5344CB8AC3E}">
        <p14:creationId xmlns:p14="http://schemas.microsoft.com/office/powerpoint/2010/main" val="11641124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8</a:t>
            </a:fld>
            <a:endParaRPr lang="en-US" dirty="0"/>
          </a:p>
        </p:txBody>
      </p:sp>
    </p:spTree>
    <p:extLst>
      <p:ext uri="{BB962C8B-B14F-4D97-AF65-F5344CB8AC3E}">
        <p14:creationId xmlns:p14="http://schemas.microsoft.com/office/powerpoint/2010/main" val="10842970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9</a:t>
            </a:fld>
            <a:endParaRPr lang="en-US" dirty="0"/>
          </a:p>
        </p:txBody>
      </p:sp>
    </p:spTree>
    <p:extLst>
      <p:ext uri="{BB962C8B-B14F-4D97-AF65-F5344CB8AC3E}">
        <p14:creationId xmlns:p14="http://schemas.microsoft.com/office/powerpoint/2010/main" val="29579193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A14B1A-AE97-41FF-ABC5-97DA38A0C32D}" type="slidenum">
              <a:rPr lang="en-US" smtClean="0"/>
              <a:t>10</a:t>
            </a:fld>
            <a:endParaRPr lang="en-US" dirty="0"/>
          </a:p>
        </p:txBody>
      </p:sp>
    </p:spTree>
    <p:extLst>
      <p:ext uri="{BB962C8B-B14F-4D97-AF65-F5344CB8AC3E}">
        <p14:creationId xmlns:p14="http://schemas.microsoft.com/office/powerpoint/2010/main" val="26434806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smtClean="0"/>
              <a:pPr/>
              <a:t>5/16/2017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pic>
        <p:nvPicPr>
          <p:cNvPr id="7" name="Picture 6"/>
          <p:cNvPicPr>
            <a:picLocks noChangeAspect="1"/>
          </p:cNvPicPr>
          <p:nvPr userDrawn="1"/>
        </p:nvPicPr>
        <p:blipFill>
          <a:blip r:embed="rId2"/>
          <a:stretch>
            <a:fillRect/>
          </a:stretch>
        </p:blipFill>
        <p:spPr>
          <a:xfrm>
            <a:off x="0" y="0"/>
            <a:ext cx="2119745" cy="2119745"/>
          </a:xfrm>
          <a:prstGeom prst="rect">
            <a:avLst/>
          </a:prstGeom>
          <a:effectLst>
            <a:outerShdw blurRad="63500" dist="76200" dir="2700000" algn="tl" rotWithShape="0">
              <a:prstClr val="black">
                <a:alpha val="40000"/>
              </a:prstClr>
            </a:outerShdw>
          </a:effectLst>
        </p:spPr>
      </p:pic>
      <p:sp>
        <p:nvSpPr>
          <p:cNvPr id="8" name="Rectangle 7"/>
          <p:cNvSpPr/>
          <p:nvPr userDrawn="1"/>
        </p:nvSpPr>
        <p:spPr>
          <a:xfrm>
            <a:off x="0" y="5924550"/>
            <a:ext cx="12192000" cy="9334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7049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smtClean="0"/>
              <a:pPr/>
              <a:t>5/16/2017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40288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smtClean="0"/>
              <a:pPr/>
              <a:t>5/16/2017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239558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41354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smtClean="0"/>
              <a:pPr/>
              <a:t>5/16/2017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62025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98186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1BEF0D-F0BB-DE4B-95CE-6DB70DBA9567}" type="datetimeFigureOut">
              <a:rPr lang="en-US" smtClean="0"/>
              <a:pPr/>
              <a:t>5/16/2017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07609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1BEF0D-F0BB-DE4B-95CE-6DB70DBA9567}" type="datetimeFigureOut">
              <a:rPr lang="en-US" smtClean="0"/>
              <a:pPr/>
              <a:t>5/16/2017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06967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smtClean="0"/>
              <a:pPr/>
              <a:t>5/16/2017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01163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5/16/2017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48180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28313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76139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6203956"/>
            <a:ext cx="12215538" cy="669912"/>
          </a:xfrm>
          <a:prstGeom prst="rect">
            <a:avLst/>
          </a:prstGeom>
          <a:solidFill>
            <a:srgbClr val="118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0">
                <a:solidFill>
                  <a:schemeClr val="bg1"/>
                </a:solidFill>
              </a:rPr>
              <a:t>Release 5</a:t>
            </a:r>
          </a:p>
        </p:txBody>
      </p:sp>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5/16/2017</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pic>
        <p:nvPicPr>
          <p:cNvPr id="7" name="Picture 6"/>
          <p:cNvPicPr>
            <a:picLocks noChangeAspect="1"/>
          </p:cNvPicPr>
          <p:nvPr userDrawn="1"/>
        </p:nvPicPr>
        <p:blipFill rotWithShape="1">
          <a:blip r:embed="rId14"/>
          <a:srcRect t="28125" b="33749"/>
          <a:stretch/>
        </p:blipFill>
        <p:spPr>
          <a:xfrm>
            <a:off x="0" y="6203956"/>
            <a:ext cx="1757088" cy="669912"/>
          </a:xfrm>
          <a:prstGeom prst="rect">
            <a:avLst/>
          </a:prstGeom>
        </p:spPr>
      </p:pic>
    </p:spTree>
    <p:extLst>
      <p:ext uri="{BB962C8B-B14F-4D97-AF65-F5344CB8AC3E}">
        <p14:creationId xmlns:p14="http://schemas.microsoft.com/office/powerpoint/2010/main" val="2731961990"/>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1.xml.rels><?xml version="1.0" encoding="UTF-8" standalone="yes"?>
<Relationships xmlns="http://schemas.openxmlformats.org/package/2006/relationships"><Relationship Id="rId3" Type="http://schemas.openxmlformats.org/officeDocument/2006/relationships/hyperlink" Target="https://jusp.jisc.ac.uk/api/sushi/counter/r5/reports/tr_j1/?requestor_id=test&amp;customer_id=test&amp;platform=110&amp;begin_date=2016-01&amp;end_date=2016-02&amp;pretty=pretty"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3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3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s://www.projectcounter.org/code-of-practice/counter-release-5-draft-code-practice-consultation/" TargetMode="External"/><Relationship Id="rId7" Type="http://schemas.openxmlformats.org/officeDocument/2006/relationships/image" Target="../media/image14.png"/><Relationship Id="rId2" Type="http://schemas.openxmlformats.org/officeDocument/2006/relationships/notesSlide" Target="../notesSlides/notesSlide38.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hyperlink" Target="mailto:lorraine.estelle@counterusage.org" TargetMode="External"/><Relationship Id="rId4" Type="http://schemas.openxmlformats.org/officeDocument/2006/relationships/hyperlink" Target="http://www.usus.org.uk/draft-2-of-the-code-of-practice-release-5/"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53300" y="166953"/>
            <a:ext cx="4504744" cy="2480998"/>
          </a:xfrm>
          <a:solidFill>
            <a:schemeClr val="bg1">
              <a:lumMod val="95000"/>
            </a:schemeClr>
          </a:solidFill>
        </p:spPr>
        <p:txBody>
          <a:bodyPr anchor="ctr">
            <a:normAutofit/>
          </a:bodyPr>
          <a:lstStyle/>
          <a:p>
            <a:r>
              <a:rPr lang="en-GB" sz="3200" i="1" dirty="0"/>
              <a:t>“consistency, clarity, simplification and continuous maintenance”</a:t>
            </a:r>
            <a:endParaRPr lang="en-GB" sz="5400" i="1" dirty="0"/>
          </a:p>
        </p:txBody>
      </p:sp>
      <p:sp>
        <p:nvSpPr>
          <p:cNvPr id="3" name="Subtitle 2"/>
          <p:cNvSpPr>
            <a:spLocks noGrp="1"/>
          </p:cNvSpPr>
          <p:nvPr>
            <p:ph type="subTitle" idx="1"/>
          </p:nvPr>
        </p:nvSpPr>
        <p:spPr>
          <a:xfrm>
            <a:off x="0" y="4599629"/>
            <a:ext cx="12191999" cy="856343"/>
          </a:xfrm>
        </p:spPr>
        <p:txBody>
          <a:bodyPr>
            <a:normAutofit/>
          </a:bodyPr>
          <a:lstStyle/>
          <a:p>
            <a:pPr>
              <a:lnSpc>
                <a:spcPct val="90000"/>
              </a:lnSpc>
            </a:pPr>
            <a:endParaRPr lang="en-GB" dirty="0">
              <a:solidFill>
                <a:schemeClr val="tx1">
                  <a:lumMod val="50000"/>
                  <a:lumOff val="50000"/>
                </a:schemeClr>
              </a:solidFill>
            </a:endParaRPr>
          </a:p>
        </p:txBody>
      </p:sp>
      <p:sp>
        <p:nvSpPr>
          <p:cNvPr id="5" name="Rectangle 4"/>
          <p:cNvSpPr/>
          <p:nvPr/>
        </p:nvSpPr>
        <p:spPr>
          <a:xfrm>
            <a:off x="1974462" y="3436117"/>
            <a:ext cx="8325614" cy="92333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GB" sz="5400" b="1" cap="none" spc="0" dirty="0">
                <a:ln/>
                <a:solidFill>
                  <a:srgbClr val="FF0000"/>
                </a:solidFill>
                <a:effectLst/>
              </a:rPr>
              <a:t>What is New with Release 5</a:t>
            </a:r>
            <a:endParaRPr lang="en-US" sz="5400" b="1" cap="none" spc="0" dirty="0">
              <a:ln/>
              <a:solidFill>
                <a:srgbClr val="FF0000"/>
              </a:solidFill>
              <a:effectLst/>
            </a:endParaRPr>
          </a:p>
        </p:txBody>
      </p:sp>
    </p:spTree>
    <p:extLst>
      <p:ext uri="{BB962C8B-B14F-4D97-AF65-F5344CB8AC3E}">
        <p14:creationId xmlns:p14="http://schemas.microsoft.com/office/powerpoint/2010/main" val="42847787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a:xfrm>
            <a:off x="10571516" y="6033479"/>
            <a:ext cx="782283" cy="365125"/>
          </a:xfrm>
        </p:spPr>
        <p:txBody>
          <a:bodyPr>
            <a:normAutofit/>
          </a:bodyPr>
          <a:lstStyle/>
          <a:p>
            <a:fld id="{AA12B331-E8A1-47FE-BC8F-1E1877B5BAD4}" type="slidenum">
              <a:rPr lang="en-US" sz="1050">
                <a:solidFill>
                  <a:schemeClr val="tx1">
                    <a:alpha val="80000"/>
                  </a:schemeClr>
                </a:solidFill>
              </a:rPr>
              <a:pPr/>
              <a:t>10</a:t>
            </a:fld>
            <a:endParaRPr lang="en-US" sz="1050">
              <a:solidFill>
                <a:schemeClr val="tx1">
                  <a:alpha val="80000"/>
                </a:schemeClr>
              </a:solidFill>
            </a:endParaRPr>
          </a:p>
        </p:txBody>
      </p:sp>
      <p:graphicFrame>
        <p:nvGraphicFramePr>
          <p:cNvPr id="12" name="Content Placeholder 3"/>
          <p:cNvGraphicFramePr>
            <a:graphicFrameLocks/>
          </p:cNvGraphicFramePr>
          <p:nvPr>
            <p:extLst/>
          </p:nvPr>
        </p:nvGraphicFramePr>
        <p:xfrm>
          <a:off x="6096000" y="529643"/>
          <a:ext cx="4125686" cy="5486400"/>
        </p:xfrm>
        <a:graphic>
          <a:graphicData uri="http://schemas.openxmlformats.org/drawingml/2006/table">
            <a:tbl>
              <a:tblPr bandRow="1">
                <a:effectLst>
                  <a:outerShdw blurRad="50800" dist="38100" dir="2700000" algn="tl" rotWithShape="0">
                    <a:prstClr val="black">
                      <a:alpha val="40000"/>
                    </a:prstClr>
                  </a:outerShdw>
                </a:effectLst>
                <a:tableStyleId>{5FD0F851-EC5A-4D38-B0AD-8093EC10F338}</a:tableStyleId>
              </a:tblPr>
              <a:tblGrid>
                <a:gridCol w="4125686">
                  <a:extLst>
                    <a:ext uri="{9D8B030D-6E8A-4147-A177-3AD203B41FA5}">
                      <a16:colId xmlns:a16="http://schemas.microsoft.com/office/drawing/2014/main" val="20000"/>
                    </a:ext>
                  </a:extLst>
                </a:gridCol>
              </a:tblGrid>
              <a:tr h="283921">
                <a:tc>
                  <a:txBody>
                    <a:bodyPr/>
                    <a:lstStyle/>
                    <a:p>
                      <a:r>
                        <a:rPr lang="en-US" sz="1800" b="1" dirty="0">
                          <a:solidFill>
                            <a:schemeClr val="accent5">
                              <a:lumMod val="50000"/>
                            </a:schemeClr>
                          </a:solidFill>
                        </a:rPr>
                        <a:t>Platform Master Report</a:t>
                      </a:r>
                    </a:p>
                  </a:txBody>
                  <a:tcPr>
                    <a:solidFill>
                      <a:schemeClr val="bg1"/>
                    </a:solidFill>
                  </a:tcPr>
                </a:tc>
                <a:extLst>
                  <a:ext uri="{0D108BD9-81ED-4DB2-BD59-A6C34878D82A}">
                    <a16:rowId xmlns:a16="http://schemas.microsoft.com/office/drawing/2014/main" val="10000"/>
                  </a:ext>
                </a:extLst>
              </a:tr>
              <a:tr h="283921">
                <a:tc>
                  <a:txBody>
                    <a:bodyPr/>
                    <a:lstStyle/>
                    <a:p>
                      <a:r>
                        <a:rPr lang="en-US" sz="1600" dirty="0">
                          <a:solidFill>
                            <a:schemeClr val="accent6">
                              <a:lumMod val="50000"/>
                            </a:schemeClr>
                          </a:solidFill>
                        </a:rPr>
                        <a:t>Platform Usage</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26243480"/>
                  </a:ext>
                </a:extLst>
              </a:tr>
              <a:tr h="283921">
                <a:tc>
                  <a:txBody>
                    <a:bodyPr/>
                    <a:lstStyle/>
                    <a:p>
                      <a:r>
                        <a:rPr lang="en-US" sz="1800" b="1" dirty="0">
                          <a:solidFill>
                            <a:schemeClr val="accent5">
                              <a:lumMod val="50000"/>
                            </a:schemeClr>
                          </a:solidFill>
                        </a:rPr>
                        <a:t>Database Master</a:t>
                      </a:r>
                      <a:r>
                        <a:rPr lang="en-US" sz="1800" b="1" baseline="0" dirty="0">
                          <a:solidFill>
                            <a:schemeClr val="accent5">
                              <a:lumMod val="50000"/>
                            </a:schemeClr>
                          </a:solidFill>
                        </a:rPr>
                        <a:t> Report</a:t>
                      </a:r>
                      <a:endParaRPr lang="en-US" sz="1800" b="1" dirty="0">
                        <a:solidFill>
                          <a:schemeClr val="accent5">
                            <a:lumMod val="50000"/>
                          </a:schemeClr>
                        </a:solidFill>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0001"/>
                  </a:ext>
                </a:extLst>
              </a:tr>
              <a:tr h="283921">
                <a:tc>
                  <a:txBody>
                    <a:bodyPr/>
                    <a:lstStyle/>
                    <a:p>
                      <a:r>
                        <a:rPr lang="en-US" sz="1600" dirty="0">
                          <a:solidFill>
                            <a:schemeClr val="accent6">
                              <a:lumMod val="50000"/>
                            </a:schemeClr>
                          </a:solidFill>
                        </a:rPr>
                        <a:t>Database Search and Item Usage</a:t>
                      </a:r>
                    </a:p>
                  </a:txBody>
                  <a:tcPr>
                    <a:solidFill>
                      <a:schemeClr val="bg1"/>
                    </a:solidFill>
                  </a:tcPr>
                </a:tc>
                <a:extLst>
                  <a:ext uri="{0D108BD9-81ED-4DB2-BD59-A6C34878D82A}">
                    <a16:rowId xmlns:a16="http://schemas.microsoft.com/office/drawing/2014/main" val="10002"/>
                  </a:ext>
                </a:extLst>
              </a:tr>
              <a:tr h="283921">
                <a:tc>
                  <a:txBody>
                    <a:bodyPr/>
                    <a:lstStyle/>
                    <a:p>
                      <a:r>
                        <a:rPr lang="en-US" sz="1600" dirty="0">
                          <a:solidFill>
                            <a:schemeClr val="accent6">
                              <a:lumMod val="50000"/>
                            </a:schemeClr>
                          </a:solidFill>
                        </a:rPr>
                        <a:t>Database Access Denied</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2439926"/>
                  </a:ext>
                </a:extLst>
              </a:tr>
              <a:tr h="283921">
                <a:tc>
                  <a:txBody>
                    <a:bodyPr/>
                    <a:lstStyle/>
                    <a:p>
                      <a:r>
                        <a:rPr lang="en-US" sz="1800" b="1" dirty="0">
                          <a:solidFill>
                            <a:schemeClr val="accent5">
                              <a:lumMod val="50000"/>
                            </a:schemeClr>
                          </a:solidFill>
                        </a:rPr>
                        <a:t>Title Master</a:t>
                      </a:r>
                      <a:r>
                        <a:rPr lang="en-US" sz="1800" b="1" baseline="0" dirty="0">
                          <a:solidFill>
                            <a:schemeClr val="accent5">
                              <a:lumMod val="50000"/>
                            </a:schemeClr>
                          </a:solidFill>
                        </a:rPr>
                        <a:t> Report</a:t>
                      </a:r>
                      <a:endParaRPr lang="en-US" sz="1800" b="1" dirty="0">
                        <a:solidFill>
                          <a:schemeClr val="accent5">
                            <a:lumMod val="50000"/>
                          </a:schemeClr>
                        </a:solidFill>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0003"/>
                  </a:ext>
                </a:extLst>
              </a:tr>
              <a:tr h="283921">
                <a:tc>
                  <a:txBody>
                    <a:bodyPr/>
                    <a:lstStyle/>
                    <a:p>
                      <a:r>
                        <a:rPr lang="en-US" sz="1600" dirty="0">
                          <a:solidFill>
                            <a:schemeClr val="accent6">
                              <a:lumMod val="50000"/>
                            </a:schemeClr>
                          </a:solidFill>
                        </a:rPr>
                        <a:t>Book Requests (Excluding </a:t>
                      </a:r>
                      <a:r>
                        <a:rPr lang="en-US" sz="1600" dirty="0" err="1">
                          <a:solidFill>
                            <a:schemeClr val="accent6">
                              <a:lumMod val="50000"/>
                            </a:schemeClr>
                          </a:solidFill>
                        </a:rPr>
                        <a:t>OA_Gold</a:t>
                      </a:r>
                      <a:r>
                        <a:rPr lang="en-US" sz="1600" dirty="0">
                          <a:solidFill>
                            <a:schemeClr val="accent6">
                              <a:lumMod val="50000"/>
                            </a:schemeClr>
                          </a:solidFill>
                        </a:rPr>
                        <a:t>)</a:t>
                      </a:r>
                    </a:p>
                  </a:txBody>
                  <a:tcPr>
                    <a:solidFill>
                      <a:schemeClr val="bg1"/>
                    </a:solidFill>
                  </a:tcPr>
                </a:tc>
                <a:extLst>
                  <a:ext uri="{0D108BD9-81ED-4DB2-BD59-A6C34878D82A}">
                    <a16:rowId xmlns:a16="http://schemas.microsoft.com/office/drawing/2014/main" val="10004"/>
                  </a:ext>
                </a:extLst>
              </a:tr>
              <a:tr h="283921">
                <a:tc>
                  <a:txBody>
                    <a:bodyPr/>
                    <a:lstStyle/>
                    <a:p>
                      <a:r>
                        <a:rPr lang="en-US" sz="1600" dirty="0">
                          <a:solidFill>
                            <a:schemeClr val="accent6">
                              <a:lumMod val="50000"/>
                            </a:schemeClr>
                          </a:solidFill>
                        </a:rPr>
                        <a:t>Book Access Denied</a:t>
                      </a:r>
                    </a:p>
                  </a:txBody>
                  <a:tcPr>
                    <a:solidFill>
                      <a:schemeClr val="bg1"/>
                    </a:solidFill>
                  </a:tcPr>
                </a:tc>
                <a:extLst>
                  <a:ext uri="{0D108BD9-81ED-4DB2-BD59-A6C34878D82A}">
                    <a16:rowId xmlns:a16="http://schemas.microsoft.com/office/drawing/2014/main" val="10005"/>
                  </a:ext>
                </a:extLst>
              </a:tr>
              <a:tr h="283921">
                <a:tc>
                  <a:txBody>
                    <a:bodyPr/>
                    <a:lstStyle/>
                    <a:p>
                      <a:r>
                        <a:rPr lang="en-US" sz="1600" dirty="0">
                          <a:solidFill>
                            <a:schemeClr val="accent6">
                              <a:lumMod val="50000"/>
                            </a:schemeClr>
                          </a:solidFill>
                        </a:rPr>
                        <a:t>Book Usage by Access Type</a:t>
                      </a:r>
                    </a:p>
                  </a:txBody>
                  <a:tcPr>
                    <a:solidFill>
                      <a:schemeClr val="bg1"/>
                    </a:solidFill>
                  </a:tcPr>
                </a:tc>
                <a:extLst>
                  <a:ext uri="{0D108BD9-81ED-4DB2-BD59-A6C34878D82A}">
                    <a16:rowId xmlns:a16="http://schemas.microsoft.com/office/drawing/2014/main" val="1760138629"/>
                  </a:ext>
                </a:extLst>
              </a:tr>
              <a:tr h="283921">
                <a:tc>
                  <a:txBody>
                    <a:bodyPr/>
                    <a:lstStyle/>
                    <a:p>
                      <a:r>
                        <a:rPr lang="en-US" sz="1600" dirty="0">
                          <a:solidFill>
                            <a:schemeClr val="accent6">
                              <a:lumMod val="50000"/>
                            </a:schemeClr>
                          </a:solidFill>
                        </a:rPr>
                        <a:t>Journal Requests (Excluding </a:t>
                      </a:r>
                      <a:r>
                        <a:rPr lang="en-US" sz="1600" dirty="0" err="1">
                          <a:solidFill>
                            <a:schemeClr val="accent6">
                              <a:lumMod val="50000"/>
                            </a:schemeClr>
                          </a:solidFill>
                        </a:rPr>
                        <a:t>OA_Gold</a:t>
                      </a:r>
                      <a:r>
                        <a:rPr lang="en-US" sz="1600" dirty="0">
                          <a:solidFill>
                            <a:schemeClr val="accent6">
                              <a:lumMod val="50000"/>
                            </a:schemeClr>
                          </a:solidFill>
                        </a:rPr>
                        <a:t>)</a:t>
                      </a:r>
                    </a:p>
                  </a:txBody>
                  <a:tcPr>
                    <a:solidFill>
                      <a:schemeClr val="bg1"/>
                    </a:solidFill>
                  </a:tcPr>
                </a:tc>
                <a:extLst>
                  <a:ext uri="{0D108BD9-81ED-4DB2-BD59-A6C34878D82A}">
                    <a16:rowId xmlns:a16="http://schemas.microsoft.com/office/drawing/2014/main" val="2656277248"/>
                  </a:ext>
                </a:extLst>
              </a:tr>
              <a:tr h="283921">
                <a:tc>
                  <a:txBody>
                    <a:bodyPr/>
                    <a:lstStyle/>
                    <a:p>
                      <a:r>
                        <a:rPr lang="en-US" sz="1600" dirty="0">
                          <a:solidFill>
                            <a:schemeClr val="accent6">
                              <a:lumMod val="50000"/>
                            </a:schemeClr>
                          </a:solidFill>
                        </a:rPr>
                        <a:t>Journal Access Denied </a:t>
                      </a:r>
                    </a:p>
                  </a:txBody>
                  <a:tcPr>
                    <a:solidFill>
                      <a:schemeClr val="bg1"/>
                    </a:solidFill>
                  </a:tcPr>
                </a:tc>
                <a:extLst>
                  <a:ext uri="{0D108BD9-81ED-4DB2-BD59-A6C34878D82A}">
                    <a16:rowId xmlns:a16="http://schemas.microsoft.com/office/drawing/2014/main" val="946908753"/>
                  </a:ext>
                </a:extLst>
              </a:tr>
              <a:tr h="283921">
                <a:tc>
                  <a:txBody>
                    <a:bodyPr/>
                    <a:lstStyle/>
                    <a:p>
                      <a:r>
                        <a:rPr lang="en-US" sz="1600" dirty="0">
                          <a:solidFill>
                            <a:schemeClr val="accent6">
                              <a:lumMod val="50000"/>
                            </a:schemeClr>
                          </a:solidFill>
                        </a:rPr>
                        <a:t>Journal Usage by Access Type </a:t>
                      </a:r>
                    </a:p>
                  </a:txBody>
                  <a:tcPr>
                    <a:solidFill>
                      <a:schemeClr val="bg1"/>
                    </a:solidFill>
                  </a:tcPr>
                </a:tc>
                <a:extLst>
                  <a:ext uri="{0D108BD9-81ED-4DB2-BD59-A6C34878D82A}">
                    <a16:rowId xmlns:a16="http://schemas.microsoft.com/office/drawing/2014/main" val="3540061903"/>
                  </a:ext>
                </a:extLst>
              </a:tr>
              <a:tr h="283921">
                <a:tc>
                  <a:txBody>
                    <a:bodyPr/>
                    <a:lstStyle/>
                    <a:p>
                      <a:r>
                        <a:rPr lang="en-US" sz="1600" dirty="0">
                          <a:solidFill>
                            <a:schemeClr val="accent6">
                              <a:lumMod val="50000"/>
                            </a:schemeClr>
                          </a:solidFill>
                        </a:rPr>
                        <a:t>Journal Requests by YOP (Excluding </a:t>
                      </a:r>
                      <a:r>
                        <a:rPr lang="en-US" sz="1600" dirty="0" err="1">
                          <a:solidFill>
                            <a:schemeClr val="accent6">
                              <a:lumMod val="50000"/>
                            </a:schemeClr>
                          </a:solidFill>
                        </a:rPr>
                        <a:t>OA_Gold</a:t>
                      </a:r>
                      <a:r>
                        <a:rPr lang="en-US" sz="1600" dirty="0">
                          <a:solidFill>
                            <a:schemeClr val="accent6">
                              <a:lumMod val="50000"/>
                            </a:schemeClr>
                          </a:solidFill>
                        </a:rPr>
                        <a:t>) </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283921">
                <a:tc>
                  <a:txBody>
                    <a:bodyPr/>
                    <a:lstStyle/>
                    <a:p>
                      <a:r>
                        <a:rPr lang="en-US" sz="1800" b="1" dirty="0">
                          <a:solidFill>
                            <a:schemeClr val="accent5">
                              <a:lumMod val="50000"/>
                            </a:schemeClr>
                          </a:solidFill>
                        </a:rPr>
                        <a:t>Item Master Report</a:t>
                      </a:r>
                    </a:p>
                  </a:txBody>
                  <a:tcP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9"/>
                  </a:ext>
                </a:extLst>
              </a:tr>
              <a:tr h="283921">
                <a:tc>
                  <a:txBody>
                    <a:bodyPr/>
                    <a:lstStyle/>
                    <a:p>
                      <a:r>
                        <a:rPr lang="en-US" sz="1600" dirty="0">
                          <a:solidFill>
                            <a:schemeClr val="accent6">
                              <a:lumMod val="50000"/>
                            </a:schemeClr>
                          </a:solidFill>
                        </a:rPr>
                        <a:t>Journal Article Requests</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02583"/>
                  </a:ext>
                </a:extLst>
              </a:tr>
              <a:tr h="283921">
                <a:tc>
                  <a:txBody>
                    <a:bodyPr/>
                    <a:lstStyle/>
                    <a:p>
                      <a:r>
                        <a:rPr lang="en-US" sz="1600" dirty="0">
                          <a:solidFill>
                            <a:schemeClr val="accent6">
                              <a:lumMod val="50000"/>
                            </a:schemeClr>
                          </a:solidFill>
                        </a:rPr>
                        <a:t>Multimedia Item Requests</a:t>
                      </a:r>
                    </a:p>
                  </a:txBody>
                  <a:tcP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28877305"/>
                  </a:ext>
                </a:extLst>
              </a:tr>
            </a:tbl>
          </a:graphicData>
        </a:graphic>
      </p:graphicFrame>
      <p:sp>
        <p:nvSpPr>
          <p:cNvPr id="7" name="Oval Callout 6"/>
          <p:cNvSpPr/>
          <p:nvPr/>
        </p:nvSpPr>
        <p:spPr>
          <a:xfrm>
            <a:off x="1290610" y="4554587"/>
            <a:ext cx="3363686" cy="1527757"/>
          </a:xfrm>
          <a:prstGeom prst="wedgeEllipseCallout">
            <a:avLst>
              <a:gd name="adj1" fmla="val 89485"/>
              <a:gd name="adj2" fmla="val -29547"/>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 closer look at subscribed journal usage for analysis by YOP</a:t>
            </a:r>
          </a:p>
        </p:txBody>
      </p:sp>
      <p:sp>
        <p:nvSpPr>
          <p:cNvPr id="9" name="Title 1"/>
          <p:cNvSpPr txBox="1">
            <a:spLocks/>
          </p:cNvSpPr>
          <p:nvPr/>
        </p:nvSpPr>
        <p:spPr>
          <a:xfrm>
            <a:off x="321564" y="963877"/>
            <a:ext cx="4125686" cy="493024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a:solidFill>
                  <a:schemeClr val="accent1"/>
                </a:solidFill>
              </a:rPr>
              <a:t>“Standard Views” Address the Most Common Use Cases</a:t>
            </a:r>
            <a:endParaRPr lang="en-US" dirty="0">
              <a:solidFill>
                <a:schemeClr val="accent1"/>
              </a:solidFill>
            </a:endParaRPr>
          </a:p>
        </p:txBody>
      </p:sp>
    </p:spTree>
    <p:extLst>
      <p:ext uri="{BB962C8B-B14F-4D97-AF65-F5344CB8AC3E}">
        <p14:creationId xmlns:p14="http://schemas.microsoft.com/office/powerpoint/2010/main" val="10898613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a:xfrm>
            <a:off x="10571516" y="6033479"/>
            <a:ext cx="782283" cy="365125"/>
          </a:xfrm>
        </p:spPr>
        <p:txBody>
          <a:bodyPr>
            <a:normAutofit/>
          </a:bodyPr>
          <a:lstStyle/>
          <a:p>
            <a:fld id="{AA12B331-E8A1-47FE-BC8F-1E1877B5BAD4}" type="slidenum">
              <a:rPr lang="en-US" sz="1050">
                <a:solidFill>
                  <a:schemeClr val="tx1">
                    <a:alpha val="80000"/>
                  </a:schemeClr>
                </a:solidFill>
              </a:rPr>
              <a:pPr/>
              <a:t>11</a:t>
            </a:fld>
            <a:endParaRPr lang="en-US" sz="1050">
              <a:solidFill>
                <a:schemeClr val="tx1">
                  <a:alpha val="80000"/>
                </a:schemeClr>
              </a:solidFill>
            </a:endParaRPr>
          </a:p>
        </p:txBody>
      </p:sp>
      <p:graphicFrame>
        <p:nvGraphicFramePr>
          <p:cNvPr id="12" name="Content Placeholder 3"/>
          <p:cNvGraphicFramePr>
            <a:graphicFrameLocks/>
          </p:cNvGraphicFramePr>
          <p:nvPr>
            <p:extLst/>
          </p:nvPr>
        </p:nvGraphicFramePr>
        <p:xfrm>
          <a:off x="6096000" y="529643"/>
          <a:ext cx="4125686" cy="5486400"/>
        </p:xfrm>
        <a:graphic>
          <a:graphicData uri="http://schemas.openxmlformats.org/drawingml/2006/table">
            <a:tbl>
              <a:tblPr bandRow="1">
                <a:effectLst>
                  <a:outerShdw blurRad="50800" dist="38100" dir="2700000" algn="tl" rotWithShape="0">
                    <a:prstClr val="black">
                      <a:alpha val="40000"/>
                    </a:prstClr>
                  </a:outerShdw>
                </a:effectLst>
                <a:tableStyleId>{5FD0F851-EC5A-4D38-B0AD-8093EC10F338}</a:tableStyleId>
              </a:tblPr>
              <a:tblGrid>
                <a:gridCol w="4125686">
                  <a:extLst>
                    <a:ext uri="{9D8B030D-6E8A-4147-A177-3AD203B41FA5}">
                      <a16:colId xmlns:a16="http://schemas.microsoft.com/office/drawing/2014/main" val="20000"/>
                    </a:ext>
                  </a:extLst>
                </a:gridCol>
              </a:tblGrid>
              <a:tr h="283921">
                <a:tc>
                  <a:txBody>
                    <a:bodyPr/>
                    <a:lstStyle/>
                    <a:p>
                      <a:r>
                        <a:rPr lang="en-US" sz="1800" b="1" dirty="0">
                          <a:solidFill>
                            <a:schemeClr val="accent5">
                              <a:lumMod val="50000"/>
                            </a:schemeClr>
                          </a:solidFill>
                        </a:rPr>
                        <a:t>Platform Master Report</a:t>
                      </a:r>
                    </a:p>
                  </a:txBody>
                  <a:tcPr>
                    <a:solidFill>
                      <a:schemeClr val="bg1"/>
                    </a:solidFill>
                  </a:tcPr>
                </a:tc>
                <a:extLst>
                  <a:ext uri="{0D108BD9-81ED-4DB2-BD59-A6C34878D82A}">
                    <a16:rowId xmlns:a16="http://schemas.microsoft.com/office/drawing/2014/main" val="10000"/>
                  </a:ext>
                </a:extLst>
              </a:tr>
              <a:tr h="283921">
                <a:tc>
                  <a:txBody>
                    <a:bodyPr/>
                    <a:lstStyle/>
                    <a:p>
                      <a:r>
                        <a:rPr lang="en-US" sz="1600" dirty="0">
                          <a:solidFill>
                            <a:schemeClr val="accent6">
                              <a:lumMod val="50000"/>
                            </a:schemeClr>
                          </a:solidFill>
                        </a:rPr>
                        <a:t>Platform Usage</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26243480"/>
                  </a:ext>
                </a:extLst>
              </a:tr>
              <a:tr h="283921">
                <a:tc>
                  <a:txBody>
                    <a:bodyPr/>
                    <a:lstStyle/>
                    <a:p>
                      <a:r>
                        <a:rPr lang="en-US" sz="1800" b="1" dirty="0">
                          <a:solidFill>
                            <a:schemeClr val="accent5">
                              <a:lumMod val="50000"/>
                            </a:schemeClr>
                          </a:solidFill>
                        </a:rPr>
                        <a:t>Database Master</a:t>
                      </a:r>
                      <a:r>
                        <a:rPr lang="en-US" sz="1800" b="1" baseline="0" dirty="0">
                          <a:solidFill>
                            <a:schemeClr val="accent5">
                              <a:lumMod val="50000"/>
                            </a:schemeClr>
                          </a:solidFill>
                        </a:rPr>
                        <a:t> Report</a:t>
                      </a:r>
                      <a:endParaRPr lang="en-US" sz="1800" b="1" dirty="0">
                        <a:solidFill>
                          <a:schemeClr val="accent5">
                            <a:lumMod val="50000"/>
                          </a:schemeClr>
                        </a:solidFill>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0001"/>
                  </a:ext>
                </a:extLst>
              </a:tr>
              <a:tr h="283921">
                <a:tc>
                  <a:txBody>
                    <a:bodyPr/>
                    <a:lstStyle/>
                    <a:p>
                      <a:r>
                        <a:rPr lang="en-US" sz="1600" dirty="0">
                          <a:solidFill>
                            <a:schemeClr val="accent6">
                              <a:lumMod val="50000"/>
                            </a:schemeClr>
                          </a:solidFill>
                        </a:rPr>
                        <a:t>Database Search and Item Usage</a:t>
                      </a:r>
                    </a:p>
                  </a:txBody>
                  <a:tcPr>
                    <a:solidFill>
                      <a:schemeClr val="bg1"/>
                    </a:solidFill>
                  </a:tcPr>
                </a:tc>
                <a:extLst>
                  <a:ext uri="{0D108BD9-81ED-4DB2-BD59-A6C34878D82A}">
                    <a16:rowId xmlns:a16="http://schemas.microsoft.com/office/drawing/2014/main" val="10002"/>
                  </a:ext>
                </a:extLst>
              </a:tr>
              <a:tr h="283921">
                <a:tc>
                  <a:txBody>
                    <a:bodyPr/>
                    <a:lstStyle/>
                    <a:p>
                      <a:r>
                        <a:rPr lang="en-US" sz="1600" dirty="0">
                          <a:solidFill>
                            <a:schemeClr val="accent6">
                              <a:lumMod val="50000"/>
                            </a:schemeClr>
                          </a:solidFill>
                        </a:rPr>
                        <a:t>Database Access Denied</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2439926"/>
                  </a:ext>
                </a:extLst>
              </a:tr>
              <a:tr h="283921">
                <a:tc>
                  <a:txBody>
                    <a:bodyPr/>
                    <a:lstStyle/>
                    <a:p>
                      <a:r>
                        <a:rPr lang="en-US" sz="1800" b="1" dirty="0">
                          <a:solidFill>
                            <a:schemeClr val="accent5">
                              <a:lumMod val="50000"/>
                            </a:schemeClr>
                          </a:solidFill>
                        </a:rPr>
                        <a:t>Title Master</a:t>
                      </a:r>
                      <a:r>
                        <a:rPr lang="en-US" sz="1800" b="1" baseline="0" dirty="0">
                          <a:solidFill>
                            <a:schemeClr val="accent5">
                              <a:lumMod val="50000"/>
                            </a:schemeClr>
                          </a:solidFill>
                        </a:rPr>
                        <a:t> Report</a:t>
                      </a:r>
                      <a:endParaRPr lang="en-US" sz="1800" b="1" dirty="0">
                        <a:solidFill>
                          <a:schemeClr val="accent5">
                            <a:lumMod val="50000"/>
                          </a:schemeClr>
                        </a:solidFill>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0003"/>
                  </a:ext>
                </a:extLst>
              </a:tr>
              <a:tr h="283921">
                <a:tc>
                  <a:txBody>
                    <a:bodyPr/>
                    <a:lstStyle/>
                    <a:p>
                      <a:r>
                        <a:rPr lang="en-US" sz="1600" dirty="0">
                          <a:solidFill>
                            <a:schemeClr val="accent6">
                              <a:lumMod val="50000"/>
                            </a:schemeClr>
                          </a:solidFill>
                        </a:rPr>
                        <a:t>Book Requests (Excluding </a:t>
                      </a:r>
                      <a:r>
                        <a:rPr lang="en-US" sz="1600" dirty="0" err="1">
                          <a:solidFill>
                            <a:schemeClr val="accent6">
                              <a:lumMod val="50000"/>
                            </a:schemeClr>
                          </a:solidFill>
                        </a:rPr>
                        <a:t>OA_Gold</a:t>
                      </a:r>
                      <a:r>
                        <a:rPr lang="en-US" sz="1600" dirty="0">
                          <a:solidFill>
                            <a:schemeClr val="accent6">
                              <a:lumMod val="50000"/>
                            </a:schemeClr>
                          </a:solidFill>
                        </a:rPr>
                        <a:t>)</a:t>
                      </a:r>
                    </a:p>
                  </a:txBody>
                  <a:tcPr>
                    <a:solidFill>
                      <a:schemeClr val="bg1"/>
                    </a:solidFill>
                  </a:tcPr>
                </a:tc>
                <a:extLst>
                  <a:ext uri="{0D108BD9-81ED-4DB2-BD59-A6C34878D82A}">
                    <a16:rowId xmlns:a16="http://schemas.microsoft.com/office/drawing/2014/main" val="10004"/>
                  </a:ext>
                </a:extLst>
              </a:tr>
              <a:tr h="283921">
                <a:tc>
                  <a:txBody>
                    <a:bodyPr/>
                    <a:lstStyle/>
                    <a:p>
                      <a:r>
                        <a:rPr lang="en-US" sz="1600" dirty="0">
                          <a:solidFill>
                            <a:schemeClr val="accent6">
                              <a:lumMod val="50000"/>
                            </a:schemeClr>
                          </a:solidFill>
                        </a:rPr>
                        <a:t>Book Access Denied</a:t>
                      </a:r>
                    </a:p>
                  </a:txBody>
                  <a:tcPr>
                    <a:solidFill>
                      <a:schemeClr val="bg1"/>
                    </a:solidFill>
                  </a:tcPr>
                </a:tc>
                <a:extLst>
                  <a:ext uri="{0D108BD9-81ED-4DB2-BD59-A6C34878D82A}">
                    <a16:rowId xmlns:a16="http://schemas.microsoft.com/office/drawing/2014/main" val="10005"/>
                  </a:ext>
                </a:extLst>
              </a:tr>
              <a:tr h="283921">
                <a:tc>
                  <a:txBody>
                    <a:bodyPr/>
                    <a:lstStyle/>
                    <a:p>
                      <a:r>
                        <a:rPr lang="en-US" sz="1600" dirty="0">
                          <a:solidFill>
                            <a:schemeClr val="accent6">
                              <a:lumMod val="50000"/>
                            </a:schemeClr>
                          </a:solidFill>
                        </a:rPr>
                        <a:t>Book Usage by Access Type</a:t>
                      </a:r>
                    </a:p>
                  </a:txBody>
                  <a:tcPr>
                    <a:solidFill>
                      <a:schemeClr val="bg1"/>
                    </a:solidFill>
                  </a:tcPr>
                </a:tc>
                <a:extLst>
                  <a:ext uri="{0D108BD9-81ED-4DB2-BD59-A6C34878D82A}">
                    <a16:rowId xmlns:a16="http://schemas.microsoft.com/office/drawing/2014/main" val="1760138629"/>
                  </a:ext>
                </a:extLst>
              </a:tr>
              <a:tr h="283921">
                <a:tc>
                  <a:txBody>
                    <a:bodyPr/>
                    <a:lstStyle/>
                    <a:p>
                      <a:r>
                        <a:rPr lang="en-US" sz="1600" dirty="0">
                          <a:solidFill>
                            <a:schemeClr val="accent6">
                              <a:lumMod val="50000"/>
                            </a:schemeClr>
                          </a:solidFill>
                        </a:rPr>
                        <a:t>Journal Requests (Excluding </a:t>
                      </a:r>
                      <a:r>
                        <a:rPr lang="en-US" sz="1600" dirty="0" err="1">
                          <a:solidFill>
                            <a:schemeClr val="accent6">
                              <a:lumMod val="50000"/>
                            </a:schemeClr>
                          </a:solidFill>
                        </a:rPr>
                        <a:t>OA_Gold</a:t>
                      </a:r>
                      <a:r>
                        <a:rPr lang="en-US" sz="1600" dirty="0">
                          <a:solidFill>
                            <a:schemeClr val="accent6">
                              <a:lumMod val="50000"/>
                            </a:schemeClr>
                          </a:solidFill>
                        </a:rPr>
                        <a:t>)</a:t>
                      </a:r>
                    </a:p>
                  </a:txBody>
                  <a:tcPr>
                    <a:solidFill>
                      <a:schemeClr val="bg1"/>
                    </a:solidFill>
                  </a:tcPr>
                </a:tc>
                <a:extLst>
                  <a:ext uri="{0D108BD9-81ED-4DB2-BD59-A6C34878D82A}">
                    <a16:rowId xmlns:a16="http://schemas.microsoft.com/office/drawing/2014/main" val="2656277248"/>
                  </a:ext>
                </a:extLst>
              </a:tr>
              <a:tr h="283921">
                <a:tc>
                  <a:txBody>
                    <a:bodyPr/>
                    <a:lstStyle/>
                    <a:p>
                      <a:r>
                        <a:rPr lang="en-US" sz="1600" dirty="0">
                          <a:solidFill>
                            <a:schemeClr val="accent6">
                              <a:lumMod val="50000"/>
                            </a:schemeClr>
                          </a:solidFill>
                        </a:rPr>
                        <a:t>Journal Access Denied </a:t>
                      </a:r>
                    </a:p>
                  </a:txBody>
                  <a:tcPr>
                    <a:solidFill>
                      <a:schemeClr val="bg1"/>
                    </a:solidFill>
                  </a:tcPr>
                </a:tc>
                <a:extLst>
                  <a:ext uri="{0D108BD9-81ED-4DB2-BD59-A6C34878D82A}">
                    <a16:rowId xmlns:a16="http://schemas.microsoft.com/office/drawing/2014/main" val="946908753"/>
                  </a:ext>
                </a:extLst>
              </a:tr>
              <a:tr h="283921">
                <a:tc>
                  <a:txBody>
                    <a:bodyPr/>
                    <a:lstStyle/>
                    <a:p>
                      <a:r>
                        <a:rPr lang="en-US" sz="1600" dirty="0">
                          <a:solidFill>
                            <a:schemeClr val="accent6">
                              <a:lumMod val="50000"/>
                            </a:schemeClr>
                          </a:solidFill>
                        </a:rPr>
                        <a:t>Journal Usage by Access Type </a:t>
                      </a:r>
                    </a:p>
                  </a:txBody>
                  <a:tcPr>
                    <a:solidFill>
                      <a:schemeClr val="bg1"/>
                    </a:solidFill>
                  </a:tcPr>
                </a:tc>
                <a:extLst>
                  <a:ext uri="{0D108BD9-81ED-4DB2-BD59-A6C34878D82A}">
                    <a16:rowId xmlns:a16="http://schemas.microsoft.com/office/drawing/2014/main" val="3540061903"/>
                  </a:ext>
                </a:extLst>
              </a:tr>
              <a:tr h="283921">
                <a:tc>
                  <a:txBody>
                    <a:bodyPr/>
                    <a:lstStyle/>
                    <a:p>
                      <a:r>
                        <a:rPr lang="en-US" sz="1600" dirty="0">
                          <a:solidFill>
                            <a:schemeClr val="accent6">
                              <a:lumMod val="50000"/>
                            </a:schemeClr>
                          </a:solidFill>
                        </a:rPr>
                        <a:t>Journal Requests by YOP (Excluding </a:t>
                      </a:r>
                      <a:r>
                        <a:rPr lang="en-US" sz="1600" dirty="0" err="1">
                          <a:solidFill>
                            <a:schemeClr val="accent6">
                              <a:lumMod val="50000"/>
                            </a:schemeClr>
                          </a:solidFill>
                        </a:rPr>
                        <a:t>OA_Gold</a:t>
                      </a:r>
                      <a:r>
                        <a:rPr lang="en-US" sz="1600" dirty="0">
                          <a:solidFill>
                            <a:schemeClr val="accent6">
                              <a:lumMod val="50000"/>
                            </a:schemeClr>
                          </a:solidFill>
                        </a:rPr>
                        <a:t>) </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283921">
                <a:tc>
                  <a:txBody>
                    <a:bodyPr/>
                    <a:lstStyle/>
                    <a:p>
                      <a:r>
                        <a:rPr lang="en-US" sz="1800" b="1" dirty="0">
                          <a:solidFill>
                            <a:schemeClr val="accent5">
                              <a:lumMod val="50000"/>
                            </a:schemeClr>
                          </a:solidFill>
                        </a:rPr>
                        <a:t>Item Master Report</a:t>
                      </a:r>
                    </a:p>
                  </a:txBody>
                  <a:tcP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9"/>
                  </a:ext>
                </a:extLst>
              </a:tr>
              <a:tr h="283921">
                <a:tc>
                  <a:txBody>
                    <a:bodyPr/>
                    <a:lstStyle/>
                    <a:p>
                      <a:r>
                        <a:rPr lang="en-US" sz="1600" dirty="0">
                          <a:solidFill>
                            <a:schemeClr val="accent6">
                              <a:lumMod val="50000"/>
                            </a:schemeClr>
                          </a:solidFill>
                        </a:rPr>
                        <a:t>Journal Article Requests</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02583"/>
                  </a:ext>
                </a:extLst>
              </a:tr>
              <a:tr h="283921">
                <a:tc>
                  <a:txBody>
                    <a:bodyPr/>
                    <a:lstStyle/>
                    <a:p>
                      <a:r>
                        <a:rPr lang="en-US" sz="1600" dirty="0">
                          <a:solidFill>
                            <a:schemeClr val="accent6">
                              <a:lumMod val="50000"/>
                            </a:schemeClr>
                          </a:solidFill>
                        </a:rPr>
                        <a:t>Multimedia Item Requests</a:t>
                      </a:r>
                    </a:p>
                  </a:txBody>
                  <a:tcP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28877305"/>
                  </a:ext>
                </a:extLst>
              </a:tr>
            </a:tbl>
          </a:graphicData>
        </a:graphic>
      </p:graphicFrame>
      <p:sp>
        <p:nvSpPr>
          <p:cNvPr id="7" name="Oval Callout 6"/>
          <p:cNvSpPr/>
          <p:nvPr/>
        </p:nvSpPr>
        <p:spPr>
          <a:xfrm>
            <a:off x="1290610" y="4570917"/>
            <a:ext cx="3363686" cy="1527757"/>
          </a:xfrm>
          <a:prstGeom prst="wedgeEllipseCallout">
            <a:avLst>
              <a:gd name="adj1" fmla="val 88514"/>
              <a:gd name="adj2" fmla="val 29237"/>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Analyze usage of multimedia content at the item level.</a:t>
            </a:r>
          </a:p>
        </p:txBody>
      </p:sp>
      <p:sp>
        <p:nvSpPr>
          <p:cNvPr id="9" name="Title 1"/>
          <p:cNvSpPr txBox="1">
            <a:spLocks/>
          </p:cNvSpPr>
          <p:nvPr/>
        </p:nvSpPr>
        <p:spPr>
          <a:xfrm>
            <a:off x="321564" y="963877"/>
            <a:ext cx="4125686" cy="493024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a:solidFill>
                  <a:schemeClr val="accent1"/>
                </a:solidFill>
              </a:rPr>
              <a:t>“Standard Views” Address the Most Common Use Cases</a:t>
            </a:r>
            <a:endParaRPr lang="en-US" dirty="0">
              <a:solidFill>
                <a:schemeClr val="accent1"/>
              </a:solidFill>
            </a:endParaRPr>
          </a:p>
        </p:txBody>
      </p:sp>
    </p:spTree>
    <p:extLst>
      <p:ext uri="{BB962C8B-B14F-4D97-AF65-F5344CB8AC3E}">
        <p14:creationId xmlns:p14="http://schemas.microsoft.com/office/powerpoint/2010/main" val="2883107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60904"/>
          </a:xfrm>
        </p:spPr>
        <p:txBody>
          <a:bodyPr>
            <a:normAutofit/>
          </a:bodyPr>
          <a:lstStyle/>
          <a:p>
            <a:r>
              <a:rPr lang="en-US" sz="3600" dirty="0"/>
              <a:t>Example of a Standard View for the Title Master Report</a:t>
            </a:r>
          </a:p>
        </p:txBody>
      </p:sp>
      <p:pic>
        <p:nvPicPr>
          <p:cNvPr id="3" name="Picture 2"/>
          <p:cNvPicPr>
            <a:picLocks noChangeAspect="1"/>
          </p:cNvPicPr>
          <p:nvPr/>
        </p:nvPicPr>
        <p:blipFill>
          <a:blip r:embed="rId3"/>
          <a:stretch>
            <a:fillRect/>
          </a:stretch>
        </p:blipFill>
        <p:spPr>
          <a:xfrm>
            <a:off x="541667" y="1426030"/>
            <a:ext cx="11108665" cy="4279119"/>
          </a:xfrm>
          <a:prstGeom prst="rect">
            <a:avLst/>
          </a:prstGeom>
        </p:spPr>
      </p:pic>
    </p:spTree>
    <p:extLst>
      <p:ext uri="{BB962C8B-B14F-4D97-AF65-F5344CB8AC3E}">
        <p14:creationId xmlns:p14="http://schemas.microsoft.com/office/powerpoint/2010/main" val="1359142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541667" y="1426030"/>
            <a:ext cx="11108665" cy="4279119"/>
          </a:xfrm>
          <a:prstGeom prst="rect">
            <a:avLst/>
          </a:prstGeom>
        </p:spPr>
      </p:pic>
      <p:sp>
        <p:nvSpPr>
          <p:cNvPr id="2" name="Title 1"/>
          <p:cNvSpPr>
            <a:spLocks noGrp="1"/>
          </p:cNvSpPr>
          <p:nvPr>
            <p:ph type="title"/>
          </p:nvPr>
        </p:nvSpPr>
        <p:spPr>
          <a:xfrm>
            <a:off x="838200" y="365126"/>
            <a:ext cx="10515600" cy="1060904"/>
          </a:xfrm>
        </p:spPr>
        <p:txBody>
          <a:bodyPr>
            <a:normAutofit/>
          </a:bodyPr>
          <a:lstStyle/>
          <a:p>
            <a:r>
              <a:rPr lang="en-US" sz="3600" dirty="0"/>
              <a:t>Example of a Standard View for the Title Master Report</a:t>
            </a:r>
          </a:p>
        </p:txBody>
      </p:sp>
      <p:pic>
        <p:nvPicPr>
          <p:cNvPr id="6" name="Picture 5"/>
          <p:cNvPicPr>
            <a:picLocks noChangeAspect="1"/>
          </p:cNvPicPr>
          <p:nvPr/>
        </p:nvPicPr>
        <p:blipFill>
          <a:blip r:embed="rId4"/>
          <a:stretch>
            <a:fillRect/>
          </a:stretch>
        </p:blipFill>
        <p:spPr>
          <a:xfrm>
            <a:off x="107496" y="1081087"/>
            <a:ext cx="7753350" cy="4238625"/>
          </a:xfrm>
          <a:prstGeom prst="ellipse">
            <a:avLst/>
          </a:prstGeom>
          <a:ln w="9525"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314619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stretch>
            <a:fillRect/>
          </a:stretch>
        </p:blipFill>
        <p:spPr>
          <a:xfrm>
            <a:off x="541667" y="1426030"/>
            <a:ext cx="11108665" cy="4279119"/>
          </a:xfrm>
          <a:prstGeom prst="rect">
            <a:avLst/>
          </a:prstGeom>
        </p:spPr>
      </p:pic>
      <p:sp>
        <p:nvSpPr>
          <p:cNvPr id="2" name="Title 1"/>
          <p:cNvSpPr>
            <a:spLocks noGrp="1"/>
          </p:cNvSpPr>
          <p:nvPr>
            <p:ph type="title"/>
          </p:nvPr>
        </p:nvSpPr>
        <p:spPr>
          <a:xfrm>
            <a:off x="838200" y="365126"/>
            <a:ext cx="10515600" cy="1060904"/>
          </a:xfrm>
        </p:spPr>
        <p:txBody>
          <a:bodyPr>
            <a:normAutofit/>
          </a:bodyPr>
          <a:lstStyle/>
          <a:p>
            <a:r>
              <a:rPr lang="en-US" sz="3600" dirty="0"/>
              <a:t>Example of a Standard View for the Title Master Report</a:t>
            </a:r>
          </a:p>
        </p:txBody>
      </p:sp>
      <p:pic>
        <p:nvPicPr>
          <p:cNvPr id="5" name="Picture 4"/>
          <p:cNvPicPr>
            <a:picLocks noChangeAspect="1"/>
          </p:cNvPicPr>
          <p:nvPr/>
        </p:nvPicPr>
        <p:blipFill>
          <a:blip r:embed="rId4"/>
          <a:stretch>
            <a:fillRect/>
          </a:stretch>
        </p:blipFill>
        <p:spPr>
          <a:xfrm>
            <a:off x="119743" y="2439760"/>
            <a:ext cx="6629400" cy="3676650"/>
          </a:xfrm>
          <a:prstGeom prst="ellipse">
            <a:avLst/>
          </a:prstGeom>
          <a:ln w="9525"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543061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541667" y="1426030"/>
            <a:ext cx="11108665" cy="4279119"/>
          </a:xfrm>
          <a:prstGeom prst="rect">
            <a:avLst/>
          </a:prstGeom>
        </p:spPr>
      </p:pic>
      <p:sp>
        <p:nvSpPr>
          <p:cNvPr id="2" name="Title 1"/>
          <p:cNvSpPr>
            <a:spLocks noGrp="1"/>
          </p:cNvSpPr>
          <p:nvPr>
            <p:ph type="title"/>
          </p:nvPr>
        </p:nvSpPr>
        <p:spPr>
          <a:xfrm>
            <a:off x="838200" y="365126"/>
            <a:ext cx="10515600" cy="1060904"/>
          </a:xfrm>
        </p:spPr>
        <p:txBody>
          <a:bodyPr>
            <a:normAutofit/>
          </a:bodyPr>
          <a:lstStyle/>
          <a:p>
            <a:r>
              <a:rPr lang="en-US" sz="3600" dirty="0"/>
              <a:t>Example of a Standard View for the Title Master Report</a:t>
            </a:r>
          </a:p>
        </p:txBody>
      </p:sp>
      <p:pic>
        <p:nvPicPr>
          <p:cNvPr id="3" name="Picture 2"/>
          <p:cNvPicPr>
            <a:picLocks noChangeAspect="1"/>
          </p:cNvPicPr>
          <p:nvPr/>
        </p:nvPicPr>
        <p:blipFill>
          <a:blip r:embed="rId4"/>
          <a:stretch>
            <a:fillRect/>
          </a:stretch>
        </p:blipFill>
        <p:spPr>
          <a:xfrm>
            <a:off x="5207454" y="2323419"/>
            <a:ext cx="6838950" cy="3648075"/>
          </a:xfrm>
          <a:prstGeom prst="ellipse">
            <a:avLst/>
          </a:prstGeom>
          <a:ln w="9525"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16648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R5’s Simplified Metric Types &amp; Related Attributes</a:t>
            </a:r>
          </a:p>
        </p:txBody>
      </p:sp>
      <p:sp>
        <p:nvSpPr>
          <p:cNvPr id="5" name="Text Placeholder 4"/>
          <p:cNvSpPr>
            <a:spLocks noGrp="1"/>
          </p:cNvSpPr>
          <p:nvPr>
            <p:ph type="body" idx="1"/>
          </p:nvPr>
        </p:nvSpPr>
        <p:spPr/>
        <p:txBody>
          <a:bodyPr/>
          <a:lstStyle/>
          <a:p>
            <a:r>
              <a:rPr lang="en-US" dirty="0"/>
              <a:t>Simplicity and Clarity</a:t>
            </a:r>
          </a:p>
        </p:txBody>
      </p:sp>
    </p:spTree>
    <p:extLst>
      <p:ext uri="{BB962C8B-B14F-4D97-AF65-F5344CB8AC3E}">
        <p14:creationId xmlns:p14="http://schemas.microsoft.com/office/powerpoint/2010/main" val="3565774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36887"/>
          </a:xfrm>
        </p:spPr>
        <p:txBody>
          <a:bodyPr/>
          <a:lstStyle/>
          <a:p>
            <a:r>
              <a:rPr lang="en-US" dirty="0"/>
              <a:t>COUNTER Release 5: Metric Types</a:t>
            </a:r>
          </a:p>
        </p:txBody>
      </p:sp>
      <p:graphicFrame>
        <p:nvGraphicFramePr>
          <p:cNvPr id="3" name="Table 2"/>
          <p:cNvGraphicFramePr>
            <a:graphicFrameLocks noGrp="1"/>
          </p:cNvGraphicFramePr>
          <p:nvPr>
            <p:extLst/>
          </p:nvPr>
        </p:nvGraphicFramePr>
        <p:xfrm>
          <a:off x="1258086" y="1241600"/>
          <a:ext cx="3985050" cy="4102430"/>
        </p:xfrm>
        <a:graphic>
          <a:graphicData uri="http://schemas.openxmlformats.org/drawingml/2006/table">
            <a:tbl>
              <a:tblPr firstRow="1">
                <a:tableStyleId>{EB344D84-9AFB-497E-A393-DC336BA19D2E}</a:tableStyleId>
              </a:tblPr>
              <a:tblGrid>
                <a:gridCol w="1992525">
                  <a:extLst>
                    <a:ext uri="{9D8B030D-6E8A-4147-A177-3AD203B41FA5}">
                      <a16:colId xmlns:a16="http://schemas.microsoft.com/office/drawing/2014/main" val="20000"/>
                    </a:ext>
                  </a:extLst>
                </a:gridCol>
                <a:gridCol w="1992525">
                  <a:extLst>
                    <a:ext uri="{9D8B030D-6E8A-4147-A177-3AD203B41FA5}">
                      <a16:colId xmlns:a16="http://schemas.microsoft.com/office/drawing/2014/main" val="4000806315"/>
                    </a:ext>
                  </a:extLst>
                </a:gridCol>
              </a:tblGrid>
              <a:tr h="0">
                <a:tc gridSpan="2">
                  <a:txBody>
                    <a:bodyPr/>
                    <a:lstStyle/>
                    <a:p>
                      <a:pPr marL="0" indent="0" algn="l" fontAlgn="b">
                        <a:buFont typeface="Arial" panose="020B0604020202020204" pitchFamily="34" charset="0"/>
                        <a:buNone/>
                      </a:pPr>
                      <a:r>
                        <a:rPr lang="en-US" sz="2800" u="none" strike="noStrike" dirty="0">
                          <a:effectLst/>
                          <a:latin typeface="Calibri" panose="020F0502020204030204" pitchFamily="34" charset="0"/>
                        </a:rPr>
                        <a:t> Release 4</a:t>
                      </a:r>
                      <a:endParaRPr lang="en-US" sz="2800" b="0" i="0" u="none" strike="noStrike" dirty="0">
                        <a:solidFill>
                          <a:srgbClr val="000000"/>
                        </a:solidFill>
                        <a:effectLst/>
                        <a:latin typeface="Calibri" panose="020F0502020204030204" pitchFamily="34" charset="0"/>
                      </a:endParaRPr>
                    </a:p>
                  </a:txBody>
                  <a:tcPr marL="7825" marR="7825" marT="7825" marB="0" anchor="b"/>
                </a:tc>
                <a:tc hMerge="1">
                  <a:txBody>
                    <a:bodyPr/>
                    <a:lstStyle/>
                    <a:p>
                      <a:pPr marL="0" indent="0" algn="l" fontAlgn="b">
                        <a:buFont typeface="Arial" panose="020B0604020202020204" pitchFamily="34" charset="0"/>
                        <a:buNone/>
                      </a:pPr>
                      <a:endParaRPr lang="en-US" sz="1800" b="0" i="0" u="none" strike="noStrike" dirty="0">
                        <a:solidFill>
                          <a:srgbClr val="000000"/>
                        </a:solidFill>
                        <a:effectLst/>
                        <a:latin typeface="Calibri" panose="020F0502020204030204" pitchFamily="34" charset="0"/>
                      </a:endParaRPr>
                    </a:p>
                  </a:txBody>
                  <a:tcPr marL="7825" marR="7825" marT="7825" marB="0" anchor="b"/>
                </a:tc>
                <a:extLst>
                  <a:ext uri="{0D108BD9-81ED-4DB2-BD59-A6C34878D82A}">
                    <a16:rowId xmlns:a16="http://schemas.microsoft.com/office/drawing/2014/main" val="10000"/>
                  </a:ext>
                </a:extLst>
              </a:tr>
              <a:tr h="246214">
                <a:tc>
                  <a:txBody>
                    <a:bodyPr/>
                    <a:lstStyle/>
                    <a:p>
                      <a:pPr marL="285750" indent="-285750" algn="l" rtl="0" fontAlgn="b">
                        <a:buFont typeface="Arial" panose="020B0604020202020204" pitchFamily="34" charset="0"/>
                        <a:buChar char="•"/>
                      </a:pPr>
                      <a:r>
                        <a:rPr lang="en-US" sz="1800" u="none" strike="noStrike" dirty="0">
                          <a:effectLst/>
                          <a:latin typeface="Calibri" panose="020F0502020204030204" pitchFamily="34" charset="0"/>
                        </a:rPr>
                        <a:t>abstract</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no_license</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extLst>
                  <a:ext uri="{0D108BD9-81ED-4DB2-BD59-A6C34878D82A}">
                    <a16:rowId xmlns:a16="http://schemas.microsoft.com/office/drawing/2014/main" val="10001"/>
                  </a:ext>
                </a:extLst>
              </a:tr>
              <a:tr h="192254">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audio</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other</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extLst>
                  <a:ext uri="{0D108BD9-81ED-4DB2-BD59-A6C34878D82A}">
                    <a16:rowId xmlns:a16="http://schemas.microsoft.com/office/drawing/2014/main" val="10002"/>
                  </a:ext>
                </a:extLst>
              </a:tr>
              <a:tr h="192254">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data_set</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podcast</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extLst>
                  <a:ext uri="{0D108BD9-81ED-4DB2-BD59-A6C34878D82A}">
                    <a16:rowId xmlns:a16="http://schemas.microsoft.com/office/drawing/2014/main" val="10003"/>
                  </a:ext>
                </a:extLst>
              </a:tr>
              <a:tr h="192254">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ft_epub</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record_view</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extLst>
                  <a:ext uri="{0D108BD9-81ED-4DB2-BD59-A6C34878D82A}">
                    <a16:rowId xmlns:a16="http://schemas.microsoft.com/office/drawing/2014/main" val="10004"/>
                  </a:ext>
                </a:extLst>
              </a:tr>
              <a:tr h="192254">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ft_html</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reference</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extLst>
                  <a:ext uri="{0D108BD9-81ED-4DB2-BD59-A6C34878D82A}">
                    <a16:rowId xmlns:a16="http://schemas.microsoft.com/office/drawing/2014/main" val="10005"/>
                  </a:ext>
                </a:extLst>
              </a:tr>
              <a:tr h="192254">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ft_html_mobile</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result_click</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extLst>
                  <a:ext uri="{0D108BD9-81ED-4DB2-BD59-A6C34878D82A}">
                    <a16:rowId xmlns:a16="http://schemas.microsoft.com/office/drawing/2014/main" val="10006"/>
                  </a:ext>
                </a:extLst>
              </a:tr>
              <a:tr h="192254">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ft_pdf</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search_fed</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extLst>
                  <a:ext uri="{0D108BD9-81ED-4DB2-BD59-A6C34878D82A}">
                    <a16:rowId xmlns:a16="http://schemas.microsoft.com/office/drawing/2014/main" val="10007"/>
                  </a:ext>
                </a:extLst>
              </a:tr>
              <a:tr h="192254">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ft_pdf_mobile</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search_reg</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extLst>
                  <a:ext uri="{0D108BD9-81ED-4DB2-BD59-A6C34878D82A}">
                    <a16:rowId xmlns:a16="http://schemas.microsoft.com/office/drawing/2014/main" val="10008"/>
                  </a:ext>
                </a:extLst>
              </a:tr>
              <a:tr h="192254">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ft_ps</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sectioned_html</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extLst>
                  <a:ext uri="{0D108BD9-81ED-4DB2-BD59-A6C34878D82A}">
                    <a16:rowId xmlns:a16="http://schemas.microsoft.com/office/drawing/2014/main" val="10009"/>
                  </a:ext>
                </a:extLst>
              </a:tr>
              <a:tr h="192254">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ft_ps_mobile</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toc</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extLst>
                  <a:ext uri="{0D108BD9-81ED-4DB2-BD59-A6C34878D82A}">
                    <a16:rowId xmlns:a16="http://schemas.microsoft.com/office/drawing/2014/main" val="10010"/>
                  </a:ext>
                </a:extLst>
              </a:tr>
              <a:tr h="192254">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ft_total</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turnaway</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extLst>
                  <a:ext uri="{0D108BD9-81ED-4DB2-BD59-A6C34878D82A}">
                    <a16:rowId xmlns:a16="http://schemas.microsoft.com/office/drawing/2014/main" val="10011"/>
                  </a:ext>
                </a:extLst>
              </a:tr>
              <a:tr h="192254">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image</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video </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extLst>
                  <a:ext uri="{0D108BD9-81ED-4DB2-BD59-A6C34878D82A}">
                    <a16:rowId xmlns:a16="http://schemas.microsoft.com/office/drawing/2014/main" val="10012"/>
                  </a:ext>
                </a:extLst>
              </a:tr>
              <a:tr h="192254">
                <a:tc>
                  <a:txBody>
                    <a:bodyPr/>
                    <a:lstStyle/>
                    <a:p>
                      <a:pPr marL="285750" indent="-285750" algn="l" fontAlgn="b">
                        <a:buFont typeface="Arial" panose="020B0604020202020204" pitchFamily="34" charset="0"/>
                        <a:buChar char="•"/>
                      </a:pPr>
                      <a:r>
                        <a:rPr lang="en-US" sz="1800" u="none" strike="noStrike" dirty="0">
                          <a:effectLst/>
                          <a:latin typeface="Calibri" panose="020F0502020204030204" pitchFamily="34" charset="0"/>
                        </a:rPr>
                        <a:t>multimedia</a:t>
                      </a: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tc>
                  <a:txBody>
                    <a:bodyPr/>
                    <a:lstStyle/>
                    <a:p>
                      <a:pPr marL="285750" indent="-285750" algn="l" fontAlgn="b">
                        <a:buFont typeface="Arial" panose="020B0604020202020204" pitchFamily="34" charset="0"/>
                        <a:buChar char="•"/>
                      </a:pPr>
                      <a:endParaRPr lang="en-US" sz="1800" b="0" i="0" u="none" strike="noStrike" dirty="0">
                        <a:solidFill>
                          <a:srgbClr val="000000"/>
                        </a:solidFill>
                        <a:effectLst/>
                        <a:latin typeface="Calibri" panose="020F0502020204030204" pitchFamily="34" charset="0"/>
                      </a:endParaRPr>
                    </a:p>
                  </a:txBody>
                  <a:tcPr marL="7825" marR="7825" marT="7825" marB="0" anchor="b">
                    <a:solidFill>
                      <a:schemeClr val="bg1">
                        <a:lumMod val="95000"/>
                      </a:schemeClr>
                    </a:solidFill>
                  </a:tcPr>
                </a:tc>
                <a:extLst>
                  <a:ext uri="{0D108BD9-81ED-4DB2-BD59-A6C34878D82A}">
                    <a16:rowId xmlns:a16="http://schemas.microsoft.com/office/drawing/2014/main" val="10013"/>
                  </a:ext>
                </a:extLst>
              </a:tr>
            </a:tbl>
          </a:graphicData>
        </a:graphic>
      </p:graphicFrame>
      <p:graphicFrame>
        <p:nvGraphicFramePr>
          <p:cNvPr id="4" name="Table 3"/>
          <p:cNvGraphicFramePr>
            <a:graphicFrameLocks noGrp="1"/>
          </p:cNvGraphicFramePr>
          <p:nvPr>
            <p:extLst/>
          </p:nvPr>
        </p:nvGraphicFramePr>
        <p:xfrm>
          <a:off x="6948319" y="1241600"/>
          <a:ext cx="3666672" cy="4067175"/>
        </p:xfrm>
        <a:graphic>
          <a:graphicData uri="http://schemas.openxmlformats.org/drawingml/2006/table">
            <a:tbl>
              <a:tblPr firstRow="1">
                <a:tableStyleId>{EB9631B5-78F2-41C9-869B-9F39066F8104}</a:tableStyleId>
              </a:tblPr>
              <a:tblGrid>
                <a:gridCol w="3666672">
                  <a:extLst>
                    <a:ext uri="{9D8B030D-6E8A-4147-A177-3AD203B41FA5}">
                      <a16:colId xmlns:a16="http://schemas.microsoft.com/office/drawing/2014/main" val="20000"/>
                    </a:ext>
                  </a:extLst>
                </a:gridCol>
              </a:tblGrid>
              <a:tr h="0">
                <a:tc>
                  <a:txBody>
                    <a:bodyPr/>
                    <a:lstStyle/>
                    <a:p>
                      <a:pPr algn="l" fontAlgn="b"/>
                      <a:r>
                        <a:rPr lang="en-US" sz="2000" u="none" strike="noStrike" dirty="0">
                          <a:effectLst/>
                          <a:latin typeface="Calibri" panose="020F0502020204030204" pitchFamily="34" charset="0"/>
                        </a:rPr>
                        <a:t>Release 5</a:t>
                      </a:r>
                      <a:endParaRPr lang="en-US" sz="2000" b="0" i="0" u="none" strike="noStrike" dirty="0">
                        <a:solidFill>
                          <a:srgbClr val="000000"/>
                        </a:solidFill>
                        <a:effectLst/>
                        <a:latin typeface="Calibri" panose="020F0502020204030204" pitchFamily="34" charset="0"/>
                      </a:endParaRPr>
                    </a:p>
                  </a:txBody>
                  <a:tcPr marL="9525" marR="9525" marT="9525" marB="0" anchor="b">
                    <a:solidFill>
                      <a:srgbClr val="1188B4"/>
                    </a:solidFill>
                  </a:tcPr>
                </a:tc>
                <a:extLst>
                  <a:ext uri="{0D108BD9-81ED-4DB2-BD59-A6C34878D82A}">
                    <a16:rowId xmlns:a16="http://schemas.microsoft.com/office/drawing/2014/main" val="10000"/>
                  </a:ext>
                </a:extLst>
              </a:tr>
              <a:tr h="190500">
                <a:tc>
                  <a:txBody>
                    <a:bodyPr/>
                    <a:lstStyle/>
                    <a:p>
                      <a:pPr marL="285750" indent="-285750" algn="l" fontAlgn="b">
                        <a:buFont typeface="Arial" panose="020B0604020202020204" pitchFamily="34" charset="0"/>
                        <a:buChar char="•"/>
                      </a:pPr>
                      <a:r>
                        <a:rPr lang="en-US" sz="2000" u="none" strike="noStrike" dirty="0">
                          <a:effectLst/>
                          <a:latin typeface="Calibri" panose="020F0502020204030204" pitchFamily="34" charset="0"/>
                        </a:rPr>
                        <a:t>total_item_investigations</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accent4">
                        <a:lumMod val="20000"/>
                        <a:lumOff val="80000"/>
                      </a:schemeClr>
                    </a:solidFill>
                  </a:tcPr>
                </a:tc>
                <a:extLst>
                  <a:ext uri="{0D108BD9-81ED-4DB2-BD59-A6C34878D82A}">
                    <a16:rowId xmlns:a16="http://schemas.microsoft.com/office/drawing/2014/main" val="10001"/>
                  </a:ext>
                </a:extLst>
              </a:tr>
              <a:tr h="190500">
                <a:tc>
                  <a:txBody>
                    <a:bodyPr/>
                    <a:lstStyle/>
                    <a:p>
                      <a:pPr marL="285750" indent="-285750" algn="l" fontAlgn="b">
                        <a:buFont typeface="Arial" panose="020B0604020202020204" pitchFamily="34" charset="0"/>
                        <a:buChar char="•"/>
                      </a:pPr>
                      <a:r>
                        <a:rPr lang="en-US" sz="2000" u="none" strike="noStrike" dirty="0">
                          <a:effectLst/>
                          <a:latin typeface="Calibri" panose="020F0502020204030204" pitchFamily="34" charset="0"/>
                        </a:rPr>
                        <a:t>total_item_requests</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accent4">
                        <a:lumMod val="20000"/>
                        <a:lumOff val="80000"/>
                      </a:schemeClr>
                    </a:solidFill>
                  </a:tcPr>
                </a:tc>
                <a:extLst>
                  <a:ext uri="{0D108BD9-81ED-4DB2-BD59-A6C34878D82A}">
                    <a16:rowId xmlns:a16="http://schemas.microsoft.com/office/drawing/2014/main" val="10002"/>
                  </a:ext>
                </a:extLst>
              </a:tr>
              <a:tr h="190500">
                <a:tc>
                  <a:txBody>
                    <a:bodyPr/>
                    <a:lstStyle/>
                    <a:p>
                      <a:pPr marL="285750" indent="-285750" algn="l" fontAlgn="b">
                        <a:buFont typeface="Arial" panose="020B0604020202020204" pitchFamily="34" charset="0"/>
                        <a:buChar char="•"/>
                      </a:pPr>
                      <a:r>
                        <a:rPr lang="en-US" sz="2000" u="none" strike="noStrike" dirty="0">
                          <a:effectLst/>
                          <a:latin typeface="Calibri" panose="020F0502020204030204" pitchFamily="34" charset="0"/>
                        </a:rPr>
                        <a:t>unique_item_investigations</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accent4">
                        <a:lumMod val="20000"/>
                        <a:lumOff val="80000"/>
                      </a:schemeClr>
                    </a:solidFill>
                  </a:tcPr>
                </a:tc>
                <a:extLst>
                  <a:ext uri="{0D108BD9-81ED-4DB2-BD59-A6C34878D82A}">
                    <a16:rowId xmlns:a16="http://schemas.microsoft.com/office/drawing/2014/main" val="10003"/>
                  </a:ext>
                </a:extLst>
              </a:tr>
              <a:tr h="190500">
                <a:tc>
                  <a:txBody>
                    <a:bodyPr/>
                    <a:lstStyle/>
                    <a:p>
                      <a:pPr marL="285750" indent="-285750" algn="l" fontAlgn="b">
                        <a:buFont typeface="Arial" panose="020B0604020202020204" pitchFamily="34" charset="0"/>
                        <a:buChar char="•"/>
                      </a:pPr>
                      <a:r>
                        <a:rPr lang="en-US" sz="2000" u="none" strike="noStrike" dirty="0">
                          <a:effectLst/>
                          <a:latin typeface="Calibri" panose="020F0502020204030204" pitchFamily="34" charset="0"/>
                        </a:rPr>
                        <a:t>unique_item_requests</a:t>
                      </a:r>
                    </a:p>
                    <a:p>
                      <a:pPr marL="285750" indent="-285750" algn="l" fontAlgn="b">
                        <a:buFont typeface="Arial" panose="020B0604020202020204" pitchFamily="34" charset="0"/>
                        <a:buChar char="•"/>
                      </a:pPr>
                      <a:r>
                        <a:rPr lang="en-US" sz="2000" b="0" i="0" u="none" strike="noStrike" dirty="0">
                          <a:solidFill>
                            <a:srgbClr val="000000"/>
                          </a:solidFill>
                          <a:effectLst/>
                          <a:latin typeface="Calibri" panose="020F0502020204030204" pitchFamily="34" charset="0"/>
                        </a:rPr>
                        <a:t>unique_title_investigations</a:t>
                      </a:r>
                    </a:p>
                    <a:p>
                      <a:pPr marL="285750" indent="-285750" algn="l" fontAlgn="b">
                        <a:buFont typeface="Arial" panose="020B0604020202020204" pitchFamily="34" charset="0"/>
                        <a:buChar char="•"/>
                      </a:pPr>
                      <a:r>
                        <a:rPr lang="en-US" sz="2000" b="0" i="0" u="none" strike="noStrike" dirty="0">
                          <a:solidFill>
                            <a:srgbClr val="000000"/>
                          </a:solidFill>
                          <a:effectLst/>
                          <a:latin typeface="Calibri" panose="020F0502020204030204" pitchFamily="34" charset="0"/>
                        </a:rPr>
                        <a:t>unique_title_requests</a:t>
                      </a:r>
                    </a:p>
                  </a:txBody>
                  <a:tcPr marL="9525" marR="9525" marT="9525" marB="0" anchor="b">
                    <a:solidFill>
                      <a:schemeClr val="accent4">
                        <a:lumMod val="20000"/>
                        <a:lumOff val="80000"/>
                      </a:schemeClr>
                    </a:solidFill>
                  </a:tcPr>
                </a:tc>
                <a:extLst>
                  <a:ext uri="{0D108BD9-81ED-4DB2-BD59-A6C34878D82A}">
                    <a16:rowId xmlns:a16="http://schemas.microsoft.com/office/drawing/2014/main" val="10004"/>
                  </a:ext>
                </a:extLst>
              </a:tr>
              <a:tr h="190500">
                <a:tc>
                  <a:txBody>
                    <a:bodyPr/>
                    <a:lstStyle/>
                    <a:p>
                      <a:pPr marL="285750" indent="-285750" algn="l" fontAlgn="b">
                        <a:buFont typeface="Arial" panose="020B0604020202020204" pitchFamily="34" charset="0"/>
                        <a:buChar char="•"/>
                      </a:pPr>
                      <a:r>
                        <a:rPr lang="en-US" sz="2000" u="none" strike="noStrike" dirty="0">
                          <a:effectLst/>
                          <a:latin typeface="Calibri" panose="020F0502020204030204" pitchFamily="34" charset="0"/>
                        </a:rPr>
                        <a:t>searches_regular</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accent4">
                        <a:lumMod val="20000"/>
                        <a:lumOff val="80000"/>
                      </a:schemeClr>
                    </a:solidFill>
                  </a:tcPr>
                </a:tc>
                <a:extLst>
                  <a:ext uri="{0D108BD9-81ED-4DB2-BD59-A6C34878D82A}">
                    <a16:rowId xmlns:a16="http://schemas.microsoft.com/office/drawing/2014/main" val="10005"/>
                  </a:ext>
                </a:extLst>
              </a:tr>
              <a:tr h="190500">
                <a:tc>
                  <a:txBody>
                    <a:bodyPr/>
                    <a:lstStyle/>
                    <a:p>
                      <a:pPr marL="285750" indent="-285750" algn="l" fontAlgn="b">
                        <a:buFont typeface="Arial" panose="020B0604020202020204" pitchFamily="34" charset="0"/>
                        <a:buChar char="•"/>
                      </a:pPr>
                      <a:r>
                        <a:rPr lang="en-US" sz="2000" u="none" strike="noStrike" dirty="0">
                          <a:effectLst/>
                          <a:latin typeface="Calibri" panose="020F0502020204030204" pitchFamily="34" charset="0"/>
                        </a:rPr>
                        <a:t>searches_federated</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accent4">
                        <a:lumMod val="20000"/>
                        <a:lumOff val="80000"/>
                      </a:schemeClr>
                    </a:solidFill>
                  </a:tcPr>
                </a:tc>
                <a:extLst>
                  <a:ext uri="{0D108BD9-81ED-4DB2-BD59-A6C34878D82A}">
                    <a16:rowId xmlns:a16="http://schemas.microsoft.com/office/drawing/2014/main" val="10006"/>
                  </a:ext>
                </a:extLst>
              </a:tr>
              <a:tr h="190500">
                <a:tc>
                  <a:txBody>
                    <a:bodyPr/>
                    <a:lstStyle/>
                    <a:p>
                      <a:pPr marL="285750" indent="-285750" algn="l" fontAlgn="b">
                        <a:buFont typeface="Arial" panose="020B0604020202020204" pitchFamily="34" charset="0"/>
                        <a:buChar char="•"/>
                      </a:pPr>
                      <a:r>
                        <a:rPr lang="en-US" sz="2000" u="none" strike="noStrike" dirty="0">
                          <a:effectLst/>
                          <a:latin typeface="Calibri" panose="020F0502020204030204" pitchFamily="34" charset="0"/>
                        </a:rPr>
                        <a:t>searches_automated</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accent4">
                        <a:lumMod val="20000"/>
                        <a:lumOff val="80000"/>
                      </a:schemeClr>
                    </a:solidFill>
                  </a:tcPr>
                </a:tc>
                <a:extLst>
                  <a:ext uri="{0D108BD9-81ED-4DB2-BD59-A6C34878D82A}">
                    <a16:rowId xmlns:a16="http://schemas.microsoft.com/office/drawing/2014/main" val="10007"/>
                  </a:ext>
                </a:extLst>
              </a:tr>
              <a:tr h="190500">
                <a:tc>
                  <a:txBody>
                    <a:bodyPr/>
                    <a:lstStyle/>
                    <a:p>
                      <a:pPr marL="285750" indent="-285750" algn="l" fontAlgn="b">
                        <a:buFont typeface="Arial" panose="020B0604020202020204" pitchFamily="34" charset="0"/>
                        <a:buChar char="•"/>
                      </a:pPr>
                      <a:r>
                        <a:rPr lang="en-US" sz="2000" u="none" strike="noStrike" dirty="0">
                          <a:effectLst/>
                          <a:latin typeface="Calibri" panose="020F0502020204030204" pitchFamily="34" charset="0"/>
                        </a:rPr>
                        <a:t>searches_platform</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accent4">
                        <a:lumMod val="20000"/>
                        <a:lumOff val="80000"/>
                      </a:schemeClr>
                    </a:solidFill>
                  </a:tcPr>
                </a:tc>
                <a:extLst>
                  <a:ext uri="{0D108BD9-81ED-4DB2-BD59-A6C34878D82A}">
                    <a16:rowId xmlns:a16="http://schemas.microsoft.com/office/drawing/2014/main" val="10008"/>
                  </a:ext>
                </a:extLst>
              </a:tr>
              <a:tr h="190500">
                <a:tc>
                  <a:txBody>
                    <a:bodyPr/>
                    <a:lstStyle/>
                    <a:p>
                      <a:pPr marL="285750" indent="-285750" algn="l" fontAlgn="b">
                        <a:buFont typeface="Arial" panose="020B0604020202020204" pitchFamily="34" charset="0"/>
                        <a:buChar char="•"/>
                      </a:pPr>
                      <a:r>
                        <a:rPr lang="en-US" sz="2000" u="none" strike="noStrike" dirty="0">
                          <a:effectLst/>
                          <a:latin typeface="Calibri" panose="020F0502020204030204" pitchFamily="34" charset="0"/>
                        </a:rPr>
                        <a:t>no_license</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accent4">
                        <a:lumMod val="20000"/>
                        <a:lumOff val="80000"/>
                      </a:schemeClr>
                    </a:solidFill>
                  </a:tcPr>
                </a:tc>
                <a:extLst>
                  <a:ext uri="{0D108BD9-81ED-4DB2-BD59-A6C34878D82A}">
                    <a16:rowId xmlns:a16="http://schemas.microsoft.com/office/drawing/2014/main" val="10009"/>
                  </a:ext>
                </a:extLst>
              </a:tr>
              <a:tr h="190500">
                <a:tc>
                  <a:txBody>
                    <a:bodyPr/>
                    <a:lstStyle/>
                    <a:p>
                      <a:pPr marL="285750" indent="-285750" algn="l" fontAlgn="b">
                        <a:buFont typeface="Arial" panose="020B0604020202020204" pitchFamily="34" charset="0"/>
                        <a:buChar char="•"/>
                      </a:pPr>
                      <a:r>
                        <a:rPr lang="en-US" sz="2000" u="none" strike="noStrike" dirty="0">
                          <a:effectLst/>
                          <a:latin typeface="Calibri" panose="020F0502020204030204" pitchFamily="34" charset="0"/>
                        </a:rPr>
                        <a:t>limit_exceeded</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accent4">
                        <a:lumMod val="20000"/>
                        <a:lumOff val="80000"/>
                      </a:schemeClr>
                    </a:solidFill>
                  </a:tcPr>
                </a:tc>
                <a:extLst>
                  <a:ext uri="{0D108BD9-81ED-4DB2-BD59-A6C34878D82A}">
                    <a16:rowId xmlns:a16="http://schemas.microsoft.com/office/drawing/2014/main" val="10010"/>
                  </a:ext>
                </a:extLst>
              </a:tr>
            </a:tbl>
          </a:graphicData>
        </a:graphic>
      </p:graphicFrame>
      <p:sp>
        <p:nvSpPr>
          <p:cNvPr id="5" name="Right Arrow 4"/>
          <p:cNvSpPr/>
          <p:nvPr/>
        </p:nvSpPr>
        <p:spPr>
          <a:xfrm>
            <a:off x="5592813" y="2329614"/>
            <a:ext cx="1006373" cy="601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231913" y="5397977"/>
            <a:ext cx="11728174" cy="830997"/>
          </a:xfrm>
          <a:prstGeom prst="rect">
            <a:avLst/>
          </a:prstGeom>
        </p:spPr>
        <p:txBody>
          <a:bodyPr wrap="square">
            <a:spAutoFit/>
          </a:bodyPr>
          <a:lstStyle/>
          <a:p>
            <a:pPr algn="ctr"/>
            <a:r>
              <a:rPr lang="en-US" sz="2400" b="1" dirty="0">
                <a:ln w="22225">
                  <a:solidFill>
                    <a:schemeClr val="accent2"/>
                  </a:solidFill>
                  <a:prstDash val="solid"/>
                </a:ln>
                <a:solidFill>
                  <a:schemeClr val="accent2">
                    <a:lumMod val="40000"/>
                    <a:lumOff val="60000"/>
                  </a:schemeClr>
                </a:solidFill>
                <a:latin typeface="Calibri" panose="020F0502020204030204" pitchFamily="34" charset="0"/>
              </a:rPr>
              <a:t>25 </a:t>
            </a:r>
            <a:r>
              <a:rPr lang="en-US" sz="2400" dirty="0">
                <a:latin typeface="Calibri" panose="020F0502020204030204" pitchFamily="34" charset="0"/>
              </a:rPr>
              <a:t>metric types in R4 reduced to </a:t>
            </a:r>
            <a:r>
              <a:rPr lang="en-US" sz="2400" b="1" dirty="0">
                <a:ln w="22225">
                  <a:solidFill>
                    <a:schemeClr val="accent2"/>
                  </a:solidFill>
                  <a:prstDash val="solid"/>
                </a:ln>
                <a:solidFill>
                  <a:schemeClr val="accent2">
                    <a:lumMod val="40000"/>
                    <a:lumOff val="60000"/>
                  </a:schemeClr>
                </a:solidFill>
                <a:latin typeface="Calibri" panose="020F0502020204030204" pitchFamily="34" charset="0"/>
              </a:rPr>
              <a:t>12</a:t>
            </a:r>
            <a:r>
              <a:rPr lang="en-US" sz="2400" dirty="0">
                <a:latin typeface="Calibri" panose="020F0502020204030204" pitchFamily="34" charset="0"/>
              </a:rPr>
              <a:t> in R5.  </a:t>
            </a:r>
          </a:p>
          <a:p>
            <a:pPr algn="ctr"/>
            <a:r>
              <a:rPr lang="en-US" sz="2400" i="1" dirty="0">
                <a:latin typeface="Calibri" panose="020F0502020204030204" pitchFamily="34" charset="0"/>
              </a:rPr>
              <a:t>Format-specific metrics eliminated!</a:t>
            </a:r>
          </a:p>
        </p:txBody>
      </p:sp>
      <p:cxnSp>
        <p:nvCxnSpPr>
          <p:cNvPr id="8" name="Straight Connector 7"/>
          <p:cNvCxnSpPr/>
          <p:nvPr/>
        </p:nvCxnSpPr>
        <p:spPr>
          <a:xfrm>
            <a:off x="6944139" y="3445565"/>
            <a:ext cx="367085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6937514" y="4711150"/>
            <a:ext cx="367085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6944142" y="4373226"/>
            <a:ext cx="3670852"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1073710" y="2342901"/>
            <a:ext cx="964070" cy="338554"/>
          </a:xfrm>
          <a:prstGeom prst="rect">
            <a:avLst/>
          </a:prstGeom>
          <a:noFill/>
        </p:spPr>
        <p:txBody>
          <a:bodyPr wrap="square" rtlCol="0">
            <a:spAutoFit/>
          </a:bodyPr>
          <a:lstStyle/>
          <a:p>
            <a:r>
              <a:rPr lang="en-US" sz="1600" dirty="0"/>
              <a:t>Item</a:t>
            </a:r>
          </a:p>
        </p:txBody>
      </p:sp>
      <p:sp>
        <p:nvSpPr>
          <p:cNvPr id="13" name="TextBox 12"/>
          <p:cNvSpPr txBox="1"/>
          <p:nvPr/>
        </p:nvSpPr>
        <p:spPr>
          <a:xfrm>
            <a:off x="11075745" y="3725857"/>
            <a:ext cx="959302" cy="338554"/>
          </a:xfrm>
          <a:prstGeom prst="rect">
            <a:avLst/>
          </a:prstGeom>
          <a:noFill/>
        </p:spPr>
        <p:txBody>
          <a:bodyPr wrap="none" rtlCol="0">
            <a:spAutoFit/>
          </a:bodyPr>
          <a:lstStyle/>
          <a:p>
            <a:r>
              <a:rPr lang="en-US" sz="1600" dirty="0"/>
              <a:t>Database</a:t>
            </a:r>
          </a:p>
        </p:txBody>
      </p:sp>
      <p:sp>
        <p:nvSpPr>
          <p:cNvPr id="14" name="TextBox 13"/>
          <p:cNvSpPr txBox="1"/>
          <p:nvPr/>
        </p:nvSpPr>
        <p:spPr>
          <a:xfrm>
            <a:off x="11068940" y="4368096"/>
            <a:ext cx="921608" cy="338554"/>
          </a:xfrm>
          <a:prstGeom prst="rect">
            <a:avLst/>
          </a:prstGeom>
          <a:noFill/>
        </p:spPr>
        <p:txBody>
          <a:bodyPr wrap="square" rtlCol="0">
            <a:spAutoFit/>
          </a:bodyPr>
          <a:lstStyle/>
          <a:p>
            <a:r>
              <a:rPr lang="en-US" sz="1600" dirty="0"/>
              <a:t>Platform</a:t>
            </a:r>
          </a:p>
        </p:txBody>
      </p:sp>
      <p:sp>
        <p:nvSpPr>
          <p:cNvPr id="15" name="TextBox 14"/>
          <p:cNvSpPr txBox="1"/>
          <p:nvPr/>
        </p:nvSpPr>
        <p:spPr>
          <a:xfrm>
            <a:off x="11075745" y="4833388"/>
            <a:ext cx="568810" cy="338554"/>
          </a:xfrm>
          <a:prstGeom prst="rect">
            <a:avLst/>
          </a:prstGeom>
          <a:noFill/>
        </p:spPr>
        <p:txBody>
          <a:bodyPr wrap="square" rtlCol="0">
            <a:spAutoFit/>
          </a:bodyPr>
          <a:lstStyle/>
          <a:p>
            <a:r>
              <a:rPr lang="en-US" sz="1600" dirty="0"/>
              <a:t>Item</a:t>
            </a:r>
          </a:p>
        </p:txBody>
      </p:sp>
      <p:sp>
        <p:nvSpPr>
          <p:cNvPr id="16" name="Right Brace 15"/>
          <p:cNvSpPr/>
          <p:nvPr/>
        </p:nvSpPr>
        <p:spPr>
          <a:xfrm>
            <a:off x="10625797" y="1578791"/>
            <a:ext cx="407761" cy="186677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00" dirty="0"/>
          </a:p>
        </p:txBody>
      </p:sp>
      <p:sp>
        <p:nvSpPr>
          <p:cNvPr id="17" name="Right Brace 16"/>
          <p:cNvSpPr/>
          <p:nvPr/>
        </p:nvSpPr>
        <p:spPr>
          <a:xfrm>
            <a:off x="10625796" y="3421546"/>
            <a:ext cx="407761" cy="94802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00" dirty="0"/>
          </a:p>
        </p:txBody>
      </p:sp>
      <p:sp>
        <p:nvSpPr>
          <p:cNvPr id="18" name="Right Brace 17"/>
          <p:cNvSpPr/>
          <p:nvPr/>
        </p:nvSpPr>
        <p:spPr>
          <a:xfrm>
            <a:off x="10631811" y="4389665"/>
            <a:ext cx="407761" cy="32035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00" dirty="0"/>
          </a:p>
        </p:txBody>
      </p:sp>
      <p:sp>
        <p:nvSpPr>
          <p:cNvPr id="19" name="Right Brace 18"/>
          <p:cNvSpPr/>
          <p:nvPr/>
        </p:nvSpPr>
        <p:spPr>
          <a:xfrm>
            <a:off x="10665949" y="4710020"/>
            <a:ext cx="407761" cy="57867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00" dirty="0"/>
          </a:p>
        </p:txBody>
      </p:sp>
    </p:spTree>
    <p:extLst>
      <p:ext uri="{BB962C8B-B14F-4D97-AF65-F5344CB8AC3E}">
        <p14:creationId xmlns:p14="http://schemas.microsoft.com/office/powerpoint/2010/main" val="36257931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36887"/>
          </a:xfrm>
        </p:spPr>
        <p:txBody>
          <a:bodyPr/>
          <a:lstStyle/>
          <a:p>
            <a:r>
              <a:rPr lang="en-US" dirty="0"/>
              <a:t>COUNTER Release 5: Metric Types</a:t>
            </a:r>
          </a:p>
        </p:txBody>
      </p:sp>
      <p:graphicFrame>
        <p:nvGraphicFramePr>
          <p:cNvPr id="4" name="Table 3"/>
          <p:cNvGraphicFramePr>
            <a:graphicFrameLocks noGrp="1"/>
          </p:cNvGraphicFramePr>
          <p:nvPr>
            <p:extLst>
              <p:ext uri="{D42A27DB-BD31-4B8C-83A1-F6EECF244321}">
                <p14:modId xmlns:p14="http://schemas.microsoft.com/office/powerpoint/2010/main" val="1160775763"/>
              </p:ext>
            </p:extLst>
          </p:nvPr>
        </p:nvGraphicFramePr>
        <p:xfrm>
          <a:off x="7254139" y="1578791"/>
          <a:ext cx="3666672" cy="4067175"/>
        </p:xfrm>
        <a:graphic>
          <a:graphicData uri="http://schemas.openxmlformats.org/drawingml/2006/table">
            <a:tbl>
              <a:tblPr firstRow="1">
                <a:tableStyleId>{EB9631B5-78F2-41C9-869B-9F39066F8104}</a:tableStyleId>
              </a:tblPr>
              <a:tblGrid>
                <a:gridCol w="3666672">
                  <a:extLst>
                    <a:ext uri="{9D8B030D-6E8A-4147-A177-3AD203B41FA5}">
                      <a16:colId xmlns:a16="http://schemas.microsoft.com/office/drawing/2014/main" val="20000"/>
                    </a:ext>
                  </a:extLst>
                </a:gridCol>
              </a:tblGrid>
              <a:tr h="0">
                <a:tc>
                  <a:txBody>
                    <a:bodyPr/>
                    <a:lstStyle/>
                    <a:p>
                      <a:pPr algn="l" fontAlgn="b"/>
                      <a:r>
                        <a:rPr lang="en-US" sz="2000" u="none" strike="noStrike" dirty="0">
                          <a:effectLst/>
                          <a:latin typeface="Calibri" panose="020F0502020204030204" pitchFamily="34" charset="0"/>
                        </a:rPr>
                        <a:t>Release</a:t>
                      </a:r>
                      <a:endParaRPr lang="en-US" sz="2000" b="0" i="0" u="none" strike="noStrike" dirty="0">
                        <a:solidFill>
                          <a:srgbClr val="000000"/>
                        </a:solidFill>
                        <a:effectLst/>
                        <a:latin typeface="Calibri" panose="020F0502020204030204" pitchFamily="34" charset="0"/>
                      </a:endParaRPr>
                    </a:p>
                  </a:txBody>
                  <a:tcPr marL="9525" marR="9525" marT="9525" marB="0" anchor="b">
                    <a:solidFill>
                      <a:srgbClr val="1188B4"/>
                    </a:solidFill>
                  </a:tcPr>
                </a:tc>
                <a:extLst>
                  <a:ext uri="{0D108BD9-81ED-4DB2-BD59-A6C34878D82A}">
                    <a16:rowId xmlns:a16="http://schemas.microsoft.com/office/drawing/2014/main" val="10000"/>
                  </a:ext>
                </a:extLst>
              </a:tr>
              <a:tr h="190500">
                <a:tc>
                  <a:txBody>
                    <a:bodyPr/>
                    <a:lstStyle/>
                    <a:p>
                      <a:pPr marL="285750" indent="-285750" algn="l" fontAlgn="b">
                        <a:buFont typeface="Arial" panose="020B0604020202020204" pitchFamily="34" charset="0"/>
                        <a:buChar char="•"/>
                      </a:pPr>
                      <a:r>
                        <a:rPr lang="en-US" sz="2000" b="0" u="none" strike="noStrike" dirty="0">
                          <a:solidFill>
                            <a:schemeClr val="tx1"/>
                          </a:solidFill>
                          <a:effectLst/>
                          <a:latin typeface="Calibri" panose="020F0502020204030204" pitchFamily="34" charset="0"/>
                        </a:rPr>
                        <a:t>total_item_</a:t>
                      </a:r>
                      <a:r>
                        <a:rPr lang="en-US" sz="2000" b="1" u="none" strike="noStrike" dirty="0">
                          <a:solidFill>
                            <a:srgbClr val="FF0000"/>
                          </a:solidFill>
                          <a:effectLst/>
                          <a:latin typeface="Calibri" panose="020F0502020204030204" pitchFamily="34" charset="0"/>
                        </a:rPr>
                        <a:t>investigations</a:t>
                      </a:r>
                      <a:endParaRPr lang="en-US" sz="2000" b="1" i="0" u="none" strike="noStrike" dirty="0">
                        <a:solidFill>
                          <a:srgbClr val="FF0000"/>
                        </a:solidFill>
                        <a:effectLst/>
                        <a:latin typeface="Calibri" panose="020F0502020204030204" pitchFamily="34" charset="0"/>
                      </a:endParaRPr>
                    </a:p>
                  </a:txBody>
                  <a:tcPr marL="9525" marR="9525" marT="9525" marB="0" anchor="b">
                    <a:solidFill>
                      <a:schemeClr val="accent4">
                        <a:lumMod val="20000"/>
                        <a:lumOff val="80000"/>
                      </a:schemeClr>
                    </a:solidFill>
                  </a:tcPr>
                </a:tc>
                <a:extLst>
                  <a:ext uri="{0D108BD9-81ED-4DB2-BD59-A6C34878D82A}">
                    <a16:rowId xmlns:a16="http://schemas.microsoft.com/office/drawing/2014/main" val="10001"/>
                  </a:ext>
                </a:extLst>
              </a:tr>
              <a:tr h="190500">
                <a:tc>
                  <a:txBody>
                    <a:bodyPr/>
                    <a:lstStyle/>
                    <a:p>
                      <a:pPr marL="285750" indent="-285750" algn="l" fontAlgn="b">
                        <a:buFont typeface="Arial" panose="020B0604020202020204" pitchFamily="34" charset="0"/>
                        <a:buChar char="•"/>
                      </a:pPr>
                      <a:r>
                        <a:rPr lang="en-US" sz="2000" b="0" u="none" strike="noStrike" dirty="0" err="1">
                          <a:solidFill>
                            <a:schemeClr val="tx1"/>
                          </a:solidFill>
                          <a:effectLst/>
                          <a:latin typeface="Calibri" panose="020F0502020204030204" pitchFamily="34" charset="0"/>
                        </a:rPr>
                        <a:t>total_item_</a:t>
                      </a:r>
                      <a:r>
                        <a:rPr lang="en-US" sz="2000" b="1" u="none" strike="noStrike" dirty="0" err="1">
                          <a:solidFill>
                            <a:srgbClr val="FF0000"/>
                          </a:solidFill>
                          <a:effectLst/>
                          <a:latin typeface="Calibri" panose="020F0502020204030204" pitchFamily="34" charset="0"/>
                        </a:rPr>
                        <a:t>requests</a:t>
                      </a:r>
                      <a:endParaRPr lang="en-US" sz="2000" b="1" i="0" u="none" strike="noStrike" dirty="0">
                        <a:solidFill>
                          <a:srgbClr val="FF0000"/>
                        </a:solidFill>
                        <a:effectLst/>
                        <a:latin typeface="Calibri" panose="020F0502020204030204" pitchFamily="34" charset="0"/>
                      </a:endParaRPr>
                    </a:p>
                  </a:txBody>
                  <a:tcPr marL="9525" marR="9525" marT="9525" marB="0" anchor="b">
                    <a:solidFill>
                      <a:schemeClr val="accent4">
                        <a:lumMod val="20000"/>
                        <a:lumOff val="80000"/>
                      </a:schemeClr>
                    </a:solidFill>
                  </a:tcPr>
                </a:tc>
                <a:extLst>
                  <a:ext uri="{0D108BD9-81ED-4DB2-BD59-A6C34878D82A}">
                    <a16:rowId xmlns:a16="http://schemas.microsoft.com/office/drawing/2014/main" val="10002"/>
                  </a:ext>
                </a:extLst>
              </a:tr>
              <a:tr h="190500">
                <a:tc>
                  <a:txBody>
                    <a:bodyPr/>
                    <a:lstStyle/>
                    <a:p>
                      <a:pPr marL="285750" indent="-285750" algn="l" fontAlgn="b">
                        <a:buFont typeface="Arial" panose="020B0604020202020204" pitchFamily="34" charset="0"/>
                        <a:buChar char="•"/>
                      </a:pPr>
                      <a:r>
                        <a:rPr lang="en-US" sz="2000" b="0" u="none" strike="noStrike" dirty="0">
                          <a:solidFill>
                            <a:schemeClr val="tx1"/>
                          </a:solidFill>
                          <a:effectLst/>
                          <a:latin typeface="Calibri" panose="020F0502020204030204" pitchFamily="34" charset="0"/>
                        </a:rPr>
                        <a:t>unique_item_investigations</a:t>
                      </a:r>
                      <a:endParaRPr lang="en-US" sz="2000" b="0" i="0" u="none" strike="noStrike" dirty="0">
                        <a:solidFill>
                          <a:schemeClr val="tx1"/>
                        </a:solidFill>
                        <a:effectLst/>
                        <a:latin typeface="Calibri" panose="020F0502020204030204" pitchFamily="34" charset="0"/>
                      </a:endParaRPr>
                    </a:p>
                  </a:txBody>
                  <a:tcPr marL="9525" marR="9525" marT="9525" marB="0" anchor="b">
                    <a:solidFill>
                      <a:schemeClr val="accent4">
                        <a:lumMod val="20000"/>
                        <a:lumOff val="80000"/>
                      </a:schemeClr>
                    </a:solidFill>
                  </a:tcPr>
                </a:tc>
                <a:extLst>
                  <a:ext uri="{0D108BD9-81ED-4DB2-BD59-A6C34878D82A}">
                    <a16:rowId xmlns:a16="http://schemas.microsoft.com/office/drawing/2014/main" val="10003"/>
                  </a:ext>
                </a:extLst>
              </a:tr>
              <a:tr h="190500">
                <a:tc>
                  <a:txBody>
                    <a:bodyPr/>
                    <a:lstStyle/>
                    <a:p>
                      <a:pPr marL="285750" indent="-285750" algn="l" fontAlgn="b">
                        <a:buFont typeface="Arial" panose="020B0604020202020204" pitchFamily="34" charset="0"/>
                        <a:buChar char="•"/>
                      </a:pPr>
                      <a:r>
                        <a:rPr lang="en-US" sz="2000" b="0" u="none" strike="noStrike" dirty="0">
                          <a:solidFill>
                            <a:schemeClr val="tx1"/>
                          </a:solidFill>
                          <a:effectLst/>
                          <a:latin typeface="Calibri" panose="020F0502020204030204" pitchFamily="34" charset="0"/>
                        </a:rPr>
                        <a:t>unique_item_requests</a:t>
                      </a:r>
                    </a:p>
                    <a:p>
                      <a:pPr marL="285750" indent="-285750" algn="l" fontAlgn="b">
                        <a:buFont typeface="Arial" panose="020B0604020202020204" pitchFamily="34" charset="0"/>
                        <a:buChar char="•"/>
                      </a:pPr>
                      <a:r>
                        <a:rPr lang="en-US" sz="2000" b="0" i="0" u="none" strike="noStrike" dirty="0">
                          <a:solidFill>
                            <a:schemeClr val="tx1"/>
                          </a:solidFill>
                          <a:effectLst/>
                          <a:latin typeface="Calibri" panose="020F0502020204030204" pitchFamily="34" charset="0"/>
                        </a:rPr>
                        <a:t>unique_title_investigations</a:t>
                      </a:r>
                    </a:p>
                    <a:p>
                      <a:pPr marL="285750" indent="-285750" algn="l" fontAlgn="b">
                        <a:buFont typeface="Arial" panose="020B0604020202020204" pitchFamily="34" charset="0"/>
                        <a:buChar char="•"/>
                      </a:pPr>
                      <a:r>
                        <a:rPr lang="en-US" sz="2000" b="0" i="0" u="none" strike="noStrike" dirty="0">
                          <a:solidFill>
                            <a:schemeClr val="tx1"/>
                          </a:solidFill>
                          <a:effectLst/>
                          <a:latin typeface="Calibri" panose="020F0502020204030204" pitchFamily="34" charset="0"/>
                        </a:rPr>
                        <a:t>unique_title_requests</a:t>
                      </a:r>
                    </a:p>
                  </a:txBody>
                  <a:tcPr marL="9525" marR="9525" marT="9525" marB="0" anchor="b">
                    <a:solidFill>
                      <a:schemeClr val="accent4">
                        <a:lumMod val="20000"/>
                        <a:lumOff val="80000"/>
                      </a:schemeClr>
                    </a:solidFill>
                  </a:tcPr>
                </a:tc>
                <a:extLst>
                  <a:ext uri="{0D108BD9-81ED-4DB2-BD59-A6C34878D82A}">
                    <a16:rowId xmlns:a16="http://schemas.microsoft.com/office/drawing/2014/main" val="10004"/>
                  </a:ext>
                </a:extLst>
              </a:tr>
              <a:tr h="190500">
                <a:tc>
                  <a:txBody>
                    <a:bodyPr/>
                    <a:lstStyle/>
                    <a:p>
                      <a:pPr marL="285750" indent="-285750" algn="l" fontAlgn="b">
                        <a:buFont typeface="Arial" panose="020B0604020202020204" pitchFamily="34" charset="0"/>
                        <a:buChar char="•"/>
                      </a:pPr>
                      <a:r>
                        <a:rPr lang="en-US" sz="2000" u="none" strike="noStrike" dirty="0">
                          <a:effectLst/>
                          <a:latin typeface="Calibri" panose="020F0502020204030204" pitchFamily="34" charset="0"/>
                        </a:rPr>
                        <a:t>searches_regular</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accent4">
                        <a:lumMod val="20000"/>
                        <a:lumOff val="80000"/>
                      </a:schemeClr>
                    </a:solidFill>
                  </a:tcPr>
                </a:tc>
                <a:extLst>
                  <a:ext uri="{0D108BD9-81ED-4DB2-BD59-A6C34878D82A}">
                    <a16:rowId xmlns:a16="http://schemas.microsoft.com/office/drawing/2014/main" val="10005"/>
                  </a:ext>
                </a:extLst>
              </a:tr>
              <a:tr h="190500">
                <a:tc>
                  <a:txBody>
                    <a:bodyPr/>
                    <a:lstStyle/>
                    <a:p>
                      <a:pPr marL="285750" indent="-285750" algn="l" fontAlgn="b">
                        <a:buFont typeface="Arial" panose="020B0604020202020204" pitchFamily="34" charset="0"/>
                        <a:buChar char="•"/>
                      </a:pPr>
                      <a:r>
                        <a:rPr lang="en-US" sz="2000" u="none" strike="noStrike" dirty="0">
                          <a:effectLst/>
                          <a:latin typeface="Calibri" panose="020F0502020204030204" pitchFamily="34" charset="0"/>
                        </a:rPr>
                        <a:t>searches_federated</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accent4">
                        <a:lumMod val="20000"/>
                        <a:lumOff val="80000"/>
                      </a:schemeClr>
                    </a:solidFill>
                  </a:tcPr>
                </a:tc>
                <a:extLst>
                  <a:ext uri="{0D108BD9-81ED-4DB2-BD59-A6C34878D82A}">
                    <a16:rowId xmlns:a16="http://schemas.microsoft.com/office/drawing/2014/main" val="10006"/>
                  </a:ext>
                </a:extLst>
              </a:tr>
              <a:tr h="190500">
                <a:tc>
                  <a:txBody>
                    <a:bodyPr/>
                    <a:lstStyle/>
                    <a:p>
                      <a:pPr marL="285750" indent="-285750" algn="l" fontAlgn="b">
                        <a:buFont typeface="Arial" panose="020B0604020202020204" pitchFamily="34" charset="0"/>
                        <a:buChar char="•"/>
                      </a:pPr>
                      <a:r>
                        <a:rPr lang="en-US" sz="2000" u="none" strike="noStrike" dirty="0">
                          <a:effectLst/>
                          <a:latin typeface="Calibri" panose="020F0502020204030204" pitchFamily="34" charset="0"/>
                        </a:rPr>
                        <a:t>searches_automated</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accent4">
                        <a:lumMod val="20000"/>
                        <a:lumOff val="80000"/>
                      </a:schemeClr>
                    </a:solidFill>
                  </a:tcPr>
                </a:tc>
                <a:extLst>
                  <a:ext uri="{0D108BD9-81ED-4DB2-BD59-A6C34878D82A}">
                    <a16:rowId xmlns:a16="http://schemas.microsoft.com/office/drawing/2014/main" val="10007"/>
                  </a:ext>
                </a:extLst>
              </a:tr>
              <a:tr h="190500">
                <a:tc>
                  <a:txBody>
                    <a:bodyPr/>
                    <a:lstStyle/>
                    <a:p>
                      <a:pPr marL="285750" indent="-285750" algn="l" fontAlgn="b">
                        <a:buFont typeface="Arial" panose="020B0604020202020204" pitchFamily="34" charset="0"/>
                        <a:buChar char="•"/>
                      </a:pPr>
                      <a:r>
                        <a:rPr lang="en-US" sz="2000" u="none" strike="noStrike" dirty="0">
                          <a:effectLst/>
                          <a:latin typeface="Calibri" panose="020F0502020204030204" pitchFamily="34" charset="0"/>
                        </a:rPr>
                        <a:t>searches_platform</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accent4">
                        <a:lumMod val="20000"/>
                        <a:lumOff val="80000"/>
                      </a:schemeClr>
                    </a:solidFill>
                  </a:tcPr>
                </a:tc>
                <a:extLst>
                  <a:ext uri="{0D108BD9-81ED-4DB2-BD59-A6C34878D82A}">
                    <a16:rowId xmlns:a16="http://schemas.microsoft.com/office/drawing/2014/main" val="10008"/>
                  </a:ext>
                </a:extLst>
              </a:tr>
              <a:tr h="190500">
                <a:tc>
                  <a:txBody>
                    <a:bodyPr/>
                    <a:lstStyle/>
                    <a:p>
                      <a:pPr marL="285750" indent="-285750" algn="l" fontAlgn="b">
                        <a:buFont typeface="Arial" panose="020B0604020202020204" pitchFamily="34" charset="0"/>
                        <a:buChar char="•"/>
                      </a:pPr>
                      <a:r>
                        <a:rPr lang="en-US" sz="2000" u="none" strike="noStrike" dirty="0">
                          <a:effectLst/>
                          <a:latin typeface="Calibri" panose="020F0502020204030204" pitchFamily="34" charset="0"/>
                        </a:rPr>
                        <a:t>no_license</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accent4">
                        <a:lumMod val="20000"/>
                        <a:lumOff val="80000"/>
                      </a:schemeClr>
                    </a:solidFill>
                  </a:tcPr>
                </a:tc>
                <a:extLst>
                  <a:ext uri="{0D108BD9-81ED-4DB2-BD59-A6C34878D82A}">
                    <a16:rowId xmlns:a16="http://schemas.microsoft.com/office/drawing/2014/main" val="10009"/>
                  </a:ext>
                </a:extLst>
              </a:tr>
              <a:tr h="190500">
                <a:tc>
                  <a:txBody>
                    <a:bodyPr/>
                    <a:lstStyle/>
                    <a:p>
                      <a:pPr marL="285750" indent="-285750" algn="l" fontAlgn="b">
                        <a:buFont typeface="Arial" panose="020B0604020202020204" pitchFamily="34" charset="0"/>
                        <a:buChar char="•"/>
                      </a:pPr>
                      <a:r>
                        <a:rPr lang="en-US" sz="2000" u="none" strike="noStrike" dirty="0">
                          <a:effectLst/>
                          <a:latin typeface="Calibri" panose="020F0502020204030204" pitchFamily="34" charset="0"/>
                        </a:rPr>
                        <a:t>limit_exceeded</a:t>
                      </a:r>
                      <a:endParaRPr lang="en-US" sz="2000" b="0" i="0" u="none" strike="noStrike" dirty="0">
                        <a:solidFill>
                          <a:srgbClr val="000000"/>
                        </a:solidFill>
                        <a:effectLst/>
                        <a:latin typeface="Calibri" panose="020F0502020204030204" pitchFamily="34" charset="0"/>
                      </a:endParaRPr>
                    </a:p>
                  </a:txBody>
                  <a:tcPr marL="9525" marR="9525" marT="9525" marB="0" anchor="b">
                    <a:solidFill>
                      <a:schemeClr val="accent4">
                        <a:lumMod val="20000"/>
                        <a:lumOff val="80000"/>
                      </a:schemeClr>
                    </a:solidFill>
                  </a:tcPr>
                </a:tc>
                <a:extLst>
                  <a:ext uri="{0D108BD9-81ED-4DB2-BD59-A6C34878D82A}">
                    <a16:rowId xmlns:a16="http://schemas.microsoft.com/office/drawing/2014/main" val="10010"/>
                  </a:ext>
                </a:extLst>
              </a:tr>
            </a:tbl>
          </a:graphicData>
        </a:graphic>
      </p:graphicFrame>
      <p:sp>
        <p:nvSpPr>
          <p:cNvPr id="7" name="TextBox 6"/>
          <p:cNvSpPr txBox="1"/>
          <p:nvPr/>
        </p:nvSpPr>
        <p:spPr>
          <a:xfrm>
            <a:off x="556591" y="1241600"/>
            <a:ext cx="5936973" cy="461665"/>
          </a:xfrm>
          <a:prstGeom prst="rect">
            <a:avLst/>
          </a:prstGeom>
          <a:noFill/>
        </p:spPr>
        <p:txBody>
          <a:bodyPr wrap="square" rtlCol="0">
            <a:spAutoFit/>
          </a:bodyPr>
          <a:lstStyle/>
          <a:p>
            <a:pPr algn="ctr"/>
            <a:r>
              <a:rPr lang="en-US" sz="2400" b="1" i="1" dirty="0"/>
              <a:t>Investigations versus Requests…</a:t>
            </a:r>
          </a:p>
        </p:txBody>
      </p:sp>
      <p:cxnSp>
        <p:nvCxnSpPr>
          <p:cNvPr id="9" name="Straight Connector 8"/>
          <p:cNvCxnSpPr/>
          <p:nvPr/>
        </p:nvCxnSpPr>
        <p:spPr>
          <a:xfrm>
            <a:off x="7215105" y="5005070"/>
            <a:ext cx="367085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7221733" y="4699805"/>
            <a:ext cx="3670852"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1302315" y="2669479"/>
            <a:ext cx="964070" cy="338554"/>
          </a:xfrm>
          <a:prstGeom prst="rect">
            <a:avLst/>
          </a:prstGeom>
          <a:noFill/>
        </p:spPr>
        <p:txBody>
          <a:bodyPr wrap="square" rtlCol="0">
            <a:spAutoFit/>
          </a:bodyPr>
          <a:lstStyle/>
          <a:p>
            <a:r>
              <a:rPr lang="en-US" sz="1600" dirty="0"/>
              <a:t>Item</a:t>
            </a:r>
          </a:p>
        </p:txBody>
      </p:sp>
      <p:sp>
        <p:nvSpPr>
          <p:cNvPr id="12" name="TextBox 11"/>
          <p:cNvSpPr txBox="1"/>
          <p:nvPr/>
        </p:nvSpPr>
        <p:spPr>
          <a:xfrm>
            <a:off x="11304350" y="4068764"/>
            <a:ext cx="959302" cy="338554"/>
          </a:xfrm>
          <a:prstGeom prst="rect">
            <a:avLst/>
          </a:prstGeom>
          <a:noFill/>
        </p:spPr>
        <p:txBody>
          <a:bodyPr wrap="none" rtlCol="0">
            <a:spAutoFit/>
          </a:bodyPr>
          <a:lstStyle/>
          <a:p>
            <a:r>
              <a:rPr lang="en-US" sz="1600" dirty="0"/>
              <a:t>Database</a:t>
            </a:r>
          </a:p>
        </p:txBody>
      </p:sp>
      <p:sp>
        <p:nvSpPr>
          <p:cNvPr id="13" name="TextBox 12"/>
          <p:cNvSpPr txBox="1"/>
          <p:nvPr/>
        </p:nvSpPr>
        <p:spPr>
          <a:xfrm>
            <a:off x="11297545" y="4678347"/>
            <a:ext cx="921608" cy="338554"/>
          </a:xfrm>
          <a:prstGeom prst="rect">
            <a:avLst/>
          </a:prstGeom>
          <a:noFill/>
        </p:spPr>
        <p:txBody>
          <a:bodyPr wrap="square" rtlCol="0">
            <a:spAutoFit/>
          </a:bodyPr>
          <a:lstStyle/>
          <a:p>
            <a:r>
              <a:rPr lang="en-US" sz="1600" dirty="0"/>
              <a:t>Platform</a:t>
            </a:r>
          </a:p>
        </p:txBody>
      </p:sp>
      <p:sp>
        <p:nvSpPr>
          <p:cNvPr id="14" name="TextBox 13"/>
          <p:cNvSpPr txBox="1"/>
          <p:nvPr/>
        </p:nvSpPr>
        <p:spPr>
          <a:xfrm>
            <a:off x="11304350" y="5143638"/>
            <a:ext cx="568810" cy="338554"/>
          </a:xfrm>
          <a:prstGeom prst="rect">
            <a:avLst/>
          </a:prstGeom>
          <a:noFill/>
        </p:spPr>
        <p:txBody>
          <a:bodyPr wrap="square" rtlCol="0">
            <a:spAutoFit/>
          </a:bodyPr>
          <a:lstStyle/>
          <a:p>
            <a:r>
              <a:rPr lang="en-US" sz="1600" dirty="0"/>
              <a:t>Item</a:t>
            </a:r>
          </a:p>
        </p:txBody>
      </p:sp>
      <p:sp>
        <p:nvSpPr>
          <p:cNvPr id="15" name="Right Brace 14"/>
          <p:cNvSpPr/>
          <p:nvPr/>
        </p:nvSpPr>
        <p:spPr>
          <a:xfrm>
            <a:off x="10860416" y="1894114"/>
            <a:ext cx="401747" cy="189678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00" dirty="0"/>
          </a:p>
        </p:txBody>
      </p:sp>
      <p:sp>
        <p:nvSpPr>
          <p:cNvPr id="16" name="Right Brace 15"/>
          <p:cNvSpPr/>
          <p:nvPr/>
        </p:nvSpPr>
        <p:spPr>
          <a:xfrm>
            <a:off x="10885957" y="3810989"/>
            <a:ext cx="376205" cy="86883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00" dirty="0"/>
          </a:p>
        </p:txBody>
      </p:sp>
      <p:sp>
        <p:nvSpPr>
          <p:cNvPr id="17" name="Right Brace 16"/>
          <p:cNvSpPr/>
          <p:nvPr/>
        </p:nvSpPr>
        <p:spPr>
          <a:xfrm>
            <a:off x="10860416" y="4699916"/>
            <a:ext cx="407761" cy="32035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00" dirty="0"/>
          </a:p>
        </p:txBody>
      </p:sp>
      <p:sp>
        <p:nvSpPr>
          <p:cNvPr id="18" name="Right Brace 17"/>
          <p:cNvSpPr/>
          <p:nvPr/>
        </p:nvSpPr>
        <p:spPr>
          <a:xfrm>
            <a:off x="10920811" y="5036599"/>
            <a:ext cx="381504" cy="60936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600" dirty="0"/>
          </a:p>
        </p:txBody>
      </p:sp>
      <p:sp>
        <p:nvSpPr>
          <p:cNvPr id="3" name="Rounded Rectangle 2"/>
          <p:cNvSpPr/>
          <p:nvPr/>
        </p:nvSpPr>
        <p:spPr>
          <a:xfrm>
            <a:off x="2328043" y="2167249"/>
            <a:ext cx="2065282" cy="35130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400" dirty="0"/>
              <a:t>View abstract</a:t>
            </a:r>
          </a:p>
        </p:txBody>
      </p:sp>
      <p:sp>
        <p:nvSpPr>
          <p:cNvPr id="19" name="Rounded Rectangle 18"/>
          <p:cNvSpPr/>
          <p:nvPr/>
        </p:nvSpPr>
        <p:spPr>
          <a:xfrm>
            <a:off x="2328043" y="2645840"/>
            <a:ext cx="2065282" cy="35130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400" dirty="0"/>
              <a:t>Link to Link Resolver</a:t>
            </a:r>
          </a:p>
        </p:txBody>
      </p:sp>
      <p:sp>
        <p:nvSpPr>
          <p:cNvPr id="20" name="Rounded Rectangle 19"/>
          <p:cNvSpPr/>
          <p:nvPr/>
        </p:nvSpPr>
        <p:spPr>
          <a:xfrm>
            <a:off x="2328043" y="3124431"/>
            <a:ext cx="2065282" cy="35130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400" dirty="0"/>
              <a:t>View cited references</a:t>
            </a:r>
          </a:p>
        </p:txBody>
      </p:sp>
      <p:sp>
        <p:nvSpPr>
          <p:cNvPr id="21" name="Rounded Rectangle 20"/>
          <p:cNvSpPr/>
          <p:nvPr/>
        </p:nvSpPr>
        <p:spPr>
          <a:xfrm>
            <a:off x="2328043" y="3603022"/>
            <a:ext cx="2065282" cy="35130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400" dirty="0"/>
              <a:t>Link to ILL form</a:t>
            </a:r>
          </a:p>
        </p:txBody>
      </p:sp>
      <p:sp>
        <p:nvSpPr>
          <p:cNvPr id="22" name="Rounded Rectangle 21"/>
          <p:cNvSpPr/>
          <p:nvPr/>
        </p:nvSpPr>
        <p:spPr>
          <a:xfrm>
            <a:off x="2328043" y="4081613"/>
            <a:ext cx="2065282" cy="351304"/>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View HTML full text</a:t>
            </a:r>
          </a:p>
        </p:txBody>
      </p:sp>
      <p:sp>
        <p:nvSpPr>
          <p:cNvPr id="23" name="Rounded Rectangle 22"/>
          <p:cNvSpPr/>
          <p:nvPr/>
        </p:nvSpPr>
        <p:spPr>
          <a:xfrm>
            <a:off x="2328043" y="4560204"/>
            <a:ext cx="2065282" cy="351304"/>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View PDF</a:t>
            </a:r>
          </a:p>
        </p:txBody>
      </p:sp>
      <p:sp>
        <p:nvSpPr>
          <p:cNvPr id="24" name="Rounded Rectangle 23"/>
          <p:cNvSpPr/>
          <p:nvPr/>
        </p:nvSpPr>
        <p:spPr>
          <a:xfrm>
            <a:off x="2328043" y="5038793"/>
            <a:ext cx="2065282" cy="351304"/>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View content…</a:t>
            </a:r>
          </a:p>
        </p:txBody>
      </p:sp>
      <p:sp>
        <p:nvSpPr>
          <p:cNvPr id="5" name="Rounded Rectangle 4"/>
          <p:cNvSpPr/>
          <p:nvPr/>
        </p:nvSpPr>
        <p:spPr>
          <a:xfrm>
            <a:off x="704193" y="2081047"/>
            <a:ext cx="3909848" cy="4004443"/>
          </a:xfrm>
          <a:prstGeom prst="roundRect">
            <a:avLst>
              <a:gd name="adj" fmla="val 6816"/>
            </a:avLst>
          </a:prstGeom>
          <a:noFill/>
          <a:ln w="381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ounded Rectangle 24"/>
          <p:cNvSpPr/>
          <p:nvPr/>
        </p:nvSpPr>
        <p:spPr>
          <a:xfrm>
            <a:off x="2222559" y="3990841"/>
            <a:ext cx="4577634" cy="1452484"/>
          </a:xfrm>
          <a:prstGeom prst="roundRect">
            <a:avLst>
              <a:gd name="adj" fmla="val 6816"/>
            </a:avLst>
          </a:prstGeom>
          <a:noFill/>
          <a:ln w="381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rot="19102201">
            <a:off x="482008" y="3723493"/>
            <a:ext cx="1954766" cy="461665"/>
          </a:xfrm>
          <a:prstGeom prst="rect">
            <a:avLst/>
          </a:prstGeom>
          <a:noFill/>
        </p:spPr>
        <p:txBody>
          <a:bodyPr wrap="none" lIns="91440" tIns="45720" rIns="91440" bIns="45720">
            <a:spAutoFit/>
          </a:bodyPr>
          <a:lstStyle/>
          <a:p>
            <a:pPr algn="ctr"/>
            <a:r>
              <a:rPr lang="en-US" sz="2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Investigations</a:t>
            </a:r>
          </a:p>
        </p:txBody>
      </p:sp>
      <p:sp>
        <p:nvSpPr>
          <p:cNvPr id="27" name="Rectangle 26"/>
          <p:cNvSpPr/>
          <p:nvPr/>
        </p:nvSpPr>
        <p:spPr>
          <a:xfrm>
            <a:off x="4977741" y="4387012"/>
            <a:ext cx="1345305" cy="461665"/>
          </a:xfrm>
          <a:prstGeom prst="rect">
            <a:avLst/>
          </a:prstGeom>
          <a:noFill/>
        </p:spPr>
        <p:txBody>
          <a:bodyPr wrap="none" lIns="91440" tIns="45720" rIns="91440" bIns="45720">
            <a:spAutoFit/>
          </a:bodyPr>
          <a:lstStyle/>
          <a:p>
            <a:pPr algn="ctr"/>
            <a:r>
              <a:rPr lang="en-US" sz="2400" b="1" cap="none" spc="0" dirty="0">
                <a:ln w="13462">
                  <a:solidFill>
                    <a:schemeClr val="bg1"/>
                  </a:solidFill>
                  <a:prstDash val="solid"/>
                </a:ln>
                <a:solidFill>
                  <a:srgbClr val="FF0000"/>
                </a:solidFill>
                <a:effectLst>
                  <a:outerShdw dist="38100" dir="2700000" algn="bl" rotWithShape="0">
                    <a:schemeClr val="accent5"/>
                  </a:outerShdw>
                </a:effectLst>
              </a:rPr>
              <a:t>Requests</a:t>
            </a:r>
          </a:p>
        </p:txBody>
      </p:sp>
      <p:sp>
        <p:nvSpPr>
          <p:cNvPr id="28" name="TextBox 27"/>
          <p:cNvSpPr txBox="1"/>
          <p:nvPr/>
        </p:nvSpPr>
        <p:spPr>
          <a:xfrm>
            <a:off x="2723330" y="1779660"/>
            <a:ext cx="1274708" cy="369332"/>
          </a:xfrm>
          <a:prstGeom prst="rect">
            <a:avLst/>
          </a:prstGeom>
          <a:noFill/>
        </p:spPr>
        <p:txBody>
          <a:bodyPr wrap="none" rtlCol="0">
            <a:spAutoFit/>
          </a:bodyPr>
          <a:lstStyle/>
          <a:p>
            <a:r>
              <a:rPr lang="en-US" dirty="0"/>
              <a:t>User Action</a:t>
            </a:r>
          </a:p>
        </p:txBody>
      </p:sp>
      <p:sp>
        <p:nvSpPr>
          <p:cNvPr id="30" name="Rounded Rectangle 29"/>
          <p:cNvSpPr/>
          <p:nvPr/>
        </p:nvSpPr>
        <p:spPr>
          <a:xfrm>
            <a:off x="2328043" y="5581092"/>
            <a:ext cx="2065282" cy="35130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400" dirty="0"/>
              <a:t>View article preview</a:t>
            </a:r>
          </a:p>
        </p:txBody>
      </p:sp>
      <p:cxnSp>
        <p:nvCxnSpPr>
          <p:cNvPr id="29" name="Straight Connector 28"/>
          <p:cNvCxnSpPr/>
          <p:nvPr/>
        </p:nvCxnSpPr>
        <p:spPr>
          <a:xfrm>
            <a:off x="7269531" y="3785873"/>
            <a:ext cx="3670852"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5931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500"/>
                                        <p:tgtEl>
                                          <p:spTgt spid="19"/>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fade">
                                      <p:cBhvr>
                                        <p:cTn id="19" dur="500"/>
                                        <p:tgtEl>
                                          <p:spTgt spid="20"/>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fade">
                                      <p:cBhvr>
                                        <p:cTn id="23" dur="500"/>
                                        <p:tgtEl>
                                          <p:spTgt spid="21"/>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fade">
                                      <p:cBhvr>
                                        <p:cTn id="27" dur="500"/>
                                        <p:tgtEl>
                                          <p:spTgt spid="22"/>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fade">
                                      <p:cBhvr>
                                        <p:cTn id="31" dur="500"/>
                                        <p:tgtEl>
                                          <p:spTgt spid="23"/>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fade">
                                      <p:cBhvr>
                                        <p:cTn id="35" dur="500"/>
                                        <p:tgtEl>
                                          <p:spTgt spid="24"/>
                                        </p:tgtEl>
                                      </p:cBhvr>
                                    </p:animEffect>
                                  </p:childTnLst>
                                </p:cTn>
                              </p:par>
                            </p:childTnLst>
                          </p:cTn>
                        </p:par>
                        <p:par>
                          <p:cTn id="36" fill="hold">
                            <p:stCondLst>
                              <p:cond delay="4000"/>
                            </p:stCondLst>
                            <p:childTnLst>
                              <p:par>
                                <p:cTn id="37" presetID="10" presetClass="entr" presetSubtype="0" fill="hold" grpId="0" nodeType="afterEffect">
                                  <p:stCondLst>
                                    <p:cond delay="0"/>
                                  </p:stCondLst>
                                  <p:childTnLst>
                                    <p:set>
                                      <p:cBhvr>
                                        <p:cTn id="38" dur="1" fill="hold">
                                          <p:stCondLst>
                                            <p:cond delay="0"/>
                                          </p:stCondLst>
                                        </p:cTn>
                                        <p:tgtEl>
                                          <p:spTgt spid="30"/>
                                        </p:tgtEl>
                                        <p:attrNameLst>
                                          <p:attrName>style.visibility</p:attrName>
                                        </p:attrNameLst>
                                      </p:cBhvr>
                                      <p:to>
                                        <p:strVal val="visible"/>
                                      </p:to>
                                    </p:set>
                                    <p:animEffect transition="in" filter="fade">
                                      <p:cBhvr>
                                        <p:cTn id="39" dur="500"/>
                                        <p:tgtEl>
                                          <p:spTgt spid="30"/>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25"/>
                                        </p:tgtEl>
                                        <p:attrNameLst>
                                          <p:attrName>style.visibility</p:attrName>
                                        </p:attrNameLst>
                                      </p:cBhvr>
                                      <p:to>
                                        <p:strVal val="visible"/>
                                      </p:to>
                                    </p:set>
                                    <p:animEffect transition="in" filter="fade">
                                      <p:cBhvr>
                                        <p:cTn id="44" dur="500"/>
                                        <p:tgtEl>
                                          <p:spTgt spid="25"/>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fade">
                                      <p:cBhvr>
                                        <p:cTn id="47" dur="500"/>
                                        <p:tgtEl>
                                          <p:spTgt spid="27"/>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5"/>
                                        </p:tgtEl>
                                        <p:attrNameLst>
                                          <p:attrName>style.visibility</p:attrName>
                                        </p:attrNameLst>
                                      </p:cBhvr>
                                      <p:to>
                                        <p:strVal val="visible"/>
                                      </p:to>
                                    </p:set>
                                    <p:animEffect transition="in" filter="fade">
                                      <p:cBhvr>
                                        <p:cTn id="52" dur="500"/>
                                        <p:tgtEl>
                                          <p:spTgt spid="5"/>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26"/>
                                        </p:tgtEl>
                                        <p:attrNameLst>
                                          <p:attrName>style.visibility</p:attrName>
                                        </p:attrNameLst>
                                      </p:cBhvr>
                                      <p:to>
                                        <p:strVal val="visible"/>
                                      </p:to>
                                    </p:set>
                                    <p:animEffect transition="in" filter="fade">
                                      <p:cBhvr>
                                        <p:cTn id="55"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9" grpId="0" animBg="1"/>
      <p:bldP spid="20" grpId="0" animBg="1"/>
      <p:bldP spid="21" grpId="0" animBg="1"/>
      <p:bldP spid="22" grpId="0" animBg="1"/>
      <p:bldP spid="23" grpId="0" animBg="1"/>
      <p:bldP spid="24" grpId="0" animBg="1"/>
      <p:bldP spid="5" grpId="0" animBg="1"/>
      <p:bldP spid="25" grpId="0" animBg="1"/>
      <p:bldP spid="26" grpId="0"/>
      <p:bldP spid="27" grpId="0"/>
      <p:bldP spid="28" grpId="0"/>
      <p:bldP spid="3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US" dirty="0">
                <a:solidFill>
                  <a:schemeClr val="accent1"/>
                </a:solidFill>
              </a:rPr>
              <a:t>Additional Attributes</a:t>
            </a:r>
            <a:endParaRPr lang="en-GB" dirty="0">
              <a:solidFill>
                <a:schemeClr val="accent1"/>
              </a:solidFill>
            </a:endParaRPr>
          </a:p>
        </p:txBody>
      </p:sp>
      <p:sp>
        <p:nvSpPr>
          <p:cNvPr id="4" name="Content Placeholder 3"/>
          <p:cNvSpPr>
            <a:spLocks noGrp="1"/>
          </p:cNvSpPr>
          <p:nvPr>
            <p:ph idx="1"/>
          </p:nvPr>
        </p:nvSpPr>
        <p:spPr>
          <a:xfrm>
            <a:off x="4976031" y="963877"/>
            <a:ext cx="6377769" cy="4930246"/>
          </a:xfrm>
        </p:spPr>
        <p:txBody>
          <a:bodyPr anchor="ctr">
            <a:normAutofit/>
          </a:bodyPr>
          <a:lstStyle/>
          <a:p>
            <a:r>
              <a:rPr lang="en-GB" sz="2400" dirty="0"/>
              <a:t>Data Type </a:t>
            </a:r>
          </a:p>
          <a:p>
            <a:r>
              <a:rPr lang="en-GB" sz="2400" dirty="0"/>
              <a:t>Section Type </a:t>
            </a:r>
          </a:p>
          <a:p>
            <a:r>
              <a:rPr lang="en-GB" sz="2400" dirty="0"/>
              <a:t>Access Type</a:t>
            </a:r>
          </a:p>
          <a:p>
            <a:r>
              <a:rPr lang="en-GB" sz="2400" dirty="0"/>
              <a:t>Access Method</a:t>
            </a:r>
          </a:p>
          <a:p>
            <a:r>
              <a:rPr lang="en-GB" sz="2400" dirty="0"/>
              <a:t>Year of Publication (YOP)</a:t>
            </a:r>
            <a:br>
              <a:rPr lang="en-GB" sz="2400" dirty="0"/>
            </a:br>
            <a:endParaRPr lang="en-GB" sz="2400" dirty="0"/>
          </a:p>
          <a:p>
            <a:pPr marL="0" indent="0">
              <a:buNone/>
            </a:pPr>
            <a:r>
              <a:rPr lang="en-GB" sz="2400" dirty="0"/>
              <a:t>These can be used in combination to break out usage details</a:t>
            </a:r>
          </a:p>
        </p:txBody>
      </p:sp>
    </p:spTree>
    <p:extLst>
      <p:ext uri="{BB962C8B-B14F-4D97-AF65-F5344CB8AC3E}">
        <p14:creationId xmlns:p14="http://schemas.microsoft.com/office/powerpoint/2010/main" val="681360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US">
                <a:solidFill>
                  <a:schemeClr val="accent1"/>
                </a:solidFill>
              </a:rPr>
              <a:t>Why COUNTER Release 5</a:t>
            </a:r>
          </a:p>
        </p:txBody>
      </p:sp>
      <p:sp>
        <p:nvSpPr>
          <p:cNvPr id="3" name="Content Placeholder 2"/>
          <p:cNvSpPr>
            <a:spLocks noGrp="1"/>
          </p:cNvSpPr>
          <p:nvPr>
            <p:ph idx="1"/>
          </p:nvPr>
        </p:nvSpPr>
        <p:spPr>
          <a:xfrm>
            <a:off x="4976031" y="963877"/>
            <a:ext cx="6377769" cy="4930246"/>
          </a:xfrm>
        </p:spPr>
        <p:txBody>
          <a:bodyPr anchor="ctr">
            <a:normAutofit/>
          </a:bodyPr>
          <a:lstStyle/>
          <a:p>
            <a:r>
              <a:rPr lang="en-US" sz="2400"/>
              <a:t>Current Code of Practice is complex</a:t>
            </a:r>
          </a:p>
          <a:p>
            <a:r>
              <a:rPr lang="en-US" sz="2400"/>
              <a:t>Inconsistencies in reports,  metric types and formats</a:t>
            </a:r>
          </a:p>
          <a:p>
            <a:r>
              <a:rPr lang="en-US" sz="2400"/>
              <a:t>Needs have evolved and continue to evolve</a:t>
            </a:r>
          </a:p>
          <a:p>
            <a:endParaRPr lang="en-US" sz="2400"/>
          </a:p>
        </p:txBody>
      </p:sp>
      <p:sp>
        <p:nvSpPr>
          <p:cNvPr id="4" name="Slide Number Placeholder 3"/>
          <p:cNvSpPr>
            <a:spLocks noGrp="1"/>
          </p:cNvSpPr>
          <p:nvPr>
            <p:ph type="sldNum" sz="quarter" idx="12"/>
          </p:nvPr>
        </p:nvSpPr>
        <p:spPr>
          <a:xfrm>
            <a:off x="10571516" y="6033479"/>
            <a:ext cx="782283" cy="365125"/>
          </a:xfrm>
        </p:spPr>
        <p:txBody>
          <a:bodyPr>
            <a:normAutofit/>
          </a:bodyPr>
          <a:lstStyle/>
          <a:p>
            <a:fld id="{AA12B331-E8A1-47FE-BC8F-1E1877B5BAD4}" type="slidenum">
              <a:rPr lang="en-US" sz="1050">
                <a:solidFill>
                  <a:schemeClr val="tx1">
                    <a:alpha val="80000"/>
                  </a:schemeClr>
                </a:solidFill>
              </a:rPr>
              <a:pPr/>
              <a:t>2</a:t>
            </a:fld>
            <a:endParaRPr lang="en-US" sz="1050">
              <a:solidFill>
                <a:schemeClr val="tx1">
                  <a:alpha val="80000"/>
                </a:schemeClr>
              </a:solidFill>
            </a:endParaRPr>
          </a:p>
        </p:txBody>
      </p:sp>
    </p:spTree>
    <p:extLst>
      <p:ext uri="{BB962C8B-B14F-4D97-AF65-F5344CB8AC3E}">
        <p14:creationId xmlns:p14="http://schemas.microsoft.com/office/powerpoint/2010/main" val="28085343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36887"/>
          </a:xfrm>
        </p:spPr>
        <p:txBody>
          <a:bodyPr/>
          <a:lstStyle/>
          <a:p>
            <a:r>
              <a:rPr lang="en-US" dirty="0"/>
              <a:t>COUNTER Release 5: Data Types</a:t>
            </a:r>
          </a:p>
        </p:txBody>
      </p:sp>
      <p:graphicFrame>
        <p:nvGraphicFramePr>
          <p:cNvPr id="4" name="Table 3"/>
          <p:cNvGraphicFramePr>
            <a:graphicFrameLocks noGrp="1"/>
          </p:cNvGraphicFramePr>
          <p:nvPr>
            <p:extLst>
              <p:ext uri="{D42A27DB-BD31-4B8C-83A1-F6EECF244321}">
                <p14:modId xmlns:p14="http://schemas.microsoft.com/office/powerpoint/2010/main" val="215211878"/>
              </p:ext>
            </p:extLst>
          </p:nvPr>
        </p:nvGraphicFramePr>
        <p:xfrm>
          <a:off x="6948319" y="1241600"/>
          <a:ext cx="3666672" cy="3890010"/>
        </p:xfrm>
        <a:graphic>
          <a:graphicData uri="http://schemas.openxmlformats.org/drawingml/2006/table">
            <a:tbl>
              <a:tblPr firstRow="1">
                <a:tableStyleId>{EB9631B5-78F2-41C9-869B-9F39066F8104}</a:tableStyleId>
              </a:tblPr>
              <a:tblGrid>
                <a:gridCol w="3666672">
                  <a:extLst>
                    <a:ext uri="{9D8B030D-6E8A-4147-A177-3AD203B41FA5}">
                      <a16:colId xmlns:a16="http://schemas.microsoft.com/office/drawing/2014/main" val="20000"/>
                    </a:ext>
                  </a:extLst>
                </a:gridCol>
              </a:tblGrid>
              <a:tr h="0">
                <a:tc>
                  <a:txBody>
                    <a:bodyPr/>
                    <a:lstStyle/>
                    <a:p>
                      <a:pPr algn="l" fontAlgn="b"/>
                      <a:r>
                        <a:rPr lang="en-US" sz="2000" u="none" strike="noStrike" dirty="0">
                          <a:effectLst/>
                          <a:latin typeface="Calibri" panose="020F0502020204030204" pitchFamily="34" charset="0"/>
                        </a:rPr>
                        <a:t>Data_Type</a:t>
                      </a:r>
                      <a:endParaRPr lang="en-US" sz="2000" b="0" i="0" u="none" strike="noStrike" dirty="0">
                        <a:solidFill>
                          <a:srgbClr val="000000"/>
                        </a:solidFill>
                        <a:effectLst/>
                        <a:latin typeface="Calibri" panose="020F0502020204030204" pitchFamily="34" charset="0"/>
                      </a:endParaRPr>
                    </a:p>
                  </a:txBody>
                  <a:tcPr marL="9525" marR="9525" marT="9525" marB="0" anchor="b">
                    <a:solidFill>
                      <a:srgbClr val="1188B4"/>
                    </a:solidFill>
                  </a:tcPr>
                </a:tc>
                <a:extLst>
                  <a:ext uri="{0D108BD9-81ED-4DB2-BD59-A6C34878D82A}">
                    <a16:rowId xmlns:a16="http://schemas.microsoft.com/office/drawing/2014/main" val="10000"/>
                  </a:ext>
                </a:extLst>
              </a:tr>
              <a:tr h="190500">
                <a:tc>
                  <a:txBody>
                    <a:bodyPr/>
                    <a:lstStyle/>
                    <a:p>
                      <a:pPr marL="285750" indent="-285750" rtl="0" fontAlgn="base">
                        <a:buFont typeface="Arial" panose="020B0604020202020204" pitchFamily="34" charset="0"/>
                        <a:buChar char="•"/>
                      </a:pPr>
                      <a:r>
                        <a:rPr lang="en-US" sz="1800" b="0" i="0" u="none" strike="noStrike" kern="1200" dirty="0">
                          <a:solidFill>
                            <a:schemeClr val="dk1"/>
                          </a:solidFill>
                          <a:effectLst/>
                          <a:latin typeface="+mn-lt"/>
                          <a:ea typeface="+mn-ea"/>
                          <a:cs typeface="+mn-cs"/>
                        </a:rPr>
                        <a:t>Article</a:t>
                      </a:r>
                    </a:p>
                    <a:p>
                      <a:pPr marL="285750" indent="-285750" rtl="0" fontAlgn="base">
                        <a:buFont typeface="Arial" panose="020B0604020202020204" pitchFamily="34" charset="0"/>
                        <a:buChar char="•"/>
                      </a:pPr>
                      <a:r>
                        <a:rPr lang="en-US" sz="1800" b="0" i="0" u="none" strike="noStrike" kern="1200" dirty="0">
                          <a:solidFill>
                            <a:schemeClr val="dk1"/>
                          </a:solidFill>
                          <a:effectLst/>
                          <a:latin typeface="+mn-lt"/>
                          <a:ea typeface="+mn-ea"/>
                          <a:cs typeface="+mn-cs"/>
                        </a:rPr>
                        <a:t>Book</a:t>
                      </a:r>
                    </a:p>
                    <a:p>
                      <a:pPr marL="285750" indent="-285750" rtl="0" fontAlgn="base">
                        <a:buFont typeface="Arial" panose="020B0604020202020204" pitchFamily="34" charset="0"/>
                        <a:buChar char="•"/>
                      </a:pPr>
                      <a:r>
                        <a:rPr lang="en-US" sz="1800" b="0" i="0" u="none" strike="noStrike" kern="1200" dirty="0">
                          <a:solidFill>
                            <a:schemeClr val="dk1"/>
                          </a:solidFill>
                          <a:effectLst/>
                          <a:latin typeface="+mn-lt"/>
                          <a:ea typeface="+mn-ea"/>
                          <a:cs typeface="+mn-cs"/>
                        </a:rPr>
                        <a:t>Book Segment</a:t>
                      </a:r>
                    </a:p>
                    <a:p>
                      <a:pPr marL="285750" indent="-285750" rtl="0" fontAlgn="base">
                        <a:buFont typeface="Arial" panose="020B0604020202020204" pitchFamily="34" charset="0"/>
                        <a:buChar char="•"/>
                      </a:pPr>
                      <a:r>
                        <a:rPr lang="en-US" sz="1800" b="0" i="0" u="none" strike="noStrike" kern="1200" dirty="0">
                          <a:solidFill>
                            <a:schemeClr val="dk1"/>
                          </a:solidFill>
                          <a:effectLst/>
                          <a:latin typeface="+mn-lt"/>
                          <a:ea typeface="+mn-ea"/>
                          <a:cs typeface="+mn-cs"/>
                        </a:rPr>
                        <a:t>Database</a:t>
                      </a:r>
                    </a:p>
                    <a:p>
                      <a:pPr marL="285750" indent="-285750" rtl="0" fontAlgn="base">
                        <a:buFont typeface="Arial" panose="020B0604020202020204" pitchFamily="34" charset="0"/>
                        <a:buChar char="•"/>
                      </a:pPr>
                      <a:r>
                        <a:rPr lang="en-US" sz="1800" b="0" i="0" u="none" strike="noStrike" kern="1200" dirty="0">
                          <a:solidFill>
                            <a:schemeClr val="dk1"/>
                          </a:solidFill>
                          <a:effectLst/>
                          <a:latin typeface="+mn-lt"/>
                          <a:ea typeface="+mn-ea"/>
                          <a:cs typeface="+mn-cs"/>
                        </a:rPr>
                        <a:t>Dataset</a:t>
                      </a:r>
                    </a:p>
                    <a:p>
                      <a:pPr marL="285750" indent="-285750" rtl="0" fontAlgn="base">
                        <a:buFont typeface="Arial" panose="020B0604020202020204" pitchFamily="34" charset="0"/>
                        <a:buChar char="•"/>
                      </a:pPr>
                      <a:r>
                        <a:rPr lang="en-US" sz="1800" b="0" i="0" u="none" strike="noStrike" kern="1200" dirty="0">
                          <a:solidFill>
                            <a:schemeClr val="dk1"/>
                          </a:solidFill>
                          <a:effectLst/>
                          <a:latin typeface="+mn-lt"/>
                          <a:ea typeface="+mn-ea"/>
                          <a:cs typeface="+mn-cs"/>
                        </a:rPr>
                        <a:t>Journal</a:t>
                      </a:r>
                    </a:p>
                    <a:p>
                      <a:pPr marL="285750" indent="-285750" rtl="0" fontAlgn="base">
                        <a:buFont typeface="Arial" panose="020B0604020202020204" pitchFamily="34" charset="0"/>
                        <a:buChar char="•"/>
                      </a:pPr>
                      <a:r>
                        <a:rPr lang="en-US" sz="1800" b="0" i="0" u="none" strike="noStrike" kern="1200" dirty="0">
                          <a:solidFill>
                            <a:schemeClr val="dk1"/>
                          </a:solidFill>
                          <a:effectLst/>
                          <a:latin typeface="+mn-lt"/>
                          <a:ea typeface="+mn-ea"/>
                          <a:cs typeface="+mn-cs"/>
                        </a:rPr>
                        <a:t>Multimedia</a:t>
                      </a:r>
                    </a:p>
                    <a:p>
                      <a:pPr marL="285750" indent="-285750" rtl="0" fontAlgn="base">
                        <a:buFont typeface="Arial" panose="020B0604020202020204" pitchFamily="34" charset="0"/>
                        <a:buChar char="•"/>
                      </a:pPr>
                      <a:r>
                        <a:rPr lang="en-US" sz="1800" b="0" i="0" u="none" strike="noStrike" kern="1200" dirty="0">
                          <a:solidFill>
                            <a:schemeClr val="dk1"/>
                          </a:solidFill>
                          <a:effectLst/>
                          <a:latin typeface="+mn-lt"/>
                          <a:ea typeface="+mn-ea"/>
                          <a:cs typeface="+mn-cs"/>
                        </a:rPr>
                        <a:t>Newspaper or Newsletter</a:t>
                      </a:r>
                    </a:p>
                    <a:p>
                      <a:pPr marL="285750" indent="-285750" rtl="0" fontAlgn="base">
                        <a:buFont typeface="Arial" panose="020B0604020202020204" pitchFamily="34" charset="0"/>
                        <a:buChar char="•"/>
                      </a:pPr>
                      <a:r>
                        <a:rPr lang="en-US" sz="1800" b="0" i="0" u="none" strike="noStrike" kern="1200" dirty="0">
                          <a:solidFill>
                            <a:schemeClr val="dk1"/>
                          </a:solidFill>
                          <a:effectLst/>
                          <a:latin typeface="+mn-lt"/>
                          <a:ea typeface="+mn-ea"/>
                          <a:cs typeface="+mn-cs"/>
                        </a:rPr>
                        <a:t>Platform</a:t>
                      </a:r>
                    </a:p>
                    <a:p>
                      <a:pPr marL="285750" indent="-285750" rtl="0" fontAlgn="base">
                        <a:buFont typeface="Arial" panose="020B0604020202020204" pitchFamily="34" charset="0"/>
                        <a:buChar char="•"/>
                      </a:pPr>
                      <a:r>
                        <a:rPr lang="en-US" sz="1800" b="0" i="0" u="none" strike="noStrike" kern="1200" dirty="0">
                          <a:solidFill>
                            <a:schemeClr val="dk1"/>
                          </a:solidFill>
                          <a:effectLst/>
                          <a:latin typeface="+mn-lt"/>
                          <a:ea typeface="+mn-ea"/>
                          <a:cs typeface="+mn-cs"/>
                        </a:rPr>
                        <a:t>Other</a:t>
                      </a:r>
                    </a:p>
                    <a:p>
                      <a:pPr marL="285750" indent="-285750" rtl="0" fontAlgn="base">
                        <a:buFont typeface="Arial" panose="020B0604020202020204" pitchFamily="34" charset="0"/>
                        <a:buChar char="•"/>
                      </a:pPr>
                      <a:r>
                        <a:rPr lang="en-US" sz="1800" b="0" i="0" u="none" strike="noStrike" kern="1200" dirty="0">
                          <a:solidFill>
                            <a:schemeClr val="dk1"/>
                          </a:solidFill>
                          <a:effectLst/>
                          <a:latin typeface="+mn-lt"/>
                          <a:ea typeface="+mn-ea"/>
                          <a:cs typeface="+mn-cs"/>
                        </a:rPr>
                        <a:t>Repository Item</a:t>
                      </a:r>
                    </a:p>
                    <a:p>
                      <a:pPr marL="285750" indent="-285750" rtl="0" fontAlgn="base">
                        <a:buFont typeface="Arial" panose="020B0604020202020204" pitchFamily="34" charset="0"/>
                        <a:buChar char="•"/>
                      </a:pPr>
                      <a:r>
                        <a:rPr lang="en-US" sz="1800" b="0" i="0" u="none" strike="noStrike" kern="1200" dirty="0">
                          <a:solidFill>
                            <a:schemeClr val="dk1"/>
                          </a:solidFill>
                          <a:effectLst/>
                          <a:latin typeface="+mn-lt"/>
                          <a:ea typeface="+mn-ea"/>
                          <a:cs typeface="+mn-cs"/>
                        </a:rPr>
                        <a:t>Report</a:t>
                      </a:r>
                    </a:p>
                    <a:p>
                      <a:pPr marL="285750" indent="-285750" rtl="0" fontAlgn="base">
                        <a:buFont typeface="Arial" panose="020B0604020202020204" pitchFamily="34" charset="0"/>
                        <a:buChar char="•"/>
                      </a:pPr>
                      <a:r>
                        <a:rPr lang="en-US" sz="1800" b="0" i="0" u="none" strike="noStrike" kern="1200" dirty="0">
                          <a:solidFill>
                            <a:schemeClr val="dk1"/>
                          </a:solidFill>
                          <a:effectLst/>
                          <a:latin typeface="+mn-lt"/>
                          <a:ea typeface="+mn-ea"/>
                          <a:cs typeface="+mn-cs"/>
                        </a:rPr>
                        <a:t>Thesis</a:t>
                      </a:r>
                      <a:r>
                        <a:rPr lang="en-US" sz="1800" b="0" i="0" u="none" strike="noStrike" kern="1200" baseline="0" dirty="0">
                          <a:solidFill>
                            <a:schemeClr val="dk1"/>
                          </a:solidFill>
                          <a:effectLst/>
                          <a:latin typeface="+mn-lt"/>
                          <a:ea typeface="+mn-ea"/>
                          <a:cs typeface="+mn-cs"/>
                        </a:rPr>
                        <a:t> or Dissertation</a:t>
                      </a:r>
                      <a:endParaRPr lang="en-US" sz="1800" b="0" i="0" u="none" strike="noStrike" kern="1200" dirty="0">
                        <a:solidFill>
                          <a:schemeClr val="dk1"/>
                        </a:solidFill>
                        <a:effectLst/>
                        <a:latin typeface="+mn-lt"/>
                        <a:ea typeface="+mn-ea"/>
                        <a:cs typeface="+mn-cs"/>
                      </a:endParaRPr>
                    </a:p>
                  </a:txBody>
                  <a:tcPr marL="9525" marR="9525" marT="9525" marB="0" anchor="b">
                    <a:solidFill>
                      <a:schemeClr val="accent4">
                        <a:lumMod val="20000"/>
                        <a:lumOff val="80000"/>
                      </a:schemeClr>
                    </a:solidFill>
                  </a:tcPr>
                </a:tc>
                <a:extLst>
                  <a:ext uri="{0D108BD9-81ED-4DB2-BD59-A6C34878D82A}">
                    <a16:rowId xmlns:a16="http://schemas.microsoft.com/office/drawing/2014/main" val="10001"/>
                  </a:ext>
                </a:extLst>
              </a:tr>
            </a:tbl>
          </a:graphicData>
        </a:graphic>
      </p:graphicFrame>
      <p:sp>
        <p:nvSpPr>
          <p:cNvPr id="7" name="TextBox 6"/>
          <p:cNvSpPr txBox="1"/>
          <p:nvPr/>
        </p:nvSpPr>
        <p:spPr>
          <a:xfrm>
            <a:off x="556591" y="1241600"/>
            <a:ext cx="5936973" cy="369332"/>
          </a:xfrm>
          <a:prstGeom prst="rect">
            <a:avLst/>
          </a:prstGeom>
          <a:noFill/>
        </p:spPr>
        <p:txBody>
          <a:bodyPr wrap="square" rtlCol="0">
            <a:spAutoFit/>
          </a:bodyPr>
          <a:lstStyle/>
          <a:p>
            <a:endParaRPr lang="en-US" dirty="0"/>
          </a:p>
        </p:txBody>
      </p:sp>
      <p:sp>
        <p:nvSpPr>
          <p:cNvPr id="5" name="TextBox 4"/>
          <p:cNvSpPr txBox="1"/>
          <p:nvPr/>
        </p:nvSpPr>
        <p:spPr>
          <a:xfrm>
            <a:off x="556591" y="1241600"/>
            <a:ext cx="5936973" cy="2554545"/>
          </a:xfrm>
          <a:prstGeom prst="rect">
            <a:avLst/>
          </a:prstGeom>
          <a:noFill/>
        </p:spPr>
        <p:txBody>
          <a:bodyPr wrap="square" rtlCol="0">
            <a:spAutoFit/>
          </a:bodyPr>
          <a:lstStyle/>
          <a:p>
            <a:r>
              <a:rPr lang="en-US" sz="2000" b="1" i="1" dirty="0"/>
              <a:t>Data_Type </a:t>
            </a:r>
            <a:r>
              <a:rPr lang="en-US" sz="2000" dirty="0"/>
              <a:t>identifies the general type of content being accessed or for which usage is being reported.</a:t>
            </a:r>
          </a:p>
          <a:p>
            <a:endParaRPr lang="en-US" sz="2000" dirty="0"/>
          </a:p>
          <a:p>
            <a:r>
              <a:rPr lang="en-US" sz="2000" dirty="0"/>
              <a:t>This attribute is used when creating Standard Views for Books and Journals and is an optional parameter for the Title Master Report and can be used to generate summaries in a Database Master Report or Platform Master Report.</a:t>
            </a:r>
          </a:p>
        </p:txBody>
      </p:sp>
    </p:spTree>
    <p:extLst>
      <p:ext uri="{BB962C8B-B14F-4D97-AF65-F5344CB8AC3E}">
        <p14:creationId xmlns:p14="http://schemas.microsoft.com/office/powerpoint/2010/main" val="28494563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36887"/>
          </a:xfrm>
        </p:spPr>
        <p:txBody>
          <a:bodyPr/>
          <a:lstStyle/>
          <a:p>
            <a:r>
              <a:rPr lang="en-US" dirty="0"/>
              <a:t>COUNTER Release 5: Section Types</a:t>
            </a:r>
          </a:p>
        </p:txBody>
      </p:sp>
      <p:graphicFrame>
        <p:nvGraphicFramePr>
          <p:cNvPr id="4" name="Table 3"/>
          <p:cNvGraphicFramePr>
            <a:graphicFrameLocks noGrp="1"/>
          </p:cNvGraphicFramePr>
          <p:nvPr>
            <p:extLst>
              <p:ext uri="{D42A27DB-BD31-4B8C-83A1-F6EECF244321}">
                <p14:modId xmlns:p14="http://schemas.microsoft.com/office/powerpoint/2010/main" val="2566273333"/>
              </p:ext>
            </p:extLst>
          </p:nvPr>
        </p:nvGraphicFramePr>
        <p:xfrm>
          <a:off x="6948319" y="1241600"/>
          <a:ext cx="3666672" cy="1695450"/>
        </p:xfrm>
        <a:graphic>
          <a:graphicData uri="http://schemas.openxmlformats.org/drawingml/2006/table">
            <a:tbl>
              <a:tblPr firstRow="1">
                <a:tableStyleId>{EB9631B5-78F2-41C9-869B-9F39066F8104}</a:tableStyleId>
              </a:tblPr>
              <a:tblGrid>
                <a:gridCol w="3666672">
                  <a:extLst>
                    <a:ext uri="{9D8B030D-6E8A-4147-A177-3AD203B41FA5}">
                      <a16:colId xmlns:a16="http://schemas.microsoft.com/office/drawing/2014/main" val="20000"/>
                    </a:ext>
                  </a:extLst>
                </a:gridCol>
              </a:tblGrid>
              <a:tr h="0">
                <a:tc>
                  <a:txBody>
                    <a:bodyPr/>
                    <a:lstStyle/>
                    <a:p>
                      <a:pPr algn="l" fontAlgn="b"/>
                      <a:r>
                        <a:rPr lang="en-US" sz="2000" u="none" strike="noStrike" dirty="0">
                          <a:effectLst/>
                          <a:latin typeface="Calibri" panose="020F0502020204030204" pitchFamily="34" charset="0"/>
                        </a:rPr>
                        <a:t>Section_Type</a:t>
                      </a:r>
                      <a:endParaRPr lang="en-US" sz="2000" b="0" i="0" u="none" strike="noStrike" dirty="0">
                        <a:solidFill>
                          <a:srgbClr val="000000"/>
                        </a:solidFill>
                        <a:effectLst/>
                        <a:latin typeface="Calibri" panose="020F0502020204030204" pitchFamily="34" charset="0"/>
                      </a:endParaRPr>
                    </a:p>
                  </a:txBody>
                  <a:tcPr marL="9525" marR="9525" marT="9525" marB="0" anchor="b">
                    <a:solidFill>
                      <a:srgbClr val="1188B4"/>
                    </a:solidFill>
                  </a:tcPr>
                </a:tc>
                <a:extLst>
                  <a:ext uri="{0D108BD9-81ED-4DB2-BD59-A6C34878D82A}">
                    <a16:rowId xmlns:a16="http://schemas.microsoft.com/office/drawing/2014/main" val="10000"/>
                  </a:ext>
                </a:extLst>
              </a:tr>
              <a:tr h="190500">
                <a:tc>
                  <a:txBody>
                    <a:bodyPr/>
                    <a:lstStyle/>
                    <a:p>
                      <a:pPr marL="285750" indent="-285750" rtl="0" fontAlgn="base">
                        <a:buFont typeface="Arial" panose="020B0604020202020204" pitchFamily="34" charset="0"/>
                        <a:buChar char="•"/>
                      </a:pPr>
                      <a:r>
                        <a:rPr lang="en-US" sz="1800" b="0" i="0" u="none" strike="noStrike" kern="1200" dirty="0">
                          <a:solidFill>
                            <a:schemeClr val="dk1"/>
                          </a:solidFill>
                          <a:effectLst/>
                          <a:latin typeface="+mn-lt"/>
                          <a:ea typeface="+mn-ea"/>
                          <a:cs typeface="+mn-cs"/>
                        </a:rPr>
                        <a:t>Article</a:t>
                      </a:r>
                    </a:p>
                    <a:p>
                      <a:pPr marL="285750" indent="-285750" rtl="0" fontAlgn="base">
                        <a:buFont typeface="Arial" panose="020B0604020202020204" pitchFamily="34" charset="0"/>
                        <a:buChar char="•"/>
                      </a:pPr>
                      <a:r>
                        <a:rPr lang="en-US" sz="1800" b="0" i="0" u="none" strike="noStrike" kern="1200" dirty="0">
                          <a:solidFill>
                            <a:schemeClr val="dk1"/>
                          </a:solidFill>
                          <a:effectLst/>
                          <a:latin typeface="+mn-lt"/>
                          <a:ea typeface="+mn-ea"/>
                          <a:cs typeface="+mn-cs"/>
                        </a:rPr>
                        <a:t>Book</a:t>
                      </a:r>
                    </a:p>
                    <a:p>
                      <a:pPr marL="285750" indent="-285750" rtl="0" fontAlgn="base">
                        <a:buFont typeface="Arial" panose="020B0604020202020204" pitchFamily="34" charset="0"/>
                        <a:buChar char="•"/>
                      </a:pPr>
                      <a:r>
                        <a:rPr lang="en-US" sz="1800" b="0" i="0" u="none" strike="noStrike" kern="1200" dirty="0">
                          <a:solidFill>
                            <a:schemeClr val="dk1"/>
                          </a:solidFill>
                          <a:effectLst/>
                          <a:latin typeface="+mn-lt"/>
                          <a:ea typeface="+mn-ea"/>
                          <a:cs typeface="+mn-cs"/>
                        </a:rPr>
                        <a:t>Chapter</a:t>
                      </a:r>
                    </a:p>
                    <a:p>
                      <a:pPr marL="285750" indent="-285750" rtl="0" fontAlgn="base">
                        <a:buFont typeface="Arial" panose="020B0604020202020204" pitchFamily="34" charset="0"/>
                        <a:buChar char="•"/>
                      </a:pPr>
                      <a:r>
                        <a:rPr lang="en-US" sz="1800" b="0" i="0" u="none" strike="noStrike" kern="1200" dirty="0">
                          <a:solidFill>
                            <a:schemeClr val="dk1"/>
                          </a:solidFill>
                          <a:effectLst/>
                          <a:latin typeface="+mn-lt"/>
                          <a:ea typeface="+mn-ea"/>
                          <a:cs typeface="+mn-cs"/>
                        </a:rPr>
                        <a:t>Other</a:t>
                      </a:r>
                    </a:p>
                    <a:p>
                      <a:pPr marL="285750" indent="-285750" rtl="0" fontAlgn="base">
                        <a:buFont typeface="Arial" panose="020B0604020202020204" pitchFamily="34" charset="0"/>
                        <a:buChar char="•"/>
                      </a:pPr>
                      <a:r>
                        <a:rPr lang="en-US" sz="1800" b="0" i="0" u="none" strike="noStrike" kern="1200" dirty="0">
                          <a:solidFill>
                            <a:schemeClr val="dk1"/>
                          </a:solidFill>
                          <a:effectLst/>
                          <a:latin typeface="+mn-lt"/>
                          <a:ea typeface="+mn-ea"/>
                          <a:cs typeface="+mn-cs"/>
                        </a:rPr>
                        <a:t>Section</a:t>
                      </a:r>
                    </a:p>
                  </a:txBody>
                  <a:tcPr marL="9525" marR="9525" marT="9525" marB="0" anchor="b">
                    <a:solidFill>
                      <a:schemeClr val="accent4">
                        <a:lumMod val="20000"/>
                        <a:lumOff val="80000"/>
                      </a:schemeClr>
                    </a:solidFill>
                  </a:tcPr>
                </a:tc>
                <a:extLst>
                  <a:ext uri="{0D108BD9-81ED-4DB2-BD59-A6C34878D82A}">
                    <a16:rowId xmlns:a16="http://schemas.microsoft.com/office/drawing/2014/main" val="10001"/>
                  </a:ext>
                </a:extLst>
              </a:tr>
            </a:tbl>
          </a:graphicData>
        </a:graphic>
      </p:graphicFrame>
      <p:sp>
        <p:nvSpPr>
          <p:cNvPr id="7" name="TextBox 6"/>
          <p:cNvSpPr txBox="1"/>
          <p:nvPr/>
        </p:nvSpPr>
        <p:spPr>
          <a:xfrm>
            <a:off x="556591" y="1241600"/>
            <a:ext cx="5936973" cy="369332"/>
          </a:xfrm>
          <a:prstGeom prst="rect">
            <a:avLst/>
          </a:prstGeom>
          <a:noFill/>
        </p:spPr>
        <p:txBody>
          <a:bodyPr wrap="square" rtlCol="0">
            <a:spAutoFit/>
          </a:bodyPr>
          <a:lstStyle/>
          <a:p>
            <a:endParaRPr lang="en-US" dirty="0"/>
          </a:p>
        </p:txBody>
      </p:sp>
      <p:sp>
        <p:nvSpPr>
          <p:cNvPr id="5" name="TextBox 4"/>
          <p:cNvSpPr txBox="1"/>
          <p:nvPr/>
        </p:nvSpPr>
        <p:spPr>
          <a:xfrm>
            <a:off x="556591" y="1241600"/>
            <a:ext cx="5936973" cy="2246769"/>
          </a:xfrm>
          <a:prstGeom prst="rect">
            <a:avLst/>
          </a:prstGeom>
          <a:noFill/>
        </p:spPr>
        <p:txBody>
          <a:bodyPr wrap="square" rtlCol="0">
            <a:spAutoFit/>
          </a:bodyPr>
          <a:lstStyle/>
          <a:p>
            <a:r>
              <a:rPr lang="en-US" sz="2000" b="1" i="1" dirty="0"/>
              <a:t>Section_Type </a:t>
            </a:r>
            <a:r>
              <a:rPr lang="en-US" sz="2000" dirty="0"/>
              <a:t>when content is delivered in “chunks” (sections) this describes what that section is, e.g. a book may be accessed by the chapter; content in a journal is accessed by article.</a:t>
            </a:r>
          </a:p>
          <a:p>
            <a:endParaRPr lang="en-US" sz="2000" dirty="0"/>
          </a:p>
          <a:p>
            <a:r>
              <a:rPr lang="en-US" sz="2000" dirty="0"/>
              <a:t>This attribute is an optional parameter for the Title Master Report.</a:t>
            </a:r>
          </a:p>
        </p:txBody>
      </p:sp>
    </p:spTree>
    <p:extLst>
      <p:ext uri="{BB962C8B-B14F-4D97-AF65-F5344CB8AC3E}">
        <p14:creationId xmlns:p14="http://schemas.microsoft.com/office/powerpoint/2010/main" val="1916652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36887"/>
          </a:xfrm>
        </p:spPr>
        <p:txBody>
          <a:bodyPr/>
          <a:lstStyle/>
          <a:p>
            <a:r>
              <a:rPr lang="en-US" dirty="0"/>
              <a:t>COUNTER Release 5: Access Types</a:t>
            </a:r>
          </a:p>
        </p:txBody>
      </p:sp>
      <p:graphicFrame>
        <p:nvGraphicFramePr>
          <p:cNvPr id="4" name="Table 3"/>
          <p:cNvGraphicFramePr>
            <a:graphicFrameLocks noGrp="1"/>
          </p:cNvGraphicFramePr>
          <p:nvPr>
            <p:extLst>
              <p:ext uri="{D42A27DB-BD31-4B8C-83A1-F6EECF244321}">
                <p14:modId xmlns:p14="http://schemas.microsoft.com/office/powerpoint/2010/main" val="3414132280"/>
              </p:ext>
            </p:extLst>
          </p:nvPr>
        </p:nvGraphicFramePr>
        <p:xfrm>
          <a:off x="6957391" y="1241600"/>
          <a:ext cx="3857754" cy="1421130"/>
        </p:xfrm>
        <a:graphic>
          <a:graphicData uri="http://schemas.openxmlformats.org/drawingml/2006/table">
            <a:tbl>
              <a:tblPr firstRow="1">
                <a:tableStyleId>{EB9631B5-78F2-41C9-869B-9F39066F8104}</a:tableStyleId>
              </a:tblPr>
              <a:tblGrid>
                <a:gridCol w="3857754">
                  <a:extLst>
                    <a:ext uri="{9D8B030D-6E8A-4147-A177-3AD203B41FA5}">
                      <a16:colId xmlns:a16="http://schemas.microsoft.com/office/drawing/2014/main" val="20000"/>
                    </a:ext>
                  </a:extLst>
                </a:gridCol>
              </a:tblGrid>
              <a:tr h="0">
                <a:tc>
                  <a:txBody>
                    <a:bodyPr/>
                    <a:lstStyle/>
                    <a:p>
                      <a:pPr algn="l" fontAlgn="b"/>
                      <a:r>
                        <a:rPr lang="en-US" sz="2000" u="none" strike="noStrike" dirty="0">
                          <a:effectLst/>
                          <a:latin typeface="Calibri" panose="020F0502020204030204" pitchFamily="34" charset="0"/>
                        </a:rPr>
                        <a:t>Access_Type</a:t>
                      </a:r>
                      <a:endParaRPr lang="en-US" sz="2000" b="0" i="0" u="none" strike="noStrike" dirty="0">
                        <a:solidFill>
                          <a:srgbClr val="000000"/>
                        </a:solidFill>
                        <a:effectLst/>
                        <a:latin typeface="Calibri" panose="020F0502020204030204" pitchFamily="34" charset="0"/>
                      </a:endParaRPr>
                    </a:p>
                  </a:txBody>
                  <a:tcPr marL="9525" marR="9525" marT="9525" marB="0" anchor="b">
                    <a:solidFill>
                      <a:srgbClr val="1188B4"/>
                    </a:solidFill>
                  </a:tcPr>
                </a:tc>
                <a:extLst>
                  <a:ext uri="{0D108BD9-81ED-4DB2-BD59-A6C34878D82A}">
                    <a16:rowId xmlns:a16="http://schemas.microsoft.com/office/drawing/2014/main" val="10000"/>
                  </a:ext>
                </a:extLst>
              </a:tr>
              <a:tr h="190500">
                <a:tc>
                  <a:txBody>
                    <a:bodyPr/>
                    <a:lstStyle/>
                    <a:p>
                      <a:pPr marL="285750" indent="-285750" rtl="0" fontAlgn="base">
                        <a:buFont typeface="Arial" panose="020B0604020202020204" pitchFamily="34" charset="0"/>
                        <a:buChar char="•"/>
                      </a:pPr>
                      <a:r>
                        <a:rPr lang="en-US" sz="1800" b="0" i="0" u="none" strike="noStrike" kern="1200" dirty="0">
                          <a:solidFill>
                            <a:schemeClr val="dk1"/>
                          </a:solidFill>
                          <a:effectLst/>
                          <a:latin typeface="+mn-lt"/>
                          <a:ea typeface="+mn-ea"/>
                          <a:cs typeface="+mn-cs"/>
                        </a:rPr>
                        <a:t>Controlled</a:t>
                      </a:r>
                    </a:p>
                    <a:p>
                      <a:pPr marL="285750" indent="-285750" rtl="0" fontAlgn="base">
                        <a:buFont typeface="Arial" panose="020B0604020202020204" pitchFamily="34" charset="0"/>
                        <a:buChar char="•"/>
                      </a:pPr>
                      <a:r>
                        <a:rPr lang="en-US" sz="1800" b="0" i="0" u="none" strike="noStrike" kern="1200" dirty="0" err="1">
                          <a:solidFill>
                            <a:schemeClr val="dk1"/>
                          </a:solidFill>
                          <a:effectLst/>
                          <a:latin typeface="+mn-lt"/>
                          <a:ea typeface="+mn-ea"/>
                          <a:cs typeface="+mn-cs"/>
                        </a:rPr>
                        <a:t>OA_Delayed</a:t>
                      </a:r>
                      <a:r>
                        <a:rPr lang="en-US" sz="1800" b="0" i="0" u="none" strike="noStrike" kern="1200" dirty="0">
                          <a:solidFill>
                            <a:srgbClr val="FF0000"/>
                          </a:solidFill>
                          <a:effectLst/>
                          <a:latin typeface="+mn-lt"/>
                          <a:ea typeface="+mn-ea"/>
                          <a:cs typeface="+mn-cs"/>
                        </a:rPr>
                        <a:t>*</a:t>
                      </a:r>
                      <a:r>
                        <a:rPr lang="en-US" sz="1800" b="0" i="0" u="none" strike="noStrike" kern="1200" dirty="0">
                          <a:solidFill>
                            <a:schemeClr val="dk1"/>
                          </a:solidFill>
                          <a:effectLst/>
                          <a:latin typeface="+mn-lt"/>
                          <a:ea typeface="+mn-ea"/>
                          <a:cs typeface="+mn-cs"/>
                        </a:rPr>
                        <a:t>  </a:t>
                      </a:r>
                      <a:r>
                        <a:rPr lang="en-US" sz="1600" b="0" i="1" u="none" strike="noStrike" kern="1200" dirty="0">
                          <a:solidFill>
                            <a:schemeClr val="dk1"/>
                          </a:solidFill>
                          <a:effectLst/>
                          <a:latin typeface="+mn-lt"/>
                          <a:ea typeface="+mn-ea"/>
                          <a:cs typeface="+mn-cs"/>
                        </a:rPr>
                        <a:t>(reserved for future use)</a:t>
                      </a:r>
                      <a:endParaRPr lang="en-US" sz="1800" b="0" i="1" u="none" strike="noStrike" kern="1200" dirty="0">
                        <a:solidFill>
                          <a:schemeClr val="dk1"/>
                        </a:solidFill>
                        <a:effectLst/>
                        <a:latin typeface="+mn-lt"/>
                        <a:ea typeface="+mn-ea"/>
                        <a:cs typeface="+mn-cs"/>
                      </a:endParaRPr>
                    </a:p>
                    <a:p>
                      <a:pPr marL="285750" indent="-285750" rtl="0" fontAlgn="base">
                        <a:buFont typeface="Arial" panose="020B0604020202020204" pitchFamily="34" charset="0"/>
                        <a:buChar char="•"/>
                      </a:pPr>
                      <a:r>
                        <a:rPr lang="en-US" sz="1800" b="0" i="0" u="none" strike="noStrike" kern="1200" dirty="0">
                          <a:solidFill>
                            <a:schemeClr val="dk1"/>
                          </a:solidFill>
                          <a:effectLst/>
                          <a:latin typeface="+mn-lt"/>
                          <a:ea typeface="+mn-ea"/>
                          <a:cs typeface="+mn-cs"/>
                        </a:rPr>
                        <a:t>OA_Gold</a:t>
                      </a:r>
                    </a:p>
                    <a:p>
                      <a:pPr marL="285750" indent="-285750" rtl="0" fontAlgn="base">
                        <a:buFont typeface="Arial" panose="020B0604020202020204" pitchFamily="34" charset="0"/>
                        <a:buChar char="•"/>
                      </a:pPr>
                      <a:r>
                        <a:rPr lang="en-US" sz="1800" b="0" i="0" u="none" strike="noStrike" kern="1200" dirty="0" err="1">
                          <a:solidFill>
                            <a:schemeClr val="dk1"/>
                          </a:solidFill>
                          <a:effectLst/>
                          <a:latin typeface="+mn-lt"/>
                          <a:ea typeface="+mn-ea"/>
                          <a:cs typeface="+mn-cs"/>
                        </a:rPr>
                        <a:t>Other_Free_to_Read</a:t>
                      </a:r>
                      <a:r>
                        <a:rPr lang="en-US" sz="1800" b="0" i="0" u="none" strike="noStrike" kern="1200" dirty="0">
                          <a:solidFill>
                            <a:schemeClr val="dk1"/>
                          </a:solidFill>
                          <a:effectLst/>
                          <a:latin typeface="+mn-lt"/>
                          <a:ea typeface="+mn-ea"/>
                          <a:cs typeface="+mn-cs"/>
                        </a:rPr>
                        <a:t> </a:t>
                      </a:r>
                      <a:r>
                        <a:rPr lang="en-US" sz="1600" b="0" i="1" u="none" strike="noStrike" kern="1200" dirty="0">
                          <a:solidFill>
                            <a:schemeClr val="dk1"/>
                          </a:solidFill>
                          <a:effectLst/>
                          <a:latin typeface="+mn-lt"/>
                          <a:ea typeface="+mn-ea"/>
                          <a:cs typeface="+mn-cs"/>
                        </a:rPr>
                        <a:t>(repositories only)</a:t>
                      </a:r>
                      <a:endParaRPr lang="en-US" sz="1800" b="0" i="1" u="none" strike="noStrike" kern="1200" dirty="0">
                        <a:solidFill>
                          <a:schemeClr val="dk1"/>
                        </a:solidFill>
                        <a:effectLst/>
                        <a:latin typeface="+mn-lt"/>
                        <a:ea typeface="+mn-ea"/>
                        <a:cs typeface="+mn-cs"/>
                      </a:endParaRPr>
                    </a:p>
                  </a:txBody>
                  <a:tcPr marL="9525" marR="9525" marT="9525" marB="0" anchor="b">
                    <a:solidFill>
                      <a:schemeClr val="accent4">
                        <a:lumMod val="20000"/>
                        <a:lumOff val="80000"/>
                      </a:schemeClr>
                    </a:solidFill>
                  </a:tcPr>
                </a:tc>
                <a:extLst>
                  <a:ext uri="{0D108BD9-81ED-4DB2-BD59-A6C34878D82A}">
                    <a16:rowId xmlns:a16="http://schemas.microsoft.com/office/drawing/2014/main" val="10001"/>
                  </a:ext>
                </a:extLst>
              </a:tr>
            </a:tbl>
          </a:graphicData>
        </a:graphic>
      </p:graphicFrame>
      <p:sp>
        <p:nvSpPr>
          <p:cNvPr id="7" name="TextBox 6"/>
          <p:cNvSpPr txBox="1"/>
          <p:nvPr/>
        </p:nvSpPr>
        <p:spPr>
          <a:xfrm>
            <a:off x="556591" y="1241600"/>
            <a:ext cx="5936973" cy="369332"/>
          </a:xfrm>
          <a:prstGeom prst="rect">
            <a:avLst/>
          </a:prstGeom>
          <a:noFill/>
        </p:spPr>
        <p:txBody>
          <a:bodyPr wrap="square" rtlCol="0">
            <a:spAutoFit/>
          </a:bodyPr>
          <a:lstStyle/>
          <a:p>
            <a:endParaRPr lang="en-US" dirty="0"/>
          </a:p>
        </p:txBody>
      </p:sp>
      <p:sp>
        <p:nvSpPr>
          <p:cNvPr id="5" name="TextBox 4"/>
          <p:cNvSpPr txBox="1"/>
          <p:nvPr/>
        </p:nvSpPr>
        <p:spPr>
          <a:xfrm>
            <a:off x="556591" y="1241600"/>
            <a:ext cx="5936973" cy="3477875"/>
          </a:xfrm>
          <a:prstGeom prst="rect">
            <a:avLst/>
          </a:prstGeom>
          <a:noFill/>
        </p:spPr>
        <p:txBody>
          <a:bodyPr wrap="square" rtlCol="0">
            <a:spAutoFit/>
          </a:bodyPr>
          <a:lstStyle/>
          <a:p>
            <a:r>
              <a:rPr lang="en-US" sz="2000" b="1" i="1" dirty="0"/>
              <a:t>Access_Type </a:t>
            </a:r>
            <a:r>
              <a:rPr lang="en-US" sz="2000" dirty="0"/>
              <a:t>describes the nature of access control that was in place when the content item was accessed.</a:t>
            </a:r>
          </a:p>
          <a:p>
            <a:endParaRPr lang="en-US" sz="2000" dirty="0"/>
          </a:p>
          <a:p>
            <a:r>
              <a:rPr lang="en-US" sz="2000" dirty="0"/>
              <a:t>This attribute is in filtering for Standard Views and Master Reports and is included in </a:t>
            </a:r>
            <a:r>
              <a:rPr lang="en-US" sz="2000" i="1" dirty="0"/>
              <a:t>Book Usage by Access Type</a:t>
            </a:r>
            <a:r>
              <a:rPr lang="en-US" sz="2000" dirty="0"/>
              <a:t> and </a:t>
            </a:r>
            <a:r>
              <a:rPr lang="en-US" sz="2000" i="1" dirty="0"/>
              <a:t>Journal Usage by Access Type </a:t>
            </a:r>
            <a:r>
              <a:rPr lang="en-US" sz="2000" dirty="0"/>
              <a:t>Standard Views. It’s primary role is to differential usage of  gold open access content from content that requires a license.</a:t>
            </a:r>
          </a:p>
          <a:p>
            <a:endParaRPr lang="en-US" sz="2000" dirty="0"/>
          </a:p>
          <a:p>
            <a:r>
              <a:rPr lang="en-US" sz="2000" dirty="0"/>
              <a:t>OA_Delayed is content that became open access after an embargo period had expired.</a:t>
            </a:r>
          </a:p>
        </p:txBody>
      </p:sp>
      <p:sp>
        <p:nvSpPr>
          <p:cNvPr id="6" name="TextBox 5"/>
          <p:cNvSpPr txBox="1"/>
          <p:nvPr/>
        </p:nvSpPr>
        <p:spPr>
          <a:xfrm>
            <a:off x="6957392" y="4267200"/>
            <a:ext cx="4477863" cy="830997"/>
          </a:xfrm>
          <a:prstGeom prst="rect">
            <a:avLst/>
          </a:prstGeom>
          <a:noFill/>
        </p:spPr>
        <p:txBody>
          <a:bodyPr wrap="square" rtlCol="0">
            <a:spAutoFit/>
          </a:bodyPr>
          <a:lstStyle/>
          <a:p>
            <a:r>
              <a:rPr lang="en-US" sz="1600" i="1" dirty="0">
                <a:solidFill>
                  <a:srgbClr val="FF0000"/>
                </a:solidFill>
              </a:rPr>
              <a:t>* </a:t>
            </a:r>
            <a:r>
              <a:rPr lang="en-US" sz="1600" i="1" dirty="0" err="1">
                <a:solidFill>
                  <a:srgbClr val="FF0000"/>
                </a:solidFill>
              </a:rPr>
              <a:t>OA_Delayed</a:t>
            </a:r>
            <a:r>
              <a:rPr lang="en-US" sz="1600" i="1" dirty="0">
                <a:solidFill>
                  <a:srgbClr val="FF0000"/>
                </a:solidFill>
              </a:rPr>
              <a:t> is NOT part of the initial release of R5. It will be introduced at a future date (with sufficient advance notice) after  further study. </a:t>
            </a:r>
          </a:p>
        </p:txBody>
      </p:sp>
    </p:spTree>
    <p:extLst>
      <p:ext uri="{BB962C8B-B14F-4D97-AF65-F5344CB8AC3E}">
        <p14:creationId xmlns:p14="http://schemas.microsoft.com/office/powerpoint/2010/main" val="42445743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36887"/>
          </a:xfrm>
        </p:spPr>
        <p:txBody>
          <a:bodyPr/>
          <a:lstStyle/>
          <a:p>
            <a:r>
              <a:rPr lang="en-US" dirty="0"/>
              <a:t>COUNTER Release 5: Access Methods</a:t>
            </a:r>
          </a:p>
        </p:txBody>
      </p:sp>
      <p:graphicFrame>
        <p:nvGraphicFramePr>
          <p:cNvPr id="4" name="Table 3"/>
          <p:cNvGraphicFramePr>
            <a:graphicFrameLocks noGrp="1"/>
          </p:cNvGraphicFramePr>
          <p:nvPr>
            <p:extLst/>
          </p:nvPr>
        </p:nvGraphicFramePr>
        <p:xfrm>
          <a:off x="6957391" y="1241600"/>
          <a:ext cx="3657600" cy="872490"/>
        </p:xfrm>
        <a:graphic>
          <a:graphicData uri="http://schemas.openxmlformats.org/drawingml/2006/table">
            <a:tbl>
              <a:tblPr firstRow="1">
                <a:tableStyleId>{EB9631B5-78F2-41C9-869B-9F39066F8104}</a:tableStyleId>
              </a:tblPr>
              <a:tblGrid>
                <a:gridCol w="3657600">
                  <a:extLst>
                    <a:ext uri="{9D8B030D-6E8A-4147-A177-3AD203B41FA5}">
                      <a16:colId xmlns:a16="http://schemas.microsoft.com/office/drawing/2014/main" val="20000"/>
                    </a:ext>
                  </a:extLst>
                </a:gridCol>
              </a:tblGrid>
              <a:tr h="0">
                <a:tc>
                  <a:txBody>
                    <a:bodyPr/>
                    <a:lstStyle/>
                    <a:p>
                      <a:pPr algn="l" fontAlgn="b"/>
                      <a:r>
                        <a:rPr lang="en-US" sz="2000" u="none" strike="noStrike" dirty="0">
                          <a:effectLst/>
                          <a:latin typeface="Calibri" panose="020F0502020204030204" pitchFamily="34" charset="0"/>
                        </a:rPr>
                        <a:t>Access_Method</a:t>
                      </a:r>
                      <a:endParaRPr lang="en-US" sz="2000" b="0" i="0" u="none" strike="noStrike" dirty="0">
                        <a:solidFill>
                          <a:srgbClr val="000000"/>
                        </a:solidFill>
                        <a:effectLst/>
                        <a:latin typeface="Calibri" panose="020F0502020204030204" pitchFamily="34" charset="0"/>
                      </a:endParaRPr>
                    </a:p>
                  </a:txBody>
                  <a:tcPr marL="9525" marR="9525" marT="9525" marB="0" anchor="b">
                    <a:solidFill>
                      <a:srgbClr val="1188B4"/>
                    </a:solidFill>
                  </a:tcPr>
                </a:tc>
                <a:extLst>
                  <a:ext uri="{0D108BD9-81ED-4DB2-BD59-A6C34878D82A}">
                    <a16:rowId xmlns:a16="http://schemas.microsoft.com/office/drawing/2014/main" val="10000"/>
                  </a:ext>
                </a:extLst>
              </a:tr>
              <a:tr h="190500">
                <a:tc>
                  <a:txBody>
                    <a:bodyPr/>
                    <a:lstStyle/>
                    <a:p>
                      <a:pPr marL="285750" indent="-285750" rtl="0" fontAlgn="base">
                        <a:buFont typeface="Arial" panose="020B0604020202020204" pitchFamily="34" charset="0"/>
                        <a:buChar char="•"/>
                      </a:pPr>
                      <a:r>
                        <a:rPr lang="en-US" sz="1800" b="0" i="0" u="none" strike="noStrike" kern="1200" dirty="0">
                          <a:solidFill>
                            <a:schemeClr val="dk1"/>
                          </a:solidFill>
                          <a:effectLst/>
                          <a:latin typeface="+mn-lt"/>
                          <a:ea typeface="+mn-ea"/>
                          <a:cs typeface="+mn-cs"/>
                        </a:rPr>
                        <a:t>Regular</a:t>
                      </a:r>
                    </a:p>
                    <a:p>
                      <a:pPr marL="285750" indent="-285750" rtl="0" fontAlgn="base">
                        <a:buFont typeface="Arial" panose="020B0604020202020204" pitchFamily="34" charset="0"/>
                        <a:buChar char="•"/>
                      </a:pPr>
                      <a:r>
                        <a:rPr lang="en-US" sz="1800" b="0" i="0" u="none" strike="noStrike" kern="1200" dirty="0">
                          <a:solidFill>
                            <a:schemeClr val="dk1"/>
                          </a:solidFill>
                          <a:effectLst/>
                          <a:latin typeface="+mn-lt"/>
                          <a:ea typeface="+mn-ea"/>
                          <a:cs typeface="+mn-cs"/>
                        </a:rPr>
                        <a:t>TDM</a:t>
                      </a:r>
                    </a:p>
                  </a:txBody>
                  <a:tcPr marL="9525" marR="9525" marT="9525" marB="0" anchor="b">
                    <a:solidFill>
                      <a:schemeClr val="accent4">
                        <a:lumMod val="20000"/>
                        <a:lumOff val="80000"/>
                      </a:schemeClr>
                    </a:solidFill>
                  </a:tcPr>
                </a:tc>
                <a:extLst>
                  <a:ext uri="{0D108BD9-81ED-4DB2-BD59-A6C34878D82A}">
                    <a16:rowId xmlns:a16="http://schemas.microsoft.com/office/drawing/2014/main" val="10001"/>
                  </a:ext>
                </a:extLst>
              </a:tr>
            </a:tbl>
          </a:graphicData>
        </a:graphic>
      </p:graphicFrame>
      <p:sp>
        <p:nvSpPr>
          <p:cNvPr id="7" name="TextBox 6"/>
          <p:cNvSpPr txBox="1"/>
          <p:nvPr/>
        </p:nvSpPr>
        <p:spPr>
          <a:xfrm>
            <a:off x="556591" y="1241600"/>
            <a:ext cx="5936973" cy="369332"/>
          </a:xfrm>
          <a:prstGeom prst="rect">
            <a:avLst/>
          </a:prstGeom>
          <a:noFill/>
        </p:spPr>
        <p:txBody>
          <a:bodyPr wrap="square" rtlCol="0">
            <a:spAutoFit/>
          </a:bodyPr>
          <a:lstStyle/>
          <a:p>
            <a:endParaRPr lang="en-US" dirty="0"/>
          </a:p>
        </p:txBody>
      </p:sp>
      <p:sp>
        <p:nvSpPr>
          <p:cNvPr id="5" name="TextBox 4"/>
          <p:cNvSpPr txBox="1"/>
          <p:nvPr/>
        </p:nvSpPr>
        <p:spPr>
          <a:xfrm>
            <a:off x="556591" y="1241600"/>
            <a:ext cx="5936973" cy="3477875"/>
          </a:xfrm>
          <a:prstGeom prst="rect">
            <a:avLst/>
          </a:prstGeom>
          <a:noFill/>
        </p:spPr>
        <p:txBody>
          <a:bodyPr wrap="square" rtlCol="0">
            <a:spAutoFit/>
          </a:bodyPr>
          <a:lstStyle/>
          <a:p>
            <a:r>
              <a:rPr lang="en-US" sz="2000" b="1" i="1" dirty="0"/>
              <a:t>Access_Method </a:t>
            </a:r>
            <a:r>
              <a:rPr lang="en-US" sz="2000" dirty="0"/>
              <a:t>is an  attribute indicating whether the usage related to investigations and requests was generated by a human user browsing and searching a website (“regular”) or by Text and Data Mining processes (TDM).</a:t>
            </a:r>
          </a:p>
          <a:p>
            <a:endParaRPr lang="en-US" sz="2000" dirty="0"/>
          </a:p>
          <a:p>
            <a:r>
              <a:rPr lang="en-US" sz="2000" dirty="0"/>
              <a:t>This attribute appears as an optional parameter the </a:t>
            </a:r>
            <a:r>
              <a:rPr lang="en-US" sz="2000" i="1" dirty="0"/>
              <a:t>Master</a:t>
            </a:r>
            <a:r>
              <a:rPr lang="en-US" sz="2000" dirty="0"/>
              <a:t> </a:t>
            </a:r>
            <a:r>
              <a:rPr lang="en-US" sz="2000" i="1" dirty="0"/>
              <a:t>Reports</a:t>
            </a:r>
            <a:r>
              <a:rPr lang="en-US" sz="2000" dirty="0"/>
              <a:t>.</a:t>
            </a:r>
          </a:p>
          <a:p>
            <a:endParaRPr lang="en-US" sz="2000" dirty="0"/>
          </a:p>
          <a:p>
            <a:r>
              <a:rPr lang="en-US" sz="2000" dirty="0"/>
              <a:t>TDM usage is excluded from the standard views for Journal and Book usage.</a:t>
            </a:r>
          </a:p>
        </p:txBody>
      </p:sp>
    </p:spTree>
    <p:extLst>
      <p:ext uri="{BB962C8B-B14F-4D97-AF65-F5344CB8AC3E}">
        <p14:creationId xmlns:p14="http://schemas.microsoft.com/office/powerpoint/2010/main" val="34529835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36887"/>
          </a:xfrm>
        </p:spPr>
        <p:txBody>
          <a:bodyPr/>
          <a:lstStyle/>
          <a:p>
            <a:r>
              <a:rPr lang="en-US" dirty="0"/>
              <a:t>COUNTER Release 5: Year of Publication</a:t>
            </a:r>
          </a:p>
        </p:txBody>
      </p:sp>
      <p:graphicFrame>
        <p:nvGraphicFramePr>
          <p:cNvPr id="4" name="Table 3"/>
          <p:cNvGraphicFramePr>
            <a:graphicFrameLocks noGrp="1"/>
          </p:cNvGraphicFramePr>
          <p:nvPr>
            <p:extLst>
              <p:ext uri="{D42A27DB-BD31-4B8C-83A1-F6EECF244321}">
                <p14:modId xmlns:p14="http://schemas.microsoft.com/office/powerpoint/2010/main" val="172005744"/>
              </p:ext>
            </p:extLst>
          </p:nvPr>
        </p:nvGraphicFramePr>
        <p:xfrm>
          <a:off x="6957391" y="1241600"/>
          <a:ext cx="3657600" cy="1146810"/>
        </p:xfrm>
        <a:graphic>
          <a:graphicData uri="http://schemas.openxmlformats.org/drawingml/2006/table">
            <a:tbl>
              <a:tblPr firstRow="1">
                <a:tableStyleId>{EB9631B5-78F2-41C9-869B-9F39066F8104}</a:tableStyleId>
              </a:tblPr>
              <a:tblGrid>
                <a:gridCol w="3657600">
                  <a:extLst>
                    <a:ext uri="{9D8B030D-6E8A-4147-A177-3AD203B41FA5}">
                      <a16:colId xmlns:a16="http://schemas.microsoft.com/office/drawing/2014/main" val="20000"/>
                    </a:ext>
                  </a:extLst>
                </a:gridCol>
              </a:tblGrid>
              <a:tr h="0">
                <a:tc>
                  <a:txBody>
                    <a:bodyPr/>
                    <a:lstStyle/>
                    <a:p>
                      <a:pPr algn="l" fontAlgn="b"/>
                      <a:r>
                        <a:rPr lang="en-US" sz="2000" b="1" i="0" u="none" strike="noStrike" dirty="0">
                          <a:solidFill>
                            <a:schemeClr val="lt1"/>
                          </a:solidFill>
                          <a:effectLst/>
                          <a:latin typeface="Calibri" panose="020F0502020204030204" pitchFamily="34" charset="0"/>
                        </a:rPr>
                        <a:t>YOP</a:t>
                      </a:r>
                      <a:endParaRPr lang="en-US" sz="2000" b="0" i="0" u="none" strike="noStrike" dirty="0">
                        <a:solidFill>
                          <a:srgbClr val="000000"/>
                        </a:solidFill>
                        <a:effectLst/>
                        <a:latin typeface="Calibri" panose="020F0502020204030204" pitchFamily="34" charset="0"/>
                      </a:endParaRPr>
                    </a:p>
                  </a:txBody>
                  <a:tcPr marL="9525" marR="9525" marT="9525" marB="0" anchor="b">
                    <a:solidFill>
                      <a:srgbClr val="1188B4"/>
                    </a:solidFill>
                  </a:tcPr>
                </a:tc>
                <a:extLst>
                  <a:ext uri="{0D108BD9-81ED-4DB2-BD59-A6C34878D82A}">
                    <a16:rowId xmlns:a16="http://schemas.microsoft.com/office/drawing/2014/main" val="10000"/>
                  </a:ext>
                </a:extLst>
              </a:tr>
              <a:tr h="190500">
                <a:tc>
                  <a:txBody>
                    <a:bodyPr/>
                    <a:lstStyle/>
                    <a:p>
                      <a:pPr marL="285750" indent="-285750" rtl="0" fontAlgn="base">
                        <a:buFont typeface="Arial" panose="020B0604020202020204" pitchFamily="34" charset="0"/>
                        <a:buChar char="•"/>
                      </a:pPr>
                      <a:r>
                        <a:rPr lang="en-US" sz="1800" b="0" i="1" u="none" strike="noStrike" kern="1200" dirty="0">
                          <a:solidFill>
                            <a:schemeClr val="dk1"/>
                          </a:solidFill>
                          <a:effectLst/>
                          <a:latin typeface="+mn-lt"/>
                          <a:ea typeface="+mn-ea"/>
                          <a:cs typeface="+mn-cs"/>
                        </a:rPr>
                        <a:t>yyyy</a:t>
                      </a:r>
                      <a:r>
                        <a:rPr lang="en-US" sz="1800" b="0" i="1" u="none" strike="noStrike" kern="1200" baseline="0" dirty="0">
                          <a:solidFill>
                            <a:schemeClr val="dk1"/>
                          </a:solidFill>
                          <a:effectLst/>
                          <a:latin typeface="+mn-lt"/>
                          <a:ea typeface="+mn-ea"/>
                          <a:cs typeface="+mn-cs"/>
                        </a:rPr>
                        <a:t> </a:t>
                      </a:r>
                    </a:p>
                    <a:p>
                      <a:pPr marL="285750" indent="-285750" rtl="0" fontAlgn="base">
                        <a:buFont typeface="Arial" panose="020B0604020202020204" pitchFamily="34" charset="0"/>
                        <a:buChar char="•"/>
                      </a:pPr>
                      <a:r>
                        <a:rPr lang="en-US" sz="1800" b="0" i="1" u="none" strike="noStrike" kern="1200" baseline="0" dirty="0">
                          <a:solidFill>
                            <a:schemeClr val="dk1"/>
                          </a:solidFill>
                          <a:effectLst/>
                          <a:latin typeface="+mn-lt"/>
                          <a:ea typeface="+mn-ea"/>
                          <a:cs typeface="+mn-cs"/>
                        </a:rPr>
                        <a:t>0001 (unknown)</a:t>
                      </a:r>
                    </a:p>
                    <a:p>
                      <a:pPr marL="285750" indent="-285750" rtl="0" fontAlgn="base">
                        <a:buFont typeface="Arial" panose="020B0604020202020204" pitchFamily="34" charset="0"/>
                        <a:buChar char="•"/>
                      </a:pPr>
                      <a:r>
                        <a:rPr lang="en-US" sz="1800" b="0" i="1" u="none" strike="noStrike" kern="1200" baseline="0" dirty="0">
                          <a:solidFill>
                            <a:schemeClr val="dk1"/>
                          </a:solidFill>
                          <a:effectLst/>
                          <a:latin typeface="+mn-lt"/>
                          <a:ea typeface="+mn-ea"/>
                          <a:cs typeface="+mn-cs"/>
                        </a:rPr>
                        <a:t>9999 (articles in press)</a:t>
                      </a:r>
                      <a:endParaRPr lang="en-US" sz="1800" b="0" i="1" u="none" strike="noStrike" kern="1200" dirty="0">
                        <a:solidFill>
                          <a:schemeClr val="dk1"/>
                        </a:solidFill>
                        <a:effectLst/>
                        <a:latin typeface="+mn-lt"/>
                        <a:ea typeface="+mn-ea"/>
                        <a:cs typeface="+mn-cs"/>
                      </a:endParaRPr>
                    </a:p>
                  </a:txBody>
                  <a:tcPr marL="9525" marR="9525" marT="9525" marB="0" anchor="b">
                    <a:solidFill>
                      <a:schemeClr val="accent4">
                        <a:lumMod val="20000"/>
                        <a:lumOff val="80000"/>
                      </a:schemeClr>
                    </a:solidFill>
                  </a:tcPr>
                </a:tc>
                <a:extLst>
                  <a:ext uri="{0D108BD9-81ED-4DB2-BD59-A6C34878D82A}">
                    <a16:rowId xmlns:a16="http://schemas.microsoft.com/office/drawing/2014/main" val="10001"/>
                  </a:ext>
                </a:extLst>
              </a:tr>
            </a:tbl>
          </a:graphicData>
        </a:graphic>
      </p:graphicFrame>
      <p:sp>
        <p:nvSpPr>
          <p:cNvPr id="7" name="TextBox 6"/>
          <p:cNvSpPr txBox="1"/>
          <p:nvPr/>
        </p:nvSpPr>
        <p:spPr>
          <a:xfrm>
            <a:off x="556591" y="1241600"/>
            <a:ext cx="5936973" cy="369332"/>
          </a:xfrm>
          <a:prstGeom prst="rect">
            <a:avLst/>
          </a:prstGeom>
          <a:noFill/>
        </p:spPr>
        <p:txBody>
          <a:bodyPr wrap="square" rtlCol="0">
            <a:spAutoFit/>
          </a:bodyPr>
          <a:lstStyle/>
          <a:p>
            <a:endParaRPr lang="en-US" dirty="0"/>
          </a:p>
        </p:txBody>
      </p:sp>
      <p:sp>
        <p:nvSpPr>
          <p:cNvPr id="5" name="TextBox 4"/>
          <p:cNvSpPr txBox="1"/>
          <p:nvPr/>
        </p:nvSpPr>
        <p:spPr>
          <a:xfrm>
            <a:off x="556591" y="1241600"/>
            <a:ext cx="5936973" cy="3077766"/>
          </a:xfrm>
          <a:prstGeom prst="rect">
            <a:avLst/>
          </a:prstGeom>
          <a:noFill/>
        </p:spPr>
        <p:txBody>
          <a:bodyPr wrap="square" rtlCol="0">
            <a:spAutoFit/>
          </a:bodyPr>
          <a:lstStyle/>
          <a:p>
            <a:r>
              <a:rPr lang="en-US" sz="2000" b="1" i="1" dirty="0"/>
              <a:t>YOP </a:t>
            </a:r>
            <a:r>
              <a:rPr lang="en-US" sz="2000" dirty="0"/>
              <a:t>is the year of publication for the content item accessed</a:t>
            </a:r>
            <a:r>
              <a:rPr lang="en-US" dirty="0"/>
              <a:t>.  If content is available in print and online format and the publication dates of these two formats differ, the year of publication of version of record (normally the format that is published first) is used.</a:t>
            </a:r>
          </a:p>
          <a:p>
            <a:endParaRPr lang="en-US" sz="2000" dirty="0"/>
          </a:p>
          <a:p>
            <a:r>
              <a:rPr lang="en-US" sz="2000" dirty="0"/>
              <a:t>YOP is an option attribute in </a:t>
            </a:r>
            <a:r>
              <a:rPr lang="en-US" sz="2000" i="1" dirty="0"/>
              <a:t>Title Master Report</a:t>
            </a:r>
            <a:r>
              <a:rPr lang="en-US" sz="2000" dirty="0"/>
              <a:t>, </a:t>
            </a:r>
            <a:r>
              <a:rPr lang="en-US" sz="2000" i="1" dirty="0"/>
              <a:t>Database Master Report  </a:t>
            </a:r>
            <a:r>
              <a:rPr lang="en-US" sz="2000" dirty="0"/>
              <a:t>and </a:t>
            </a:r>
            <a:r>
              <a:rPr lang="en-US" sz="2000" i="1" dirty="0"/>
              <a:t>Platform Master Report</a:t>
            </a:r>
            <a:r>
              <a:rPr lang="en-US" sz="2000" dirty="0"/>
              <a:t>. It appears as a column in the </a:t>
            </a:r>
            <a:r>
              <a:rPr lang="en-US" sz="2000" i="1" dirty="0"/>
              <a:t>Journal Requests by YOP (Excluding </a:t>
            </a:r>
            <a:r>
              <a:rPr lang="en-US" sz="2000" i="1" dirty="0" err="1"/>
              <a:t>OA_Gold</a:t>
            </a:r>
            <a:r>
              <a:rPr lang="en-US" sz="2000" i="1" dirty="0"/>
              <a:t>) </a:t>
            </a:r>
            <a:r>
              <a:rPr lang="en-US" sz="2000" dirty="0"/>
              <a:t>Standard View.</a:t>
            </a:r>
          </a:p>
        </p:txBody>
      </p:sp>
    </p:spTree>
    <p:extLst>
      <p:ext uri="{BB962C8B-B14F-4D97-AF65-F5344CB8AC3E}">
        <p14:creationId xmlns:p14="http://schemas.microsoft.com/office/powerpoint/2010/main" val="10668852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R5’s Simplified Report Formats</a:t>
            </a:r>
          </a:p>
        </p:txBody>
      </p:sp>
      <p:sp>
        <p:nvSpPr>
          <p:cNvPr id="5" name="Text Placeholder 4"/>
          <p:cNvSpPr>
            <a:spLocks noGrp="1"/>
          </p:cNvSpPr>
          <p:nvPr>
            <p:ph type="body" idx="1"/>
          </p:nvPr>
        </p:nvSpPr>
        <p:spPr/>
        <p:txBody>
          <a:bodyPr/>
          <a:lstStyle/>
          <a:p>
            <a:r>
              <a:rPr lang="en-US" dirty="0"/>
              <a:t>Simplicity and Clarity</a:t>
            </a:r>
          </a:p>
        </p:txBody>
      </p:sp>
    </p:spTree>
    <p:extLst>
      <p:ext uri="{BB962C8B-B14F-4D97-AF65-F5344CB8AC3E}">
        <p14:creationId xmlns:p14="http://schemas.microsoft.com/office/powerpoint/2010/main" val="1144578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45885"/>
          </a:xfrm>
        </p:spPr>
        <p:txBody>
          <a:bodyPr/>
          <a:lstStyle/>
          <a:p>
            <a:r>
              <a:rPr lang="en-US" dirty="0"/>
              <a:t>COUNTER Release 4: Report Formats</a:t>
            </a:r>
          </a:p>
        </p:txBody>
      </p:sp>
      <p:pic>
        <p:nvPicPr>
          <p:cNvPr id="4" name="Picture 3"/>
          <p:cNvPicPr>
            <a:picLocks noChangeAspect="1"/>
          </p:cNvPicPr>
          <p:nvPr/>
        </p:nvPicPr>
        <p:blipFill rotWithShape="1">
          <a:blip r:embed="rId3"/>
          <a:srcRect r="5402"/>
          <a:stretch/>
        </p:blipFill>
        <p:spPr>
          <a:xfrm>
            <a:off x="255146" y="1300162"/>
            <a:ext cx="11017199" cy="4270644"/>
          </a:xfrm>
          <a:prstGeom prst="rect">
            <a:avLst/>
          </a:prstGeom>
          <a:ln>
            <a:solidFill>
              <a:srgbClr val="FF0000"/>
            </a:solidFill>
          </a:ln>
          <a:effectLst>
            <a:outerShdw blurRad="292100" dist="139700" dir="2700000" algn="tl" rotWithShape="0">
              <a:srgbClr val="333333">
                <a:alpha val="65000"/>
              </a:srgbClr>
            </a:outerShdw>
          </a:effectLst>
        </p:spPr>
      </p:pic>
      <p:pic>
        <p:nvPicPr>
          <p:cNvPr id="6" name="Picture 5"/>
          <p:cNvPicPr>
            <a:picLocks noChangeAspect="1"/>
          </p:cNvPicPr>
          <p:nvPr/>
        </p:nvPicPr>
        <p:blipFill rotWithShape="1">
          <a:blip r:embed="rId4"/>
          <a:srcRect r="6321" b="46230"/>
          <a:stretch/>
        </p:blipFill>
        <p:spPr>
          <a:xfrm>
            <a:off x="1877411" y="4140438"/>
            <a:ext cx="9850820" cy="2544148"/>
          </a:xfrm>
          <a:prstGeom prst="rect">
            <a:avLst/>
          </a:prstGeom>
          <a:ln>
            <a:solidFill>
              <a:srgbClr val="FF0000"/>
            </a:solidFill>
          </a:ln>
          <a:effectLst>
            <a:outerShdw blurRad="292100" dist="139700" dir="2700000" algn="tl" rotWithShape="0">
              <a:srgbClr val="333333">
                <a:alpha val="65000"/>
              </a:srgbClr>
            </a:outerShdw>
          </a:effectLst>
        </p:spPr>
      </p:pic>
      <p:sp>
        <p:nvSpPr>
          <p:cNvPr id="7" name="Rounded Rectangle 6"/>
          <p:cNvSpPr/>
          <p:nvPr/>
        </p:nvSpPr>
        <p:spPr>
          <a:xfrm>
            <a:off x="6038191" y="5943610"/>
            <a:ext cx="1371600" cy="898634"/>
          </a:xfrm>
          <a:prstGeom prst="roundRect">
            <a:avLst/>
          </a:prstGeom>
          <a:noFill/>
          <a:ln w="38100">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Line Callout 1 (Accent Bar) 7"/>
          <p:cNvSpPr/>
          <p:nvPr/>
        </p:nvSpPr>
        <p:spPr>
          <a:xfrm>
            <a:off x="1877411" y="2062502"/>
            <a:ext cx="3436884" cy="1126444"/>
          </a:xfrm>
          <a:prstGeom prst="accentCallout1">
            <a:avLst>
              <a:gd name="adj1" fmla="val 74733"/>
              <a:gd name="adj2" fmla="val 99923"/>
              <a:gd name="adj3" fmla="val 340843"/>
              <a:gd name="adj4" fmla="val 135077"/>
            </a:avLst>
          </a:prstGeom>
          <a:solidFill>
            <a:schemeClr val="bg1">
              <a:lumMod val="95000"/>
            </a:schemeClr>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5">
                    <a:lumMod val="50000"/>
                  </a:schemeClr>
                </a:solidFill>
                <a:latin typeface="Calibri" panose="020F0502020204030204" pitchFamily="34" charset="0"/>
              </a:rPr>
              <a:t>Database Report breaks out usage by metric type.  Journal (and book) reports  don’t.</a:t>
            </a:r>
          </a:p>
        </p:txBody>
      </p:sp>
      <p:sp>
        <p:nvSpPr>
          <p:cNvPr id="10" name="Line Callout 1 (Accent Bar) 9"/>
          <p:cNvSpPr/>
          <p:nvPr/>
        </p:nvSpPr>
        <p:spPr>
          <a:xfrm>
            <a:off x="5462747" y="1101070"/>
            <a:ext cx="3612274" cy="1126444"/>
          </a:xfrm>
          <a:prstGeom prst="accentCallout1">
            <a:avLst>
              <a:gd name="adj1" fmla="val 74733"/>
              <a:gd name="adj2" fmla="val 99923"/>
              <a:gd name="adj3" fmla="val 152946"/>
              <a:gd name="adj4" fmla="val 109184"/>
            </a:avLst>
          </a:prstGeom>
          <a:solidFill>
            <a:schemeClr val="bg1">
              <a:lumMod val="95000"/>
            </a:schemeClr>
          </a:solidFill>
          <a:ln>
            <a:solidFill>
              <a:schemeClr val="tx2"/>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5">
                    <a:lumMod val="50000"/>
                  </a:schemeClr>
                </a:solidFill>
                <a:latin typeface="Calibri" panose="020F0502020204030204" pitchFamily="34" charset="0"/>
              </a:rPr>
              <a:t>Excel version of Journal Report 1 has totals for PDF and HTML, XML version  breaks them out by month</a:t>
            </a:r>
          </a:p>
        </p:txBody>
      </p:sp>
      <p:sp>
        <p:nvSpPr>
          <p:cNvPr id="11" name="Rounded Rectangle 10"/>
          <p:cNvSpPr/>
          <p:nvPr/>
        </p:nvSpPr>
        <p:spPr>
          <a:xfrm>
            <a:off x="8213831" y="2827557"/>
            <a:ext cx="1722380" cy="898634"/>
          </a:xfrm>
          <a:prstGeom prst="roundRect">
            <a:avLst/>
          </a:prstGeom>
          <a:noFill/>
          <a:ln w="38100">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367203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a:stretch>
            <a:fillRect/>
          </a:stretch>
        </p:blipFill>
        <p:spPr>
          <a:xfrm>
            <a:off x="541667" y="1426030"/>
            <a:ext cx="11108665" cy="4279119"/>
          </a:xfrm>
          <a:prstGeom prst="rect">
            <a:avLst/>
          </a:prstGeom>
        </p:spPr>
      </p:pic>
      <p:pic>
        <p:nvPicPr>
          <p:cNvPr id="9" name="Picture 8"/>
          <p:cNvPicPr>
            <a:picLocks noChangeAspect="1"/>
          </p:cNvPicPr>
          <p:nvPr/>
        </p:nvPicPr>
        <p:blipFill>
          <a:blip r:embed="rId4"/>
          <a:stretch>
            <a:fillRect/>
          </a:stretch>
        </p:blipFill>
        <p:spPr>
          <a:xfrm>
            <a:off x="107496" y="1081087"/>
            <a:ext cx="7753350" cy="4238625"/>
          </a:xfrm>
          <a:prstGeom prst="ellipse">
            <a:avLst/>
          </a:prstGeom>
          <a:ln w="9525"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 name="Title 1"/>
          <p:cNvSpPr>
            <a:spLocks noGrp="1"/>
          </p:cNvSpPr>
          <p:nvPr>
            <p:ph type="title"/>
          </p:nvPr>
        </p:nvSpPr>
        <p:spPr>
          <a:xfrm>
            <a:off x="838200" y="365125"/>
            <a:ext cx="10515600" cy="647749"/>
          </a:xfrm>
        </p:spPr>
        <p:txBody>
          <a:bodyPr>
            <a:normAutofit fontScale="90000"/>
          </a:bodyPr>
          <a:lstStyle/>
          <a:p>
            <a:r>
              <a:rPr lang="en-US" dirty="0"/>
              <a:t>COUNTER Release 5: Report Formats</a:t>
            </a:r>
          </a:p>
        </p:txBody>
      </p:sp>
      <p:sp>
        <p:nvSpPr>
          <p:cNvPr id="5" name="Rectangle 4"/>
          <p:cNvSpPr/>
          <p:nvPr/>
        </p:nvSpPr>
        <p:spPr>
          <a:xfrm>
            <a:off x="6638973" y="1216500"/>
            <a:ext cx="5445530" cy="923330"/>
          </a:xfrm>
          <a:prstGeom prst="rect">
            <a:avLst/>
          </a:prstGeom>
          <a:solidFill>
            <a:schemeClr val="tx1"/>
          </a:solidFill>
          <a:ln>
            <a:solidFill>
              <a:schemeClr val="tx1">
                <a:lumMod val="50000"/>
              </a:schemeClr>
            </a:solidFill>
          </a:ln>
          <a:effectLst>
            <a:outerShdw blurRad="50800" dist="38100" dir="2700000" algn="tl" rotWithShape="0">
              <a:prstClr val="black">
                <a:alpha val="40000"/>
              </a:prstClr>
            </a:outerShdw>
          </a:effectLst>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5400" b="1" dirty="0">
                <a:ln/>
                <a:solidFill>
                  <a:schemeClr val="bg1"/>
                </a:solidFill>
                <a:latin typeface="Calibri" panose="020F0502020204030204" pitchFamily="34" charset="0"/>
              </a:rPr>
              <a:t>Consistent Header</a:t>
            </a:r>
          </a:p>
        </p:txBody>
      </p:sp>
    </p:spTree>
    <p:extLst>
      <p:ext uri="{BB962C8B-B14F-4D97-AF65-F5344CB8AC3E}">
        <p14:creationId xmlns:p14="http://schemas.microsoft.com/office/powerpoint/2010/main" val="40480915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a:stretch>
            <a:fillRect/>
          </a:stretch>
        </p:blipFill>
        <p:spPr>
          <a:xfrm>
            <a:off x="541667" y="1426030"/>
            <a:ext cx="11108665" cy="4279119"/>
          </a:xfrm>
          <a:prstGeom prst="rect">
            <a:avLst/>
          </a:prstGeom>
        </p:spPr>
      </p:pic>
      <p:pic>
        <p:nvPicPr>
          <p:cNvPr id="7" name="Picture 6"/>
          <p:cNvPicPr>
            <a:picLocks noChangeAspect="1"/>
          </p:cNvPicPr>
          <p:nvPr/>
        </p:nvPicPr>
        <p:blipFill>
          <a:blip r:embed="rId4"/>
          <a:stretch>
            <a:fillRect/>
          </a:stretch>
        </p:blipFill>
        <p:spPr>
          <a:xfrm>
            <a:off x="119743" y="2439760"/>
            <a:ext cx="6629400" cy="3676650"/>
          </a:xfrm>
          <a:prstGeom prst="ellipse">
            <a:avLst/>
          </a:prstGeom>
          <a:ln w="9525"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 name="Title 1"/>
          <p:cNvSpPr>
            <a:spLocks noGrp="1"/>
          </p:cNvSpPr>
          <p:nvPr>
            <p:ph type="title"/>
          </p:nvPr>
        </p:nvSpPr>
        <p:spPr>
          <a:xfrm>
            <a:off x="838200" y="365125"/>
            <a:ext cx="10515600" cy="647749"/>
          </a:xfrm>
        </p:spPr>
        <p:txBody>
          <a:bodyPr>
            <a:normAutofit fontScale="90000"/>
          </a:bodyPr>
          <a:lstStyle/>
          <a:p>
            <a:r>
              <a:rPr lang="en-US" dirty="0"/>
              <a:t>COUNTER Release 5: Report Formats</a:t>
            </a:r>
          </a:p>
        </p:txBody>
      </p:sp>
      <p:sp>
        <p:nvSpPr>
          <p:cNvPr id="5" name="Rectangle 4"/>
          <p:cNvSpPr/>
          <p:nvPr/>
        </p:nvSpPr>
        <p:spPr>
          <a:xfrm>
            <a:off x="5228992" y="2415427"/>
            <a:ext cx="5046125" cy="923330"/>
          </a:xfrm>
          <a:prstGeom prst="rect">
            <a:avLst/>
          </a:prstGeom>
          <a:solidFill>
            <a:schemeClr val="tx1"/>
          </a:solidFill>
          <a:ln>
            <a:solidFill>
              <a:schemeClr val="tx1">
                <a:lumMod val="50000"/>
              </a:schemeClr>
            </a:solidFill>
          </a:ln>
          <a:effectLst>
            <a:outerShdw blurRad="50800" dist="38100" dir="2700000" algn="tl" rotWithShape="0">
              <a:prstClr val="black">
                <a:alpha val="40000"/>
              </a:prstClr>
            </a:outerShdw>
          </a:effectLst>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5400" b="1" dirty="0">
                <a:ln/>
                <a:solidFill>
                  <a:schemeClr val="bg1"/>
                </a:solidFill>
                <a:latin typeface="Calibri" panose="020F0502020204030204" pitchFamily="34" charset="0"/>
              </a:rPr>
              <a:t>Consistent Detail</a:t>
            </a:r>
          </a:p>
        </p:txBody>
      </p:sp>
    </p:spTree>
    <p:extLst>
      <p:ext uri="{BB962C8B-B14F-4D97-AF65-F5344CB8AC3E}">
        <p14:creationId xmlns:p14="http://schemas.microsoft.com/office/powerpoint/2010/main" val="10008793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a:stretch>
            <a:fillRect/>
          </a:stretch>
        </p:blipFill>
        <p:spPr>
          <a:xfrm>
            <a:off x="541667" y="1426030"/>
            <a:ext cx="11108665" cy="4279119"/>
          </a:xfrm>
          <a:prstGeom prst="rect">
            <a:avLst/>
          </a:prstGeom>
        </p:spPr>
      </p:pic>
      <p:pic>
        <p:nvPicPr>
          <p:cNvPr id="7" name="Picture 6"/>
          <p:cNvPicPr>
            <a:picLocks noChangeAspect="1"/>
          </p:cNvPicPr>
          <p:nvPr/>
        </p:nvPicPr>
        <p:blipFill>
          <a:blip r:embed="rId4"/>
          <a:stretch>
            <a:fillRect/>
          </a:stretch>
        </p:blipFill>
        <p:spPr>
          <a:xfrm>
            <a:off x="5142139" y="2323419"/>
            <a:ext cx="6838950" cy="3648075"/>
          </a:xfrm>
          <a:prstGeom prst="ellipse">
            <a:avLst/>
          </a:prstGeom>
          <a:ln w="9525"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 name="Title 1"/>
          <p:cNvSpPr>
            <a:spLocks noGrp="1"/>
          </p:cNvSpPr>
          <p:nvPr>
            <p:ph type="title"/>
          </p:nvPr>
        </p:nvSpPr>
        <p:spPr>
          <a:xfrm>
            <a:off x="838200" y="365125"/>
            <a:ext cx="10515600" cy="647749"/>
          </a:xfrm>
        </p:spPr>
        <p:txBody>
          <a:bodyPr>
            <a:normAutofit fontScale="90000"/>
          </a:bodyPr>
          <a:lstStyle/>
          <a:p>
            <a:r>
              <a:rPr lang="en-US" dirty="0"/>
              <a:t>COUNTER Release 5: Report Formats</a:t>
            </a:r>
          </a:p>
        </p:txBody>
      </p:sp>
      <p:sp>
        <p:nvSpPr>
          <p:cNvPr id="5" name="Rectangle 4"/>
          <p:cNvSpPr/>
          <p:nvPr/>
        </p:nvSpPr>
        <p:spPr>
          <a:xfrm>
            <a:off x="4792067" y="1861754"/>
            <a:ext cx="6561733" cy="923330"/>
          </a:xfrm>
          <a:prstGeom prst="rect">
            <a:avLst/>
          </a:prstGeom>
          <a:solidFill>
            <a:schemeClr val="tx1"/>
          </a:solidFill>
          <a:ln>
            <a:solidFill>
              <a:schemeClr val="tx1">
                <a:lumMod val="50000"/>
              </a:schemeClr>
            </a:solidFill>
          </a:ln>
          <a:effectLst>
            <a:outerShdw blurRad="50800" dist="38100" dir="2700000" algn="tl" rotWithShape="0">
              <a:prstClr val="black">
                <a:alpha val="40000"/>
              </a:prstClr>
            </a:outerShdw>
          </a:effectLst>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5400" b="1" dirty="0">
                <a:ln/>
                <a:solidFill>
                  <a:schemeClr val="bg1"/>
                </a:solidFill>
                <a:latin typeface="Calibri" panose="020F0502020204030204" pitchFamily="34" charset="0"/>
              </a:rPr>
              <a:t>Consistent Vocabulary</a:t>
            </a:r>
          </a:p>
        </p:txBody>
      </p:sp>
    </p:spTree>
    <p:extLst>
      <p:ext uri="{BB962C8B-B14F-4D97-AF65-F5344CB8AC3E}">
        <p14:creationId xmlns:p14="http://schemas.microsoft.com/office/powerpoint/2010/main" val="995266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US" dirty="0">
                <a:solidFill>
                  <a:schemeClr val="accent1"/>
                </a:solidFill>
              </a:rPr>
              <a:t>Objective for Release 5</a:t>
            </a:r>
            <a:endParaRPr lang="en-GB" dirty="0">
              <a:solidFill>
                <a:schemeClr val="accent1"/>
              </a:solidFill>
            </a:endParaRPr>
          </a:p>
        </p:txBody>
      </p:sp>
      <p:sp>
        <p:nvSpPr>
          <p:cNvPr id="4" name="Content Placeholder 3"/>
          <p:cNvSpPr>
            <a:spLocks noGrp="1"/>
          </p:cNvSpPr>
          <p:nvPr>
            <p:ph idx="1"/>
          </p:nvPr>
        </p:nvSpPr>
        <p:spPr>
          <a:xfrm>
            <a:off x="4976031" y="963877"/>
            <a:ext cx="6377769" cy="4930246"/>
          </a:xfrm>
        </p:spPr>
        <p:txBody>
          <a:bodyPr anchor="ctr">
            <a:normAutofit/>
          </a:bodyPr>
          <a:lstStyle/>
          <a:p>
            <a:pPr marL="0" indent="0">
              <a:buNone/>
            </a:pPr>
            <a:r>
              <a:rPr lang="en-GB" sz="2400"/>
              <a:t>Seek the balance between addressing </a:t>
            </a:r>
            <a:r>
              <a:rPr lang="en-GB" sz="2400" b="1" i="1"/>
              <a:t>changing needs</a:t>
            </a:r>
            <a:r>
              <a:rPr lang="en-GB" sz="2400" b="1"/>
              <a:t> </a:t>
            </a:r>
            <a:r>
              <a:rPr lang="en-GB" sz="2400"/>
              <a:t>and </a:t>
            </a:r>
            <a:r>
              <a:rPr lang="en-GB" sz="2400" b="1" i="1"/>
              <a:t>reducing the complexity</a:t>
            </a:r>
            <a:r>
              <a:rPr lang="en-GB" sz="2400"/>
              <a:t> of the Code of Practice to ensure that </a:t>
            </a:r>
            <a:r>
              <a:rPr lang="en-GB" sz="2400" b="1" i="1"/>
              <a:t>all publishers and content providers are able to achieve compliance</a:t>
            </a:r>
            <a:endParaRPr lang="en-GB" sz="2400" b="1"/>
          </a:p>
        </p:txBody>
      </p:sp>
    </p:spTree>
    <p:extLst>
      <p:ext uri="{BB962C8B-B14F-4D97-AF65-F5344CB8AC3E}">
        <p14:creationId xmlns:p14="http://schemas.microsoft.com/office/powerpoint/2010/main" val="26434576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3"/>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p:cNvSpPr>
            <a:spLocks noGrp="1"/>
          </p:cNvSpPr>
          <p:nvPr>
            <p:ph type="title"/>
          </p:nvPr>
        </p:nvSpPr>
        <p:spPr>
          <a:xfrm>
            <a:off x="833002" y="365125"/>
            <a:ext cx="10520702" cy="1325563"/>
          </a:xfrm>
        </p:spPr>
        <p:txBody>
          <a:bodyPr>
            <a:normAutofit/>
          </a:bodyPr>
          <a:lstStyle/>
          <a:p>
            <a:r>
              <a:rPr lang="en-US" dirty="0"/>
              <a:t>COUNTER_SUSHI for Release 5</a:t>
            </a:r>
          </a:p>
        </p:txBody>
      </p:sp>
      <p:graphicFrame>
        <p:nvGraphicFramePr>
          <p:cNvPr id="10" name="Content Placeholder 4"/>
          <p:cNvGraphicFramePr>
            <a:graphicFrameLocks noGrp="1"/>
          </p:cNvGraphicFramePr>
          <p:nvPr>
            <p:ph idx="1"/>
            <p:extLst>
              <p:ext uri="{D42A27DB-BD31-4B8C-83A1-F6EECF244321}">
                <p14:modId xmlns:p14="http://schemas.microsoft.com/office/powerpoint/2010/main" val="2813796015"/>
              </p:ext>
            </p:extLst>
          </p:nvPr>
        </p:nvGraphicFramePr>
        <p:xfrm>
          <a:off x="838200" y="2022475"/>
          <a:ext cx="10515600" cy="41544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94843740"/>
      </p:ext>
    </p:extLst>
  </p:cSld>
  <p:clrMapOvr>
    <a:overrideClrMapping bg1="dk1" tx1="lt1" bg2="dk2" tx2="lt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a:xfrm>
            <a:off x="10571516" y="6033479"/>
            <a:ext cx="782283" cy="365125"/>
          </a:xfrm>
        </p:spPr>
        <p:txBody>
          <a:bodyPr>
            <a:normAutofit/>
          </a:bodyPr>
          <a:lstStyle/>
          <a:p>
            <a:fld id="{AA12B331-E8A1-47FE-BC8F-1E1877B5BAD4}" type="slidenum">
              <a:rPr lang="en-US" sz="1050">
                <a:solidFill>
                  <a:schemeClr val="tx1">
                    <a:alpha val="80000"/>
                  </a:schemeClr>
                </a:solidFill>
              </a:rPr>
              <a:pPr/>
              <a:t>31</a:t>
            </a:fld>
            <a:endParaRPr lang="en-US" sz="1050">
              <a:solidFill>
                <a:schemeClr val="tx1">
                  <a:alpha val="80000"/>
                </a:schemeClr>
              </a:solidFill>
            </a:endParaRPr>
          </a:p>
        </p:txBody>
      </p:sp>
      <p:sp>
        <p:nvSpPr>
          <p:cNvPr id="9" name="Title 1"/>
          <p:cNvSpPr txBox="1">
            <a:spLocks/>
          </p:cNvSpPr>
          <p:nvPr/>
        </p:nvSpPr>
        <p:spPr>
          <a:xfrm>
            <a:off x="321564" y="963877"/>
            <a:ext cx="4125686" cy="493024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dirty="0">
                <a:solidFill>
                  <a:schemeClr val="accent1"/>
                </a:solidFill>
              </a:rPr>
              <a:t>COUNTER_SUSHI for R5 uses a URL to request the report</a:t>
            </a:r>
          </a:p>
        </p:txBody>
      </p:sp>
      <p:sp>
        <p:nvSpPr>
          <p:cNvPr id="2" name="TextBox 1"/>
          <p:cNvSpPr txBox="1"/>
          <p:nvPr/>
        </p:nvSpPr>
        <p:spPr>
          <a:xfrm>
            <a:off x="5181710" y="2057400"/>
            <a:ext cx="6688726" cy="1569660"/>
          </a:xfrm>
          <a:prstGeom prst="rect">
            <a:avLst/>
          </a:prstGeom>
          <a:noFill/>
        </p:spPr>
        <p:txBody>
          <a:bodyPr wrap="square" rtlCol="0">
            <a:spAutoFit/>
          </a:bodyPr>
          <a:lstStyle/>
          <a:p>
            <a:r>
              <a:rPr lang="en-GB" sz="2400" u="sng" dirty="0">
                <a:hlinkClick r:id="rId3"/>
              </a:rPr>
              <a:t>https://jusp.jisc.ac.uk/api/sushi/counter/r5/reports/tr_j1/?requestor_id=test&amp;customer_id=test&amp;platform=110&amp;begin_date=2016-01&amp;end_date=2016-02&amp;pretty=pretty</a:t>
            </a:r>
            <a:endParaRPr lang="en-US" sz="2400" dirty="0"/>
          </a:p>
        </p:txBody>
      </p:sp>
    </p:spTree>
    <p:extLst>
      <p:ext uri="{BB962C8B-B14F-4D97-AF65-F5344CB8AC3E}">
        <p14:creationId xmlns:p14="http://schemas.microsoft.com/office/powerpoint/2010/main" val="32880606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a:xfrm>
            <a:off x="10571516" y="6033479"/>
            <a:ext cx="782283" cy="365125"/>
          </a:xfrm>
        </p:spPr>
        <p:txBody>
          <a:bodyPr>
            <a:normAutofit/>
          </a:bodyPr>
          <a:lstStyle/>
          <a:p>
            <a:fld id="{AA12B331-E8A1-47FE-BC8F-1E1877B5BAD4}" type="slidenum">
              <a:rPr lang="en-US" sz="1050">
                <a:solidFill>
                  <a:schemeClr val="tx1">
                    <a:alpha val="80000"/>
                  </a:schemeClr>
                </a:solidFill>
              </a:rPr>
              <a:pPr/>
              <a:t>32</a:t>
            </a:fld>
            <a:endParaRPr lang="en-US" sz="1050">
              <a:solidFill>
                <a:schemeClr val="tx1">
                  <a:alpha val="80000"/>
                </a:schemeClr>
              </a:solidFill>
            </a:endParaRPr>
          </a:p>
        </p:txBody>
      </p:sp>
      <p:sp>
        <p:nvSpPr>
          <p:cNvPr id="9" name="Title 1"/>
          <p:cNvSpPr txBox="1">
            <a:spLocks/>
          </p:cNvSpPr>
          <p:nvPr/>
        </p:nvSpPr>
        <p:spPr>
          <a:xfrm>
            <a:off x="321564" y="963877"/>
            <a:ext cx="4125686" cy="493024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dirty="0">
                <a:solidFill>
                  <a:schemeClr val="accent1"/>
                </a:solidFill>
              </a:rPr>
              <a:t>COUNTER_SUSHI for R5 responses are JSON</a:t>
            </a:r>
          </a:p>
        </p:txBody>
      </p:sp>
      <p:pic>
        <p:nvPicPr>
          <p:cNvPr id="6" name="Picture 5"/>
          <p:cNvPicPr>
            <a:picLocks noChangeAspect="1"/>
          </p:cNvPicPr>
          <p:nvPr/>
        </p:nvPicPr>
        <p:blipFill>
          <a:blip r:embed="rId3"/>
          <a:stretch>
            <a:fillRect/>
          </a:stretch>
        </p:blipFill>
        <p:spPr>
          <a:xfrm>
            <a:off x="6329781" y="459396"/>
            <a:ext cx="3451076" cy="5574083"/>
          </a:xfrm>
          <a:prstGeom prst="rect">
            <a:avLst/>
          </a:prstGeom>
        </p:spPr>
      </p:pic>
    </p:spTree>
    <p:extLst>
      <p:ext uri="{BB962C8B-B14F-4D97-AF65-F5344CB8AC3E}">
        <p14:creationId xmlns:p14="http://schemas.microsoft.com/office/powerpoint/2010/main" val="2505467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a:xfrm>
            <a:off x="10571516" y="6033479"/>
            <a:ext cx="782283" cy="365125"/>
          </a:xfrm>
        </p:spPr>
        <p:txBody>
          <a:bodyPr>
            <a:normAutofit/>
          </a:bodyPr>
          <a:lstStyle/>
          <a:p>
            <a:fld id="{AA12B331-E8A1-47FE-BC8F-1E1877B5BAD4}" type="slidenum">
              <a:rPr lang="en-US" sz="1050">
                <a:solidFill>
                  <a:schemeClr val="tx1">
                    <a:alpha val="80000"/>
                  </a:schemeClr>
                </a:solidFill>
              </a:rPr>
              <a:pPr/>
              <a:t>33</a:t>
            </a:fld>
            <a:endParaRPr lang="en-US" sz="1050">
              <a:solidFill>
                <a:schemeClr val="tx1">
                  <a:alpha val="80000"/>
                </a:schemeClr>
              </a:solidFill>
            </a:endParaRPr>
          </a:p>
        </p:txBody>
      </p:sp>
      <p:sp>
        <p:nvSpPr>
          <p:cNvPr id="9" name="Title 1"/>
          <p:cNvSpPr txBox="1">
            <a:spLocks/>
          </p:cNvSpPr>
          <p:nvPr/>
        </p:nvSpPr>
        <p:spPr>
          <a:xfrm>
            <a:off x="321564" y="963877"/>
            <a:ext cx="4125686" cy="493024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dirty="0">
                <a:solidFill>
                  <a:schemeClr val="accent1"/>
                </a:solidFill>
              </a:rPr>
              <a:t>COUNTER_SUSHI for R5 responses are JSON</a:t>
            </a:r>
          </a:p>
        </p:txBody>
      </p:sp>
      <p:pic>
        <p:nvPicPr>
          <p:cNvPr id="6" name="Picture 5"/>
          <p:cNvPicPr>
            <a:picLocks noChangeAspect="1"/>
          </p:cNvPicPr>
          <p:nvPr/>
        </p:nvPicPr>
        <p:blipFill>
          <a:blip r:embed="rId3"/>
          <a:stretch>
            <a:fillRect/>
          </a:stretch>
        </p:blipFill>
        <p:spPr>
          <a:xfrm>
            <a:off x="6329781" y="459396"/>
            <a:ext cx="3451076" cy="5574083"/>
          </a:xfrm>
          <a:prstGeom prst="rect">
            <a:avLst/>
          </a:prstGeom>
        </p:spPr>
      </p:pic>
      <p:pic>
        <p:nvPicPr>
          <p:cNvPr id="3" name="Picture 2"/>
          <p:cNvPicPr>
            <a:picLocks noChangeAspect="1"/>
          </p:cNvPicPr>
          <p:nvPr/>
        </p:nvPicPr>
        <p:blipFill>
          <a:blip r:embed="rId4"/>
          <a:stretch>
            <a:fillRect/>
          </a:stretch>
        </p:blipFill>
        <p:spPr>
          <a:xfrm>
            <a:off x="5445469" y="320040"/>
            <a:ext cx="5219700" cy="1514475"/>
          </a:xfrm>
          <a:prstGeom prst="ellipse">
            <a:avLst/>
          </a:prstGeom>
          <a:ln w="9525"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41561301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a:xfrm>
            <a:off x="10571516" y="6033479"/>
            <a:ext cx="782283" cy="365125"/>
          </a:xfrm>
        </p:spPr>
        <p:txBody>
          <a:bodyPr>
            <a:normAutofit/>
          </a:bodyPr>
          <a:lstStyle/>
          <a:p>
            <a:fld id="{AA12B331-E8A1-47FE-BC8F-1E1877B5BAD4}" type="slidenum">
              <a:rPr lang="en-US" sz="1050">
                <a:solidFill>
                  <a:schemeClr val="tx1">
                    <a:alpha val="80000"/>
                  </a:schemeClr>
                </a:solidFill>
              </a:rPr>
              <a:pPr/>
              <a:t>34</a:t>
            </a:fld>
            <a:endParaRPr lang="en-US" sz="1050">
              <a:solidFill>
                <a:schemeClr val="tx1">
                  <a:alpha val="80000"/>
                </a:schemeClr>
              </a:solidFill>
            </a:endParaRPr>
          </a:p>
        </p:txBody>
      </p:sp>
      <p:sp>
        <p:nvSpPr>
          <p:cNvPr id="9" name="Title 1"/>
          <p:cNvSpPr txBox="1">
            <a:spLocks/>
          </p:cNvSpPr>
          <p:nvPr/>
        </p:nvSpPr>
        <p:spPr>
          <a:xfrm>
            <a:off x="321564" y="963877"/>
            <a:ext cx="4125686" cy="493024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dirty="0">
                <a:solidFill>
                  <a:schemeClr val="accent1"/>
                </a:solidFill>
              </a:rPr>
              <a:t>COUNTER_SUSHI for R5 responses are JSON</a:t>
            </a:r>
          </a:p>
        </p:txBody>
      </p:sp>
      <p:pic>
        <p:nvPicPr>
          <p:cNvPr id="6" name="Picture 5"/>
          <p:cNvPicPr>
            <a:picLocks noChangeAspect="1"/>
          </p:cNvPicPr>
          <p:nvPr/>
        </p:nvPicPr>
        <p:blipFill>
          <a:blip r:embed="rId3"/>
          <a:stretch>
            <a:fillRect/>
          </a:stretch>
        </p:blipFill>
        <p:spPr>
          <a:xfrm>
            <a:off x="6329781" y="459396"/>
            <a:ext cx="3451076" cy="5574083"/>
          </a:xfrm>
          <a:prstGeom prst="rect">
            <a:avLst/>
          </a:prstGeom>
        </p:spPr>
      </p:pic>
      <p:pic>
        <p:nvPicPr>
          <p:cNvPr id="5" name="Picture 4"/>
          <p:cNvPicPr>
            <a:picLocks noChangeAspect="1"/>
          </p:cNvPicPr>
          <p:nvPr/>
        </p:nvPicPr>
        <p:blipFill>
          <a:blip r:embed="rId4"/>
          <a:stretch>
            <a:fillRect/>
          </a:stretch>
        </p:blipFill>
        <p:spPr>
          <a:xfrm>
            <a:off x="6329781" y="2552700"/>
            <a:ext cx="3571875" cy="1752600"/>
          </a:xfrm>
          <a:prstGeom prst="ellipse">
            <a:avLst/>
          </a:prstGeom>
          <a:ln w="9525"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10933465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a:xfrm>
            <a:off x="10571516" y="6033479"/>
            <a:ext cx="782283" cy="365125"/>
          </a:xfrm>
        </p:spPr>
        <p:txBody>
          <a:bodyPr>
            <a:normAutofit/>
          </a:bodyPr>
          <a:lstStyle/>
          <a:p>
            <a:fld id="{AA12B331-E8A1-47FE-BC8F-1E1877B5BAD4}" type="slidenum">
              <a:rPr lang="en-US" sz="1050">
                <a:solidFill>
                  <a:schemeClr val="tx1">
                    <a:alpha val="80000"/>
                  </a:schemeClr>
                </a:solidFill>
              </a:rPr>
              <a:pPr/>
              <a:t>35</a:t>
            </a:fld>
            <a:endParaRPr lang="en-US" sz="1050">
              <a:solidFill>
                <a:schemeClr val="tx1">
                  <a:alpha val="80000"/>
                </a:schemeClr>
              </a:solidFill>
            </a:endParaRPr>
          </a:p>
        </p:txBody>
      </p:sp>
      <p:sp>
        <p:nvSpPr>
          <p:cNvPr id="9" name="Title 1"/>
          <p:cNvSpPr txBox="1">
            <a:spLocks/>
          </p:cNvSpPr>
          <p:nvPr/>
        </p:nvSpPr>
        <p:spPr>
          <a:xfrm>
            <a:off x="321564" y="963877"/>
            <a:ext cx="4125686" cy="493024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dirty="0">
                <a:solidFill>
                  <a:schemeClr val="accent1"/>
                </a:solidFill>
              </a:rPr>
              <a:t>COUNTER_SUSHI for R5 responses are JSON</a:t>
            </a:r>
          </a:p>
        </p:txBody>
      </p:sp>
      <p:pic>
        <p:nvPicPr>
          <p:cNvPr id="6" name="Picture 5"/>
          <p:cNvPicPr>
            <a:picLocks noChangeAspect="1"/>
          </p:cNvPicPr>
          <p:nvPr/>
        </p:nvPicPr>
        <p:blipFill>
          <a:blip r:embed="rId3"/>
          <a:stretch>
            <a:fillRect/>
          </a:stretch>
        </p:blipFill>
        <p:spPr>
          <a:xfrm>
            <a:off x="6329781" y="459396"/>
            <a:ext cx="3451076" cy="5574083"/>
          </a:xfrm>
          <a:prstGeom prst="rect">
            <a:avLst/>
          </a:prstGeom>
        </p:spPr>
      </p:pic>
      <p:pic>
        <p:nvPicPr>
          <p:cNvPr id="2" name="Picture 1"/>
          <p:cNvPicPr>
            <a:picLocks noChangeAspect="1"/>
          </p:cNvPicPr>
          <p:nvPr/>
        </p:nvPicPr>
        <p:blipFill>
          <a:blip r:embed="rId4"/>
          <a:stretch>
            <a:fillRect/>
          </a:stretch>
        </p:blipFill>
        <p:spPr>
          <a:xfrm>
            <a:off x="5840756" y="3638550"/>
            <a:ext cx="4429125" cy="2324100"/>
          </a:xfrm>
          <a:prstGeom prst="ellipse">
            <a:avLst/>
          </a:prstGeom>
          <a:ln w="9525"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4889117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Addressing Community Feedback on Draft 1</a:t>
            </a:r>
          </a:p>
        </p:txBody>
      </p:sp>
      <p:sp>
        <p:nvSpPr>
          <p:cNvPr id="5" name="Text Placeholder 4"/>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94590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21564" y="963877"/>
            <a:ext cx="4010998" cy="4930246"/>
          </a:xfrm>
        </p:spPr>
        <p:txBody>
          <a:bodyPr>
            <a:normAutofit/>
          </a:bodyPr>
          <a:lstStyle/>
          <a:p>
            <a:pPr algn="r">
              <a:lnSpc>
                <a:spcPct val="70000"/>
              </a:lnSpc>
            </a:pPr>
            <a:br>
              <a:rPr lang="en-GB" sz="4100" b="1" dirty="0">
                <a:solidFill>
                  <a:schemeClr val="accent1"/>
                </a:solidFill>
              </a:rPr>
            </a:br>
            <a:r>
              <a:rPr lang="en-GB" dirty="0">
                <a:solidFill>
                  <a:schemeClr val="accent1"/>
                </a:solidFill>
              </a:rPr>
              <a:t>Amendments to Draft 1 to remove implementation challenges</a:t>
            </a:r>
            <a:br>
              <a:rPr lang="en-GB" sz="4100" dirty="0">
                <a:solidFill>
                  <a:schemeClr val="accent1"/>
                </a:solidFill>
              </a:rPr>
            </a:br>
            <a:endParaRPr lang="en-GB" sz="4100" dirty="0">
              <a:solidFill>
                <a:schemeClr val="accent1"/>
              </a:solidFill>
            </a:endParaRPr>
          </a:p>
        </p:txBody>
      </p:sp>
      <p:sp>
        <p:nvSpPr>
          <p:cNvPr id="3" name="Content Placeholder 2"/>
          <p:cNvSpPr>
            <a:spLocks noGrp="1"/>
          </p:cNvSpPr>
          <p:nvPr>
            <p:ph idx="1"/>
          </p:nvPr>
        </p:nvSpPr>
        <p:spPr>
          <a:xfrm>
            <a:off x="4976031" y="963877"/>
            <a:ext cx="6377769" cy="4930246"/>
          </a:xfrm>
        </p:spPr>
        <p:txBody>
          <a:bodyPr anchor="ctr">
            <a:normAutofit/>
          </a:bodyPr>
          <a:lstStyle/>
          <a:p>
            <a:r>
              <a:rPr lang="en-GB" sz="2400" b="1" dirty="0" err="1"/>
              <a:t>Is_Archive</a:t>
            </a:r>
            <a:r>
              <a:rPr lang="en-GB" sz="2400" dirty="0"/>
              <a:t> has be eliminated</a:t>
            </a:r>
          </a:p>
          <a:p>
            <a:pPr lvl="0"/>
            <a:r>
              <a:rPr lang="en-US" sz="2400" b="1" dirty="0" err="1"/>
              <a:t>OA_Gold_APC</a:t>
            </a:r>
            <a:r>
              <a:rPr lang="en-US" sz="2400" dirty="0"/>
              <a:t> and </a:t>
            </a:r>
            <a:r>
              <a:rPr lang="en-US" sz="2400" b="1" dirty="0" err="1"/>
              <a:t>OA_Gold_Non_APC</a:t>
            </a:r>
            <a:r>
              <a:rPr lang="en-GB" sz="2400" dirty="0"/>
              <a:t> have be eliminated in </a:t>
            </a:r>
            <a:r>
              <a:rPr lang="en-GB" sz="2400" dirty="0" err="1"/>
              <a:t>favor</a:t>
            </a:r>
            <a:r>
              <a:rPr lang="en-GB" sz="2400" dirty="0"/>
              <a:t> of “</a:t>
            </a:r>
            <a:r>
              <a:rPr lang="en-GB" sz="2400" dirty="0" err="1"/>
              <a:t>OA_Gold</a:t>
            </a:r>
            <a:r>
              <a:rPr lang="en-GB" sz="2400" dirty="0"/>
              <a:t>”</a:t>
            </a:r>
          </a:p>
          <a:p>
            <a:pPr lvl="0"/>
            <a:r>
              <a:rPr lang="en-GB" sz="2400" b="1" dirty="0" err="1"/>
              <a:t>Other_Free_To_Read</a:t>
            </a:r>
            <a:r>
              <a:rPr lang="en-GB" sz="2400" dirty="0"/>
              <a:t> will not apply to publishers (only Repositories).</a:t>
            </a:r>
          </a:p>
          <a:p>
            <a:pPr lvl="0"/>
            <a:r>
              <a:rPr lang="en-GB" sz="2400" b="1" dirty="0" err="1"/>
              <a:t>OA_Delayed</a:t>
            </a:r>
            <a:r>
              <a:rPr lang="en-GB" sz="2400" dirty="0"/>
              <a:t> will listed in R5 but designated as "reserved for future use" and to be introduced at some future time given the complexity for implementation</a:t>
            </a:r>
          </a:p>
          <a:p>
            <a:r>
              <a:rPr lang="en-GB" sz="2400" b="1" dirty="0"/>
              <a:t>Standard</a:t>
            </a:r>
            <a:r>
              <a:rPr lang="en-GB" sz="2400" dirty="0"/>
              <a:t> </a:t>
            </a:r>
            <a:r>
              <a:rPr lang="en-GB" sz="2400" b="1" dirty="0"/>
              <a:t>Views</a:t>
            </a:r>
            <a:r>
              <a:rPr lang="en-GB" sz="2400" dirty="0"/>
              <a:t> specifically focused on library use cases have been introduced to address the potential that reports will be longer. </a:t>
            </a:r>
          </a:p>
          <a:p>
            <a:endParaRPr lang="en-GB" sz="2400" dirty="0"/>
          </a:p>
        </p:txBody>
      </p:sp>
    </p:spTree>
    <p:extLst>
      <p:ext uri="{BB962C8B-B14F-4D97-AF65-F5344CB8AC3E}">
        <p14:creationId xmlns:p14="http://schemas.microsoft.com/office/powerpoint/2010/main" val="13357057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GB" dirty="0">
                <a:solidFill>
                  <a:schemeClr val="accent1"/>
                </a:solidFill>
              </a:rPr>
              <a:t>Draft 2 includes additional clarification and guidance</a:t>
            </a:r>
            <a:br>
              <a:rPr lang="en-GB" dirty="0"/>
            </a:br>
            <a:endParaRPr lang="en-GB" dirty="0">
              <a:solidFill>
                <a:schemeClr val="accent1"/>
              </a:solidFill>
            </a:endParaRPr>
          </a:p>
        </p:txBody>
      </p:sp>
      <p:sp>
        <p:nvSpPr>
          <p:cNvPr id="3" name="Content Placeholder 2"/>
          <p:cNvSpPr>
            <a:spLocks noGrp="1"/>
          </p:cNvSpPr>
          <p:nvPr>
            <p:ph idx="1"/>
          </p:nvPr>
        </p:nvSpPr>
        <p:spPr>
          <a:xfrm>
            <a:off x="4976031" y="664029"/>
            <a:ext cx="6377769" cy="5230094"/>
          </a:xfrm>
        </p:spPr>
        <p:txBody>
          <a:bodyPr anchor="ctr">
            <a:normAutofit/>
          </a:bodyPr>
          <a:lstStyle/>
          <a:p>
            <a:r>
              <a:rPr lang="en-GB" sz="2600" dirty="0"/>
              <a:t>The new metrics </a:t>
            </a:r>
            <a:r>
              <a:rPr lang="en-GB" sz="2600" b="1" dirty="0"/>
              <a:t>Investigations</a:t>
            </a:r>
            <a:r>
              <a:rPr lang="en-GB" sz="2600" dirty="0"/>
              <a:t> and </a:t>
            </a:r>
            <a:r>
              <a:rPr lang="en-GB" sz="2600" b="1" dirty="0"/>
              <a:t>Requests</a:t>
            </a:r>
            <a:r>
              <a:rPr lang="en-GB" sz="2600" dirty="0"/>
              <a:t> were a source of confusion and have been clarified with graphics and explanatory text.</a:t>
            </a:r>
          </a:p>
          <a:p>
            <a:r>
              <a:rPr lang="en-GB" sz="2600" dirty="0"/>
              <a:t>Concern about </a:t>
            </a:r>
            <a:r>
              <a:rPr lang="en-GB" sz="2600" b="1" dirty="0"/>
              <a:t>HTML</a:t>
            </a:r>
            <a:r>
              <a:rPr lang="en-GB" sz="2600" dirty="0"/>
              <a:t> and </a:t>
            </a:r>
            <a:r>
              <a:rPr lang="en-GB" sz="2600" b="1" dirty="0"/>
              <a:t>PDF</a:t>
            </a:r>
            <a:r>
              <a:rPr lang="en-GB" sz="2600" dirty="0"/>
              <a:t> and the transition from R4 to R5 have been addressed through the inclusion of a section in the </a:t>
            </a:r>
            <a:r>
              <a:rPr lang="en-GB" sz="2600" dirty="0" err="1"/>
              <a:t>CoP</a:t>
            </a:r>
            <a:r>
              <a:rPr lang="en-GB" sz="2600" dirty="0"/>
              <a:t> that specifically addresses this issue and provide a mapping of R4 metrics and the R5 equivalents</a:t>
            </a:r>
          </a:p>
          <a:p>
            <a:endParaRPr lang="en-GB" sz="2600" dirty="0"/>
          </a:p>
        </p:txBody>
      </p:sp>
    </p:spTree>
    <p:extLst>
      <p:ext uri="{BB962C8B-B14F-4D97-AF65-F5344CB8AC3E}">
        <p14:creationId xmlns:p14="http://schemas.microsoft.com/office/powerpoint/2010/main" val="37423365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GB" b="1" dirty="0">
                <a:solidFill>
                  <a:schemeClr val="accent1"/>
                </a:solidFill>
              </a:rPr>
              <a:t>Things we cannot directly address</a:t>
            </a:r>
            <a:endParaRPr lang="en-GB" dirty="0">
              <a:solidFill>
                <a:schemeClr val="accent1"/>
              </a:solidFill>
            </a:endParaRPr>
          </a:p>
        </p:txBody>
      </p:sp>
      <p:sp>
        <p:nvSpPr>
          <p:cNvPr id="3" name="Content Placeholder 2"/>
          <p:cNvSpPr>
            <a:spLocks noGrp="1"/>
          </p:cNvSpPr>
          <p:nvPr>
            <p:ph idx="1"/>
          </p:nvPr>
        </p:nvSpPr>
        <p:spPr>
          <a:xfrm>
            <a:off x="4976031" y="620486"/>
            <a:ext cx="6666240" cy="5273637"/>
          </a:xfrm>
        </p:spPr>
        <p:txBody>
          <a:bodyPr anchor="ctr">
            <a:noAutofit/>
          </a:bodyPr>
          <a:lstStyle/>
          <a:p>
            <a:r>
              <a:rPr lang="en-GB" b="1" dirty="0"/>
              <a:t>Sessions</a:t>
            </a:r>
          </a:p>
          <a:p>
            <a:pPr lvl="1"/>
            <a:r>
              <a:rPr lang="en-GB" dirty="0"/>
              <a:t>modern interfaces make sessions hard to capture and somewhat inconsistent in their interpretation.</a:t>
            </a:r>
          </a:p>
          <a:p>
            <a:r>
              <a:rPr lang="en-GB" dirty="0"/>
              <a:t>Output the </a:t>
            </a:r>
            <a:r>
              <a:rPr lang="en-GB" b="1" dirty="0"/>
              <a:t>report header </a:t>
            </a:r>
            <a:r>
              <a:rPr lang="en-GB" dirty="0"/>
              <a:t>to a separate tab</a:t>
            </a:r>
          </a:p>
          <a:p>
            <a:pPr lvl="1"/>
            <a:r>
              <a:rPr lang="en-GB" dirty="0"/>
              <a:t>When reports are downloaded as TSV, there are no tabs</a:t>
            </a:r>
          </a:p>
          <a:p>
            <a:pPr lvl="1"/>
            <a:r>
              <a:rPr lang="en-GB" dirty="0"/>
              <a:t>R5 reports have a blank row before the report body  to making sorting and filtering operations and generating pivot tables painless (the header is not an issue)</a:t>
            </a:r>
          </a:p>
          <a:p>
            <a:pPr lvl="1"/>
            <a:r>
              <a:rPr lang="en-GB" dirty="0"/>
              <a:t>Excel and Google Sheets allows users to “Freeze” the header row to make it easy to compensate</a:t>
            </a:r>
            <a:endParaRPr lang="en-GB" sz="2000" dirty="0"/>
          </a:p>
        </p:txBody>
      </p:sp>
    </p:spTree>
    <p:extLst>
      <p:ext uri="{BB962C8B-B14F-4D97-AF65-F5344CB8AC3E}">
        <p14:creationId xmlns:p14="http://schemas.microsoft.com/office/powerpoint/2010/main" val="4251836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31371" y="963877"/>
            <a:ext cx="3701191" cy="4930246"/>
          </a:xfrm>
        </p:spPr>
        <p:txBody>
          <a:bodyPr>
            <a:normAutofit/>
          </a:bodyPr>
          <a:lstStyle/>
          <a:p>
            <a:pPr algn="r"/>
            <a:r>
              <a:rPr lang="en-US" dirty="0">
                <a:solidFill>
                  <a:schemeClr val="accent1"/>
                </a:solidFill>
              </a:rPr>
              <a:t>Four Master Reports are the Foundation of COUNTER R5 Reports</a:t>
            </a:r>
          </a:p>
        </p:txBody>
      </p:sp>
      <p:sp>
        <p:nvSpPr>
          <p:cNvPr id="4" name="Slide Number Placeholder 3"/>
          <p:cNvSpPr>
            <a:spLocks noGrp="1"/>
          </p:cNvSpPr>
          <p:nvPr>
            <p:ph type="sldNum" sz="quarter" idx="12"/>
          </p:nvPr>
        </p:nvSpPr>
        <p:spPr>
          <a:xfrm>
            <a:off x="10571516" y="6033479"/>
            <a:ext cx="782283" cy="365125"/>
          </a:xfrm>
        </p:spPr>
        <p:txBody>
          <a:bodyPr>
            <a:normAutofit/>
          </a:bodyPr>
          <a:lstStyle/>
          <a:p>
            <a:fld id="{AA12B331-E8A1-47FE-BC8F-1E1877B5BAD4}" type="slidenum">
              <a:rPr lang="en-US" sz="1050">
                <a:solidFill>
                  <a:schemeClr val="tx1">
                    <a:alpha val="80000"/>
                  </a:schemeClr>
                </a:solidFill>
              </a:rPr>
              <a:pPr/>
              <a:t>4</a:t>
            </a:fld>
            <a:endParaRPr lang="en-US" sz="1050">
              <a:solidFill>
                <a:schemeClr val="tx1">
                  <a:alpha val="80000"/>
                </a:schemeClr>
              </a:solidFill>
            </a:endParaRPr>
          </a:p>
        </p:txBody>
      </p:sp>
      <p:graphicFrame>
        <p:nvGraphicFramePr>
          <p:cNvPr id="12" name="Content Placeholder 3"/>
          <p:cNvGraphicFramePr>
            <a:graphicFrameLocks/>
          </p:cNvGraphicFramePr>
          <p:nvPr>
            <p:extLst>
              <p:ext uri="{D42A27DB-BD31-4B8C-83A1-F6EECF244321}">
                <p14:modId xmlns:p14="http://schemas.microsoft.com/office/powerpoint/2010/main" val="2544389995"/>
              </p:ext>
            </p:extLst>
          </p:nvPr>
        </p:nvGraphicFramePr>
        <p:xfrm>
          <a:off x="6096000" y="2255028"/>
          <a:ext cx="4125686" cy="1828800"/>
        </p:xfrm>
        <a:graphic>
          <a:graphicData uri="http://schemas.openxmlformats.org/drawingml/2006/table">
            <a:tbl>
              <a:tblPr bandRow="1">
                <a:effectLst>
                  <a:outerShdw blurRad="50800" dist="38100" dir="2700000" algn="tl" rotWithShape="0">
                    <a:prstClr val="black">
                      <a:alpha val="40000"/>
                    </a:prstClr>
                  </a:outerShdw>
                </a:effectLst>
                <a:tableStyleId>{5FD0F851-EC5A-4D38-B0AD-8093EC10F338}</a:tableStyleId>
              </a:tblPr>
              <a:tblGrid>
                <a:gridCol w="4125686">
                  <a:extLst>
                    <a:ext uri="{9D8B030D-6E8A-4147-A177-3AD203B41FA5}">
                      <a16:colId xmlns:a16="http://schemas.microsoft.com/office/drawing/2014/main" val="20000"/>
                    </a:ext>
                  </a:extLst>
                </a:gridCol>
              </a:tblGrid>
              <a:tr h="283921">
                <a:tc>
                  <a:txBody>
                    <a:bodyPr/>
                    <a:lstStyle/>
                    <a:p>
                      <a:r>
                        <a:rPr lang="en-US" sz="2400" b="1" dirty="0">
                          <a:solidFill>
                            <a:schemeClr val="accent5">
                              <a:lumMod val="50000"/>
                            </a:schemeClr>
                          </a:solidFill>
                        </a:rPr>
                        <a:t>Platform Master Report</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83921">
                <a:tc>
                  <a:txBody>
                    <a:bodyPr/>
                    <a:lstStyle/>
                    <a:p>
                      <a:r>
                        <a:rPr lang="en-US" sz="2400" b="1" dirty="0">
                          <a:solidFill>
                            <a:schemeClr val="accent5">
                              <a:lumMod val="50000"/>
                            </a:schemeClr>
                          </a:solidFill>
                        </a:rPr>
                        <a:t>Database Master</a:t>
                      </a:r>
                      <a:r>
                        <a:rPr lang="en-US" sz="2400" b="1" baseline="0" dirty="0">
                          <a:solidFill>
                            <a:schemeClr val="accent5">
                              <a:lumMod val="50000"/>
                            </a:schemeClr>
                          </a:solidFill>
                        </a:rPr>
                        <a:t> Report</a:t>
                      </a:r>
                      <a:endParaRPr lang="en-US" sz="2400" b="1" dirty="0">
                        <a:solidFill>
                          <a:schemeClr val="accent5">
                            <a:lumMod val="50000"/>
                          </a:schemeClr>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83921">
                <a:tc>
                  <a:txBody>
                    <a:bodyPr/>
                    <a:lstStyle/>
                    <a:p>
                      <a:r>
                        <a:rPr lang="en-US" sz="2400" b="1" dirty="0">
                          <a:solidFill>
                            <a:schemeClr val="accent5">
                              <a:lumMod val="50000"/>
                            </a:schemeClr>
                          </a:solidFill>
                        </a:rPr>
                        <a:t>Title Master</a:t>
                      </a:r>
                      <a:r>
                        <a:rPr lang="en-US" sz="2400" b="1" baseline="0" dirty="0">
                          <a:solidFill>
                            <a:schemeClr val="accent5">
                              <a:lumMod val="50000"/>
                            </a:schemeClr>
                          </a:solidFill>
                        </a:rPr>
                        <a:t> Report</a:t>
                      </a:r>
                      <a:endParaRPr lang="en-US" sz="2400" b="1" dirty="0">
                        <a:solidFill>
                          <a:schemeClr val="accent5">
                            <a:lumMod val="50000"/>
                          </a:schemeClr>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283921">
                <a:tc>
                  <a:txBody>
                    <a:bodyPr/>
                    <a:lstStyle/>
                    <a:p>
                      <a:r>
                        <a:rPr lang="en-US" sz="2400" b="1" dirty="0">
                          <a:solidFill>
                            <a:schemeClr val="accent5">
                              <a:lumMod val="50000"/>
                            </a:schemeClr>
                          </a:solidFill>
                        </a:rPr>
                        <a:t>Item Master Report</a:t>
                      </a:r>
                    </a:p>
                  </a:txBody>
                  <a:tcP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9581815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GB" b="1" dirty="0">
                <a:solidFill>
                  <a:schemeClr val="accent1"/>
                </a:solidFill>
              </a:rPr>
              <a:t>New approaches</a:t>
            </a:r>
            <a:br>
              <a:rPr lang="en-GB" dirty="0">
                <a:solidFill>
                  <a:schemeClr val="accent1"/>
                </a:solidFill>
              </a:rPr>
            </a:br>
            <a:endParaRPr lang="en-GB" dirty="0">
              <a:solidFill>
                <a:schemeClr val="accent1"/>
              </a:solidFill>
            </a:endParaRPr>
          </a:p>
        </p:txBody>
      </p:sp>
      <p:sp>
        <p:nvSpPr>
          <p:cNvPr id="3" name="Content Placeholder 2"/>
          <p:cNvSpPr>
            <a:spLocks noGrp="1"/>
          </p:cNvSpPr>
          <p:nvPr>
            <p:ph idx="1"/>
          </p:nvPr>
        </p:nvSpPr>
        <p:spPr>
          <a:xfrm>
            <a:off x="4976031" y="963877"/>
            <a:ext cx="6698898" cy="4930246"/>
          </a:xfrm>
        </p:spPr>
        <p:txBody>
          <a:bodyPr anchor="ctr">
            <a:noAutofit/>
          </a:bodyPr>
          <a:lstStyle/>
          <a:p>
            <a:r>
              <a:rPr lang="en-GB" sz="2600" dirty="0"/>
              <a:t>Concerns about no </a:t>
            </a:r>
            <a:r>
              <a:rPr lang="en-GB" sz="2600" b="1" dirty="0"/>
              <a:t>reporting of zero usage</a:t>
            </a:r>
          </a:p>
          <a:p>
            <a:pPr lvl="1"/>
            <a:r>
              <a:rPr lang="en-GB" sz="2600" dirty="0"/>
              <a:t>Not all publishers produce their COUNTER statistics from the same system they use to manage their access control </a:t>
            </a:r>
          </a:p>
          <a:p>
            <a:pPr lvl="1"/>
            <a:r>
              <a:rPr lang="en-GB" sz="2600" dirty="0"/>
              <a:t>COUNTER is being represented on a new NISO initiative, currently referred to as KBART-Automation for  SUSHI harvesting of BOTH usage</a:t>
            </a:r>
            <a:r>
              <a:rPr lang="en-GB" sz="2600" i="1" dirty="0"/>
              <a:t> and</a:t>
            </a:r>
            <a:r>
              <a:rPr lang="en-GB" sz="2600" dirty="0"/>
              <a:t> entitlements</a:t>
            </a:r>
          </a:p>
          <a:p>
            <a:r>
              <a:rPr lang="en-GB" sz="2600" dirty="0"/>
              <a:t>R4’s </a:t>
            </a:r>
            <a:r>
              <a:rPr lang="en-GB" sz="2600" b="1" dirty="0"/>
              <a:t>Journal Title Report 5 </a:t>
            </a:r>
            <a:r>
              <a:rPr lang="en-GB" sz="2600" dirty="0"/>
              <a:t>considered as critical for library decision-making </a:t>
            </a:r>
          </a:p>
          <a:p>
            <a:pPr lvl="1"/>
            <a:r>
              <a:rPr lang="en-GB" sz="2600" dirty="0"/>
              <a:t>The “</a:t>
            </a:r>
            <a:r>
              <a:rPr lang="en-US" sz="2600" dirty="0"/>
              <a:t>Journal Requests (Non-Gold OA) by YOP</a:t>
            </a:r>
            <a:r>
              <a:rPr lang="en-GB" sz="2600" dirty="0"/>
              <a:t>” standard view provides the same information but with greater detail.</a:t>
            </a:r>
          </a:p>
        </p:txBody>
      </p:sp>
    </p:spTree>
    <p:extLst>
      <p:ext uri="{BB962C8B-B14F-4D97-AF65-F5344CB8AC3E}">
        <p14:creationId xmlns:p14="http://schemas.microsoft.com/office/powerpoint/2010/main" val="14387635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GB" b="1" dirty="0">
                <a:solidFill>
                  <a:schemeClr val="accent1"/>
                </a:solidFill>
              </a:rPr>
              <a:t>New approaches</a:t>
            </a:r>
            <a:endParaRPr lang="en-GB" dirty="0">
              <a:solidFill>
                <a:schemeClr val="accent1"/>
              </a:solidFill>
            </a:endParaRPr>
          </a:p>
        </p:txBody>
      </p:sp>
      <p:sp>
        <p:nvSpPr>
          <p:cNvPr id="3" name="Content Placeholder 2"/>
          <p:cNvSpPr>
            <a:spLocks noGrp="1"/>
          </p:cNvSpPr>
          <p:nvPr>
            <p:ph idx="1"/>
          </p:nvPr>
        </p:nvSpPr>
        <p:spPr>
          <a:xfrm>
            <a:off x="4976031" y="963877"/>
            <a:ext cx="6377769" cy="4930246"/>
          </a:xfrm>
        </p:spPr>
        <p:txBody>
          <a:bodyPr anchor="ctr">
            <a:normAutofit/>
          </a:bodyPr>
          <a:lstStyle/>
          <a:p>
            <a:r>
              <a:rPr lang="en-GB" dirty="0"/>
              <a:t>Consortium Reports as Separate Reports</a:t>
            </a:r>
          </a:p>
          <a:p>
            <a:pPr lvl="1"/>
            <a:r>
              <a:rPr lang="en-GB" dirty="0"/>
              <a:t>Due to size, creating and consuming R4 consortium reports was not always possible</a:t>
            </a:r>
          </a:p>
          <a:p>
            <a:pPr lvl="1"/>
            <a:r>
              <a:rPr lang="en-GB" dirty="0"/>
              <a:t>Methods included in R5 simplify the retrieval of any R5 report for all consortium members</a:t>
            </a:r>
          </a:p>
          <a:p>
            <a:pPr lvl="1"/>
            <a:r>
              <a:rPr lang="en-GB" dirty="0"/>
              <a:t>COUNTER is committed to facilitate development Open Source tools that will provide consortium administrators with the ability to generating consolidate usage reports for the consortium</a:t>
            </a:r>
            <a:endParaRPr lang="en-GB" sz="2000" dirty="0"/>
          </a:p>
        </p:txBody>
      </p:sp>
    </p:spTree>
    <p:extLst>
      <p:ext uri="{BB962C8B-B14F-4D97-AF65-F5344CB8AC3E}">
        <p14:creationId xmlns:p14="http://schemas.microsoft.com/office/powerpoint/2010/main" val="33068228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0443"/>
          </a:xfrm>
        </p:spPr>
        <p:txBody>
          <a:bodyPr/>
          <a:lstStyle/>
          <a:p>
            <a:r>
              <a:rPr lang="en-GB" dirty="0"/>
              <a:t>Project timeline</a:t>
            </a:r>
          </a:p>
        </p:txBody>
      </p:sp>
      <p:graphicFrame>
        <p:nvGraphicFramePr>
          <p:cNvPr id="4" name="Content Placeholder 3"/>
          <p:cNvGraphicFramePr>
            <a:graphicFrameLocks noGrp="1"/>
          </p:cNvGraphicFramePr>
          <p:nvPr>
            <p:ph idx="1"/>
            <p:extLst/>
          </p:nvPr>
        </p:nvGraphicFramePr>
        <p:xfrm>
          <a:off x="-382939" y="1115568"/>
          <a:ext cx="12650658" cy="56803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Down Arrow 2"/>
          <p:cNvSpPr/>
          <p:nvPr/>
        </p:nvSpPr>
        <p:spPr>
          <a:xfrm>
            <a:off x="5724939" y="975089"/>
            <a:ext cx="371061" cy="421684"/>
          </a:xfrm>
          <a:prstGeom prst="downArrow">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own Arrow 4"/>
          <p:cNvSpPr/>
          <p:nvPr/>
        </p:nvSpPr>
        <p:spPr>
          <a:xfrm>
            <a:off x="10502351" y="693884"/>
            <a:ext cx="371061" cy="421684"/>
          </a:xfrm>
          <a:prstGeom prst="downArrow">
            <a:avLst/>
          </a:prstGeom>
          <a:solidFill>
            <a:srgbClr val="00B050"/>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p:nvSpPr>
        <p:spPr>
          <a:xfrm>
            <a:off x="10181973" y="350728"/>
            <a:ext cx="1011815" cy="369332"/>
          </a:xfrm>
          <a:prstGeom prst="rect">
            <a:avLst/>
          </a:prstGeom>
          <a:ln>
            <a:solidFill>
              <a:schemeClr val="accent6">
                <a:lumMod val="50000"/>
              </a:schemeClr>
            </a:solidFill>
          </a:ln>
        </p:spPr>
        <p:style>
          <a:lnRef idx="2">
            <a:schemeClr val="accent1"/>
          </a:lnRef>
          <a:fillRef idx="1">
            <a:schemeClr val="lt1"/>
          </a:fillRef>
          <a:effectRef idx="0">
            <a:schemeClr val="accent1"/>
          </a:effectRef>
          <a:fontRef idx="minor">
            <a:schemeClr val="dk1"/>
          </a:fontRef>
        </p:style>
        <p:txBody>
          <a:bodyPr wrap="none" rtlCol="0">
            <a:spAutoFit/>
          </a:bodyPr>
          <a:lstStyle/>
          <a:p>
            <a:r>
              <a:rPr lang="en-US" dirty="0"/>
              <a:t>Jan 2019</a:t>
            </a:r>
          </a:p>
        </p:txBody>
      </p:sp>
    </p:spTree>
    <p:extLst>
      <p:ext uri="{BB962C8B-B14F-4D97-AF65-F5344CB8AC3E}">
        <p14:creationId xmlns:p14="http://schemas.microsoft.com/office/powerpoint/2010/main" val="40751116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Draft 2 of Release 5 Now Available Online</a:t>
            </a:r>
          </a:p>
        </p:txBody>
      </p:sp>
      <p:sp>
        <p:nvSpPr>
          <p:cNvPr id="5" name="Text Placeholder 4"/>
          <p:cNvSpPr>
            <a:spLocks noGrp="1"/>
          </p:cNvSpPr>
          <p:nvPr>
            <p:ph idx="1"/>
          </p:nvPr>
        </p:nvSpPr>
        <p:spPr>
          <a:xfrm>
            <a:off x="702129" y="2677898"/>
            <a:ext cx="11038113" cy="4103233"/>
          </a:xfrm>
        </p:spPr>
        <p:txBody>
          <a:bodyPr>
            <a:normAutofit/>
          </a:bodyPr>
          <a:lstStyle/>
          <a:p>
            <a:pPr marL="0" indent="0" algn="ctr">
              <a:buNone/>
            </a:pPr>
            <a:r>
              <a:rPr lang="en-GB" sz="2000" dirty="0">
                <a:hlinkClick r:id="rId3"/>
              </a:rPr>
              <a:t>https://www.projectcounter.org/code-of-practice/counter-release-5-draft-code-practice-consultation/</a:t>
            </a:r>
            <a:r>
              <a:rPr lang="en-GB" sz="2000" dirty="0"/>
              <a:t> </a:t>
            </a:r>
            <a:endParaRPr lang="en-GB" sz="2400" dirty="0"/>
          </a:p>
          <a:p>
            <a:pPr marL="0" indent="0" algn="ctr">
              <a:buNone/>
            </a:pPr>
            <a:endParaRPr lang="en-GB" sz="2400" dirty="0"/>
          </a:p>
          <a:p>
            <a:pPr marL="0" indent="0" algn="ctr">
              <a:buNone/>
            </a:pPr>
            <a:endParaRPr lang="en-GB" sz="2400" dirty="0"/>
          </a:p>
          <a:p>
            <a:pPr marL="0" indent="0" algn="ctr">
              <a:buNone/>
            </a:pPr>
            <a:endParaRPr lang="en-GB" sz="2400" dirty="0"/>
          </a:p>
          <a:p>
            <a:pPr marL="0" indent="0" algn="ctr">
              <a:buNone/>
            </a:pPr>
            <a:r>
              <a:rPr lang="en-GB" sz="2000" dirty="0">
                <a:hlinkClick r:id="rId4"/>
              </a:rPr>
              <a:t>http://www.usus.org.uk/draft-2-of-the-code-of-practice-release-5/</a:t>
            </a:r>
            <a:r>
              <a:rPr lang="en-GB" sz="2400" dirty="0"/>
              <a:t>  </a:t>
            </a:r>
          </a:p>
          <a:p>
            <a:pPr marL="0" indent="0">
              <a:buNone/>
            </a:pPr>
            <a:endParaRPr lang="en-GB" sz="2400" dirty="0"/>
          </a:p>
          <a:p>
            <a:pPr marL="0" indent="0">
              <a:buNone/>
            </a:pPr>
            <a:r>
              <a:rPr lang="en-GB" sz="2400" dirty="0"/>
              <a:t>Please provide any feedback to  Lorraine Estelle </a:t>
            </a:r>
            <a:r>
              <a:rPr lang="en-GB" sz="2400" dirty="0">
                <a:hlinkClick r:id="rId5"/>
              </a:rPr>
              <a:t>lorraine.estelle@counterusage.org</a:t>
            </a:r>
            <a:r>
              <a:rPr lang="en-GB" sz="2400" dirty="0"/>
              <a:t> </a:t>
            </a:r>
            <a:endParaRPr lang="en-GB" sz="3200" dirty="0"/>
          </a:p>
          <a:p>
            <a:pPr marL="0" indent="0">
              <a:buNone/>
            </a:pPr>
            <a:endParaRPr lang="en-GB" sz="2400" dirty="0"/>
          </a:p>
          <a:p>
            <a:pPr marL="0" indent="0">
              <a:buNone/>
            </a:pPr>
            <a:endParaRPr lang="en-GB" sz="3200" dirty="0"/>
          </a:p>
          <a:p>
            <a:endParaRPr lang="en-GB" sz="3200" dirty="0">
              <a:solidFill>
                <a:schemeClr val="tx1"/>
              </a:solidFill>
            </a:endParaRPr>
          </a:p>
        </p:txBody>
      </p:sp>
      <p:pic>
        <p:nvPicPr>
          <p:cNvPr id="2" name="Picture 1"/>
          <p:cNvPicPr>
            <a:picLocks noChangeAspect="1"/>
          </p:cNvPicPr>
          <p:nvPr/>
        </p:nvPicPr>
        <p:blipFill>
          <a:blip r:embed="rId6"/>
          <a:stretch>
            <a:fillRect/>
          </a:stretch>
        </p:blipFill>
        <p:spPr>
          <a:xfrm>
            <a:off x="5263242" y="3627559"/>
            <a:ext cx="1665514" cy="737585"/>
          </a:xfrm>
          <a:prstGeom prst="rect">
            <a:avLst/>
          </a:prstGeom>
        </p:spPr>
      </p:pic>
      <p:pic>
        <p:nvPicPr>
          <p:cNvPr id="4" name="Picture 3"/>
          <p:cNvPicPr>
            <a:picLocks noChangeAspect="1"/>
          </p:cNvPicPr>
          <p:nvPr/>
        </p:nvPicPr>
        <p:blipFill>
          <a:blip r:embed="rId7"/>
          <a:stretch>
            <a:fillRect/>
          </a:stretch>
        </p:blipFill>
        <p:spPr>
          <a:xfrm>
            <a:off x="5185599" y="1908925"/>
            <a:ext cx="1820801" cy="777818"/>
          </a:xfrm>
          <a:prstGeom prst="rect">
            <a:avLst/>
          </a:prstGeom>
        </p:spPr>
      </p:pic>
    </p:spTree>
    <p:extLst>
      <p:ext uri="{BB962C8B-B14F-4D97-AF65-F5344CB8AC3E}">
        <p14:creationId xmlns:p14="http://schemas.microsoft.com/office/powerpoint/2010/main" val="191462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21565" y="963877"/>
            <a:ext cx="4010998" cy="4930246"/>
          </a:xfrm>
        </p:spPr>
        <p:txBody>
          <a:bodyPr>
            <a:normAutofit/>
          </a:bodyPr>
          <a:lstStyle/>
          <a:p>
            <a:pPr algn="r"/>
            <a:r>
              <a:rPr lang="en-US" dirty="0">
                <a:solidFill>
                  <a:schemeClr val="accent1"/>
                </a:solidFill>
              </a:rPr>
              <a:t>Master Reports can be Filtered and Configured to Tailor Analysis </a:t>
            </a:r>
          </a:p>
        </p:txBody>
      </p:sp>
      <p:sp>
        <p:nvSpPr>
          <p:cNvPr id="4" name="Slide Number Placeholder 3"/>
          <p:cNvSpPr>
            <a:spLocks noGrp="1"/>
          </p:cNvSpPr>
          <p:nvPr>
            <p:ph type="sldNum" sz="quarter" idx="12"/>
          </p:nvPr>
        </p:nvSpPr>
        <p:spPr>
          <a:xfrm>
            <a:off x="10571516" y="6033479"/>
            <a:ext cx="782283" cy="365125"/>
          </a:xfrm>
        </p:spPr>
        <p:txBody>
          <a:bodyPr>
            <a:normAutofit/>
          </a:bodyPr>
          <a:lstStyle/>
          <a:p>
            <a:fld id="{AA12B331-E8A1-47FE-BC8F-1E1877B5BAD4}" type="slidenum">
              <a:rPr lang="en-US" sz="1050">
                <a:solidFill>
                  <a:schemeClr val="tx1">
                    <a:alpha val="80000"/>
                  </a:schemeClr>
                </a:solidFill>
              </a:rPr>
              <a:pPr/>
              <a:t>5</a:t>
            </a:fld>
            <a:endParaRPr lang="en-US" sz="1050">
              <a:solidFill>
                <a:schemeClr val="tx1">
                  <a:alpha val="80000"/>
                </a:schemeClr>
              </a:solidFill>
            </a:endParaRPr>
          </a:p>
        </p:txBody>
      </p:sp>
      <p:pic>
        <p:nvPicPr>
          <p:cNvPr id="6" name="Picture 5"/>
          <p:cNvPicPr>
            <a:picLocks noChangeAspect="1"/>
          </p:cNvPicPr>
          <p:nvPr/>
        </p:nvPicPr>
        <p:blipFill>
          <a:blip r:embed="rId3"/>
          <a:stretch>
            <a:fillRect/>
          </a:stretch>
        </p:blipFill>
        <p:spPr>
          <a:xfrm>
            <a:off x="5161932" y="763905"/>
            <a:ext cx="5800725" cy="4838700"/>
          </a:xfrm>
          <a:prstGeom prst="rect">
            <a:avLst/>
          </a:prstGeom>
          <a:ln>
            <a:noFill/>
          </a:ln>
          <a:effectLst>
            <a:outerShdw blurRad="292100" dist="139700" dir="2700000" algn="tl" rotWithShape="0">
              <a:srgbClr val="333333">
                <a:alpha val="65000"/>
              </a:srgbClr>
            </a:outerShdw>
          </a:effectLst>
        </p:spPr>
      </p:pic>
      <p:sp>
        <p:nvSpPr>
          <p:cNvPr id="3" name="TextBox 2"/>
          <p:cNvSpPr txBox="1"/>
          <p:nvPr/>
        </p:nvSpPr>
        <p:spPr>
          <a:xfrm>
            <a:off x="6618822" y="5709457"/>
            <a:ext cx="2886944" cy="369332"/>
          </a:xfrm>
          <a:prstGeom prst="rect">
            <a:avLst/>
          </a:prstGeom>
          <a:noFill/>
        </p:spPr>
        <p:txBody>
          <a:bodyPr wrap="none" rtlCol="0">
            <a:spAutoFit/>
          </a:bodyPr>
          <a:lstStyle/>
          <a:p>
            <a:r>
              <a:rPr lang="en-US" dirty="0">
                <a:solidFill>
                  <a:srgbClr val="FF0000"/>
                </a:solidFill>
              </a:rPr>
              <a:t>For illustrative purposes only</a:t>
            </a:r>
          </a:p>
        </p:txBody>
      </p:sp>
    </p:spTree>
    <p:extLst>
      <p:ext uri="{BB962C8B-B14F-4D97-AF65-F5344CB8AC3E}">
        <p14:creationId xmlns:p14="http://schemas.microsoft.com/office/powerpoint/2010/main" val="2489496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21564" y="963877"/>
            <a:ext cx="4125686" cy="4930246"/>
          </a:xfrm>
        </p:spPr>
        <p:txBody>
          <a:bodyPr>
            <a:normAutofit/>
          </a:bodyPr>
          <a:lstStyle/>
          <a:p>
            <a:pPr algn="r"/>
            <a:r>
              <a:rPr lang="en-US" dirty="0">
                <a:solidFill>
                  <a:schemeClr val="accent1"/>
                </a:solidFill>
              </a:rPr>
              <a:t>“Standard Views” Address the Most Common Use Cases</a:t>
            </a:r>
          </a:p>
        </p:txBody>
      </p:sp>
      <p:sp>
        <p:nvSpPr>
          <p:cNvPr id="4" name="Slide Number Placeholder 3"/>
          <p:cNvSpPr>
            <a:spLocks noGrp="1"/>
          </p:cNvSpPr>
          <p:nvPr>
            <p:ph type="sldNum" sz="quarter" idx="12"/>
          </p:nvPr>
        </p:nvSpPr>
        <p:spPr>
          <a:xfrm>
            <a:off x="10571516" y="6033479"/>
            <a:ext cx="782283" cy="365125"/>
          </a:xfrm>
        </p:spPr>
        <p:txBody>
          <a:bodyPr>
            <a:normAutofit/>
          </a:bodyPr>
          <a:lstStyle/>
          <a:p>
            <a:fld id="{AA12B331-E8A1-47FE-BC8F-1E1877B5BAD4}" type="slidenum">
              <a:rPr lang="en-US" sz="1050">
                <a:solidFill>
                  <a:schemeClr val="tx1">
                    <a:alpha val="80000"/>
                  </a:schemeClr>
                </a:solidFill>
              </a:rPr>
              <a:pPr/>
              <a:t>6</a:t>
            </a:fld>
            <a:endParaRPr lang="en-US" sz="1050">
              <a:solidFill>
                <a:schemeClr val="tx1">
                  <a:alpha val="80000"/>
                </a:schemeClr>
              </a:solidFill>
            </a:endParaRPr>
          </a:p>
        </p:txBody>
      </p:sp>
      <p:graphicFrame>
        <p:nvGraphicFramePr>
          <p:cNvPr id="12" name="Content Placeholder 3"/>
          <p:cNvGraphicFramePr>
            <a:graphicFrameLocks/>
          </p:cNvGraphicFramePr>
          <p:nvPr>
            <p:extLst>
              <p:ext uri="{D42A27DB-BD31-4B8C-83A1-F6EECF244321}">
                <p14:modId xmlns:p14="http://schemas.microsoft.com/office/powerpoint/2010/main" val="3276645854"/>
              </p:ext>
            </p:extLst>
          </p:nvPr>
        </p:nvGraphicFramePr>
        <p:xfrm>
          <a:off x="6096000" y="529643"/>
          <a:ext cx="4125686" cy="5486400"/>
        </p:xfrm>
        <a:graphic>
          <a:graphicData uri="http://schemas.openxmlformats.org/drawingml/2006/table">
            <a:tbl>
              <a:tblPr bandRow="1">
                <a:effectLst>
                  <a:outerShdw blurRad="50800" dist="38100" dir="2700000" algn="tl" rotWithShape="0">
                    <a:prstClr val="black">
                      <a:alpha val="40000"/>
                    </a:prstClr>
                  </a:outerShdw>
                </a:effectLst>
                <a:tableStyleId>{5FD0F851-EC5A-4D38-B0AD-8093EC10F338}</a:tableStyleId>
              </a:tblPr>
              <a:tblGrid>
                <a:gridCol w="4125686">
                  <a:extLst>
                    <a:ext uri="{9D8B030D-6E8A-4147-A177-3AD203B41FA5}">
                      <a16:colId xmlns:a16="http://schemas.microsoft.com/office/drawing/2014/main" val="20000"/>
                    </a:ext>
                  </a:extLst>
                </a:gridCol>
              </a:tblGrid>
              <a:tr h="283921">
                <a:tc>
                  <a:txBody>
                    <a:bodyPr/>
                    <a:lstStyle/>
                    <a:p>
                      <a:r>
                        <a:rPr lang="en-US" sz="1800" b="1" dirty="0">
                          <a:solidFill>
                            <a:schemeClr val="accent5">
                              <a:lumMod val="50000"/>
                            </a:schemeClr>
                          </a:solidFill>
                        </a:rPr>
                        <a:t>Platform Master Report</a:t>
                      </a:r>
                    </a:p>
                  </a:txBody>
                  <a:tcPr>
                    <a:solidFill>
                      <a:schemeClr val="bg1"/>
                    </a:solidFill>
                  </a:tcPr>
                </a:tc>
                <a:extLst>
                  <a:ext uri="{0D108BD9-81ED-4DB2-BD59-A6C34878D82A}">
                    <a16:rowId xmlns:a16="http://schemas.microsoft.com/office/drawing/2014/main" val="10000"/>
                  </a:ext>
                </a:extLst>
              </a:tr>
              <a:tr h="283921">
                <a:tc>
                  <a:txBody>
                    <a:bodyPr/>
                    <a:lstStyle/>
                    <a:p>
                      <a:r>
                        <a:rPr lang="en-US" sz="1600" dirty="0">
                          <a:solidFill>
                            <a:schemeClr val="accent6">
                              <a:lumMod val="50000"/>
                            </a:schemeClr>
                          </a:solidFill>
                        </a:rPr>
                        <a:t>Platform Usage</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26243480"/>
                  </a:ext>
                </a:extLst>
              </a:tr>
              <a:tr h="283921">
                <a:tc>
                  <a:txBody>
                    <a:bodyPr/>
                    <a:lstStyle/>
                    <a:p>
                      <a:r>
                        <a:rPr lang="en-US" sz="1800" b="1" dirty="0">
                          <a:solidFill>
                            <a:schemeClr val="accent5">
                              <a:lumMod val="50000"/>
                            </a:schemeClr>
                          </a:solidFill>
                        </a:rPr>
                        <a:t>Database Master</a:t>
                      </a:r>
                      <a:r>
                        <a:rPr lang="en-US" sz="1800" b="1" baseline="0" dirty="0">
                          <a:solidFill>
                            <a:schemeClr val="accent5">
                              <a:lumMod val="50000"/>
                            </a:schemeClr>
                          </a:solidFill>
                        </a:rPr>
                        <a:t> Report</a:t>
                      </a:r>
                      <a:endParaRPr lang="en-US" sz="1800" b="1" dirty="0">
                        <a:solidFill>
                          <a:schemeClr val="accent5">
                            <a:lumMod val="50000"/>
                          </a:schemeClr>
                        </a:solidFill>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0001"/>
                  </a:ext>
                </a:extLst>
              </a:tr>
              <a:tr h="283921">
                <a:tc>
                  <a:txBody>
                    <a:bodyPr/>
                    <a:lstStyle/>
                    <a:p>
                      <a:r>
                        <a:rPr lang="en-US" sz="1600" dirty="0">
                          <a:solidFill>
                            <a:schemeClr val="accent6">
                              <a:lumMod val="50000"/>
                            </a:schemeClr>
                          </a:solidFill>
                        </a:rPr>
                        <a:t>Database Search and Item Usage</a:t>
                      </a:r>
                    </a:p>
                  </a:txBody>
                  <a:tcPr>
                    <a:solidFill>
                      <a:schemeClr val="bg1"/>
                    </a:solidFill>
                  </a:tcPr>
                </a:tc>
                <a:extLst>
                  <a:ext uri="{0D108BD9-81ED-4DB2-BD59-A6C34878D82A}">
                    <a16:rowId xmlns:a16="http://schemas.microsoft.com/office/drawing/2014/main" val="10002"/>
                  </a:ext>
                </a:extLst>
              </a:tr>
              <a:tr h="283921">
                <a:tc>
                  <a:txBody>
                    <a:bodyPr/>
                    <a:lstStyle/>
                    <a:p>
                      <a:r>
                        <a:rPr lang="en-US" sz="1600" dirty="0">
                          <a:solidFill>
                            <a:schemeClr val="accent6">
                              <a:lumMod val="50000"/>
                            </a:schemeClr>
                          </a:solidFill>
                        </a:rPr>
                        <a:t>Database Access Denied</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2439926"/>
                  </a:ext>
                </a:extLst>
              </a:tr>
              <a:tr h="283921">
                <a:tc>
                  <a:txBody>
                    <a:bodyPr/>
                    <a:lstStyle/>
                    <a:p>
                      <a:r>
                        <a:rPr lang="en-US" sz="1800" b="1" dirty="0">
                          <a:solidFill>
                            <a:schemeClr val="accent5">
                              <a:lumMod val="50000"/>
                            </a:schemeClr>
                          </a:solidFill>
                        </a:rPr>
                        <a:t>Title Master</a:t>
                      </a:r>
                      <a:r>
                        <a:rPr lang="en-US" sz="1800" b="1" baseline="0" dirty="0">
                          <a:solidFill>
                            <a:schemeClr val="accent5">
                              <a:lumMod val="50000"/>
                            </a:schemeClr>
                          </a:solidFill>
                        </a:rPr>
                        <a:t> Report</a:t>
                      </a:r>
                      <a:endParaRPr lang="en-US" sz="1800" b="1" dirty="0">
                        <a:solidFill>
                          <a:schemeClr val="accent5">
                            <a:lumMod val="50000"/>
                          </a:schemeClr>
                        </a:solidFill>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0003"/>
                  </a:ext>
                </a:extLst>
              </a:tr>
              <a:tr h="283921">
                <a:tc>
                  <a:txBody>
                    <a:bodyPr/>
                    <a:lstStyle/>
                    <a:p>
                      <a:r>
                        <a:rPr lang="en-US" sz="1600" dirty="0">
                          <a:solidFill>
                            <a:schemeClr val="accent6">
                              <a:lumMod val="50000"/>
                            </a:schemeClr>
                          </a:solidFill>
                        </a:rPr>
                        <a:t>Book Requests (Excluding </a:t>
                      </a:r>
                      <a:r>
                        <a:rPr lang="en-US" sz="1600" dirty="0" err="1">
                          <a:solidFill>
                            <a:schemeClr val="accent6">
                              <a:lumMod val="50000"/>
                            </a:schemeClr>
                          </a:solidFill>
                        </a:rPr>
                        <a:t>OA_Gold</a:t>
                      </a:r>
                      <a:r>
                        <a:rPr lang="en-US" sz="1600" dirty="0">
                          <a:solidFill>
                            <a:schemeClr val="accent6">
                              <a:lumMod val="50000"/>
                            </a:schemeClr>
                          </a:solidFill>
                        </a:rPr>
                        <a:t>)</a:t>
                      </a:r>
                    </a:p>
                  </a:txBody>
                  <a:tcPr>
                    <a:solidFill>
                      <a:schemeClr val="bg1"/>
                    </a:solidFill>
                  </a:tcPr>
                </a:tc>
                <a:extLst>
                  <a:ext uri="{0D108BD9-81ED-4DB2-BD59-A6C34878D82A}">
                    <a16:rowId xmlns:a16="http://schemas.microsoft.com/office/drawing/2014/main" val="10004"/>
                  </a:ext>
                </a:extLst>
              </a:tr>
              <a:tr h="283921">
                <a:tc>
                  <a:txBody>
                    <a:bodyPr/>
                    <a:lstStyle/>
                    <a:p>
                      <a:r>
                        <a:rPr lang="en-US" sz="1600" dirty="0">
                          <a:solidFill>
                            <a:schemeClr val="accent6">
                              <a:lumMod val="50000"/>
                            </a:schemeClr>
                          </a:solidFill>
                        </a:rPr>
                        <a:t>Book Access Denied</a:t>
                      </a:r>
                    </a:p>
                  </a:txBody>
                  <a:tcPr>
                    <a:solidFill>
                      <a:schemeClr val="bg1"/>
                    </a:solidFill>
                  </a:tcPr>
                </a:tc>
                <a:extLst>
                  <a:ext uri="{0D108BD9-81ED-4DB2-BD59-A6C34878D82A}">
                    <a16:rowId xmlns:a16="http://schemas.microsoft.com/office/drawing/2014/main" val="10005"/>
                  </a:ext>
                </a:extLst>
              </a:tr>
              <a:tr h="283921">
                <a:tc>
                  <a:txBody>
                    <a:bodyPr/>
                    <a:lstStyle/>
                    <a:p>
                      <a:r>
                        <a:rPr lang="en-US" sz="1600" dirty="0">
                          <a:solidFill>
                            <a:schemeClr val="accent6">
                              <a:lumMod val="50000"/>
                            </a:schemeClr>
                          </a:solidFill>
                        </a:rPr>
                        <a:t>Book Usage by Access Type</a:t>
                      </a:r>
                    </a:p>
                  </a:txBody>
                  <a:tcPr>
                    <a:solidFill>
                      <a:schemeClr val="bg1"/>
                    </a:solidFill>
                  </a:tcPr>
                </a:tc>
                <a:extLst>
                  <a:ext uri="{0D108BD9-81ED-4DB2-BD59-A6C34878D82A}">
                    <a16:rowId xmlns:a16="http://schemas.microsoft.com/office/drawing/2014/main" val="1760138629"/>
                  </a:ext>
                </a:extLst>
              </a:tr>
              <a:tr h="283921">
                <a:tc>
                  <a:txBody>
                    <a:bodyPr/>
                    <a:lstStyle/>
                    <a:p>
                      <a:r>
                        <a:rPr lang="en-US" sz="1600" dirty="0">
                          <a:solidFill>
                            <a:schemeClr val="accent6">
                              <a:lumMod val="50000"/>
                            </a:schemeClr>
                          </a:solidFill>
                        </a:rPr>
                        <a:t>Journal Requests (Excluding </a:t>
                      </a:r>
                      <a:r>
                        <a:rPr lang="en-US" sz="1600" dirty="0" err="1">
                          <a:solidFill>
                            <a:schemeClr val="accent6">
                              <a:lumMod val="50000"/>
                            </a:schemeClr>
                          </a:solidFill>
                        </a:rPr>
                        <a:t>OA_Gold</a:t>
                      </a:r>
                      <a:r>
                        <a:rPr lang="en-US" sz="1600" dirty="0">
                          <a:solidFill>
                            <a:schemeClr val="accent6">
                              <a:lumMod val="50000"/>
                            </a:schemeClr>
                          </a:solidFill>
                        </a:rPr>
                        <a:t>)</a:t>
                      </a:r>
                    </a:p>
                  </a:txBody>
                  <a:tcPr>
                    <a:solidFill>
                      <a:schemeClr val="bg1"/>
                    </a:solidFill>
                  </a:tcPr>
                </a:tc>
                <a:extLst>
                  <a:ext uri="{0D108BD9-81ED-4DB2-BD59-A6C34878D82A}">
                    <a16:rowId xmlns:a16="http://schemas.microsoft.com/office/drawing/2014/main" val="2656277248"/>
                  </a:ext>
                </a:extLst>
              </a:tr>
              <a:tr h="283921">
                <a:tc>
                  <a:txBody>
                    <a:bodyPr/>
                    <a:lstStyle/>
                    <a:p>
                      <a:r>
                        <a:rPr lang="en-US" sz="1600" dirty="0">
                          <a:solidFill>
                            <a:schemeClr val="accent6">
                              <a:lumMod val="50000"/>
                            </a:schemeClr>
                          </a:solidFill>
                        </a:rPr>
                        <a:t>Journal Access Denied </a:t>
                      </a:r>
                    </a:p>
                  </a:txBody>
                  <a:tcPr>
                    <a:solidFill>
                      <a:schemeClr val="bg1"/>
                    </a:solidFill>
                  </a:tcPr>
                </a:tc>
                <a:extLst>
                  <a:ext uri="{0D108BD9-81ED-4DB2-BD59-A6C34878D82A}">
                    <a16:rowId xmlns:a16="http://schemas.microsoft.com/office/drawing/2014/main" val="946908753"/>
                  </a:ext>
                </a:extLst>
              </a:tr>
              <a:tr h="283921">
                <a:tc>
                  <a:txBody>
                    <a:bodyPr/>
                    <a:lstStyle/>
                    <a:p>
                      <a:r>
                        <a:rPr lang="en-US" sz="1600" dirty="0">
                          <a:solidFill>
                            <a:schemeClr val="accent6">
                              <a:lumMod val="50000"/>
                            </a:schemeClr>
                          </a:solidFill>
                        </a:rPr>
                        <a:t>Journal Usage by Access Type </a:t>
                      </a:r>
                    </a:p>
                  </a:txBody>
                  <a:tcPr>
                    <a:solidFill>
                      <a:schemeClr val="bg1"/>
                    </a:solidFill>
                  </a:tcPr>
                </a:tc>
                <a:extLst>
                  <a:ext uri="{0D108BD9-81ED-4DB2-BD59-A6C34878D82A}">
                    <a16:rowId xmlns:a16="http://schemas.microsoft.com/office/drawing/2014/main" val="3540061903"/>
                  </a:ext>
                </a:extLst>
              </a:tr>
              <a:tr h="283921">
                <a:tc>
                  <a:txBody>
                    <a:bodyPr/>
                    <a:lstStyle/>
                    <a:p>
                      <a:r>
                        <a:rPr lang="en-US" sz="1600" dirty="0">
                          <a:solidFill>
                            <a:schemeClr val="accent6">
                              <a:lumMod val="50000"/>
                            </a:schemeClr>
                          </a:solidFill>
                        </a:rPr>
                        <a:t>Journal Requests by YOP (Excluding </a:t>
                      </a:r>
                      <a:r>
                        <a:rPr lang="en-US" sz="1600" dirty="0" err="1">
                          <a:solidFill>
                            <a:schemeClr val="accent6">
                              <a:lumMod val="50000"/>
                            </a:schemeClr>
                          </a:solidFill>
                        </a:rPr>
                        <a:t>OA_Gold</a:t>
                      </a:r>
                      <a:r>
                        <a:rPr lang="en-US" sz="1600" dirty="0">
                          <a:solidFill>
                            <a:schemeClr val="accent6">
                              <a:lumMod val="50000"/>
                            </a:schemeClr>
                          </a:solidFill>
                        </a:rPr>
                        <a:t>) </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283921">
                <a:tc>
                  <a:txBody>
                    <a:bodyPr/>
                    <a:lstStyle/>
                    <a:p>
                      <a:r>
                        <a:rPr lang="en-US" sz="1800" b="1" dirty="0">
                          <a:solidFill>
                            <a:schemeClr val="accent5">
                              <a:lumMod val="50000"/>
                            </a:schemeClr>
                          </a:solidFill>
                        </a:rPr>
                        <a:t>Item Master Report</a:t>
                      </a:r>
                    </a:p>
                  </a:txBody>
                  <a:tcP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9"/>
                  </a:ext>
                </a:extLst>
              </a:tr>
              <a:tr h="283921">
                <a:tc>
                  <a:txBody>
                    <a:bodyPr/>
                    <a:lstStyle/>
                    <a:p>
                      <a:r>
                        <a:rPr lang="en-US" sz="1600" dirty="0">
                          <a:solidFill>
                            <a:schemeClr val="accent6">
                              <a:lumMod val="50000"/>
                            </a:schemeClr>
                          </a:solidFill>
                        </a:rPr>
                        <a:t>Journal Article Requests</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02583"/>
                  </a:ext>
                </a:extLst>
              </a:tr>
              <a:tr h="283921">
                <a:tc>
                  <a:txBody>
                    <a:bodyPr/>
                    <a:lstStyle/>
                    <a:p>
                      <a:r>
                        <a:rPr lang="en-US" sz="1600" dirty="0">
                          <a:solidFill>
                            <a:schemeClr val="accent6">
                              <a:lumMod val="50000"/>
                            </a:schemeClr>
                          </a:solidFill>
                        </a:rPr>
                        <a:t>Multimedia Item Requests</a:t>
                      </a:r>
                    </a:p>
                  </a:txBody>
                  <a:tcP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28877305"/>
                  </a:ext>
                </a:extLst>
              </a:tr>
            </a:tbl>
          </a:graphicData>
        </a:graphic>
      </p:graphicFrame>
    </p:spTree>
    <p:extLst>
      <p:ext uri="{BB962C8B-B14F-4D97-AF65-F5344CB8AC3E}">
        <p14:creationId xmlns:p14="http://schemas.microsoft.com/office/powerpoint/2010/main" val="3976533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a:xfrm>
            <a:off x="10571516" y="6033479"/>
            <a:ext cx="782283" cy="365125"/>
          </a:xfrm>
        </p:spPr>
        <p:txBody>
          <a:bodyPr>
            <a:normAutofit/>
          </a:bodyPr>
          <a:lstStyle/>
          <a:p>
            <a:fld id="{AA12B331-E8A1-47FE-BC8F-1E1877B5BAD4}" type="slidenum">
              <a:rPr lang="en-US" sz="1050">
                <a:solidFill>
                  <a:schemeClr val="tx1">
                    <a:alpha val="80000"/>
                  </a:schemeClr>
                </a:solidFill>
              </a:rPr>
              <a:pPr/>
              <a:t>7</a:t>
            </a:fld>
            <a:endParaRPr lang="en-US" sz="1050">
              <a:solidFill>
                <a:schemeClr val="tx1">
                  <a:alpha val="80000"/>
                </a:schemeClr>
              </a:solidFill>
            </a:endParaRPr>
          </a:p>
        </p:txBody>
      </p:sp>
      <p:graphicFrame>
        <p:nvGraphicFramePr>
          <p:cNvPr id="12" name="Content Placeholder 3"/>
          <p:cNvGraphicFramePr>
            <a:graphicFrameLocks/>
          </p:cNvGraphicFramePr>
          <p:nvPr>
            <p:extLst/>
          </p:nvPr>
        </p:nvGraphicFramePr>
        <p:xfrm>
          <a:off x="6096000" y="529643"/>
          <a:ext cx="4125686" cy="5486400"/>
        </p:xfrm>
        <a:graphic>
          <a:graphicData uri="http://schemas.openxmlformats.org/drawingml/2006/table">
            <a:tbl>
              <a:tblPr bandRow="1">
                <a:effectLst>
                  <a:outerShdw blurRad="50800" dist="38100" dir="2700000" algn="tl" rotWithShape="0">
                    <a:prstClr val="black">
                      <a:alpha val="40000"/>
                    </a:prstClr>
                  </a:outerShdw>
                </a:effectLst>
                <a:tableStyleId>{5FD0F851-EC5A-4D38-B0AD-8093EC10F338}</a:tableStyleId>
              </a:tblPr>
              <a:tblGrid>
                <a:gridCol w="4125686">
                  <a:extLst>
                    <a:ext uri="{9D8B030D-6E8A-4147-A177-3AD203B41FA5}">
                      <a16:colId xmlns:a16="http://schemas.microsoft.com/office/drawing/2014/main" val="20000"/>
                    </a:ext>
                  </a:extLst>
                </a:gridCol>
              </a:tblGrid>
              <a:tr h="283921">
                <a:tc>
                  <a:txBody>
                    <a:bodyPr/>
                    <a:lstStyle/>
                    <a:p>
                      <a:r>
                        <a:rPr lang="en-US" sz="1800" b="1" dirty="0">
                          <a:solidFill>
                            <a:schemeClr val="accent5">
                              <a:lumMod val="50000"/>
                            </a:schemeClr>
                          </a:solidFill>
                        </a:rPr>
                        <a:t>Platform Master Report</a:t>
                      </a:r>
                    </a:p>
                  </a:txBody>
                  <a:tcPr>
                    <a:solidFill>
                      <a:schemeClr val="bg1"/>
                    </a:solidFill>
                  </a:tcPr>
                </a:tc>
                <a:extLst>
                  <a:ext uri="{0D108BD9-81ED-4DB2-BD59-A6C34878D82A}">
                    <a16:rowId xmlns:a16="http://schemas.microsoft.com/office/drawing/2014/main" val="10000"/>
                  </a:ext>
                </a:extLst>
              </a:tr>
              <a:tr h="283921">
                <a:tc>
                  <a:txBody>
                    <a:bodyPr/>
                    <a:lstStyle/>
                    <a:p>
                      <a:r>
                        <a:rPr lang="en-US" sz="1600" dirty="0">
                          <a:solidFill>
                            <a:schemeClr val="accent6">
                              <a:lumMod val="50000"/>
                            </a:schemeClr>
                          </a:solidFill>
                        </a:rPr>
                        <a:t>Platform Usage</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26243480"/>
                  </a:ext>
                </a:extLst>
              </a:tr>
              <a:tr h="283921">
                <a:tc>
                  <a:txBody>
                    <a:bodyPr/>
                    <a:lstStyle/>
                    <a:p>
                      <a:r>
                        <a:rPr lang="en-US" sz="1800" b="1" dirty="0">
                          <a:solidFill>
                            <a:schemeClr val="accent5">
                              <a:lumMod val="50000"/>
                            </a:schemeClr>
                          </a:solidFill>
                        </a:rPr>
                        <a:t>Database Master</a:t>
                      </a:r>
                      <a:r>
                        <a:rPr lang="en-US" sz="1800" b="1" baseline="0" dirty="0">
                          <a:solidFill>
                            <a:schemeClr val="accent5">
                              <a:lumMod val="50000"/>
                            </a:schemeClr>
                          </a:solidFill>
                        </a:rPr>
                        <a:t> Report</a:t>
                      </a:r>
                      <a:endParaRPr lang="en-US" sz="1800" b="1" dirty="0">
                        <a:solidFill>
                          <a:schemeClr val="accent5">
                            <a:lumMod val="50000"/>
                          </a:schemeClr>
                        </a:solidFill>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0001"/>
                  </a:ext>
                </a:extLst>
              </a:tr>
              <a:tr h="283921">
                <a:tc>
                  <a:txBody>
                    <a:bodyPr/>
                    <a:lstStyle/>
                    <a:p>
                      <a:r>
                        <a:rPr lang="en-US" sz="1600" dirty="0">
                          <a:solidFill>
                            <a:schemeClr val="accent6">
                              <a:lumMod val="50000"/>
                            </a:schemeClr>
                          </a:solidFill>
                        </a:rPr>
                        <a:t>Database Search and Item Usage</a:t>
                      </a:r>
                    </a:p>
                  </a:txBody>
                  <a:tcPr>
                    <a:solidFill>
                      <a:schemeClr val="bg1"/>
                    </a:solidFill>
                  </a:tcPr>
                </a:tc>
                <a:extLst>
                  <a:ext uri="{0D108BD9-81ED-4DB2-BD59-A6C34878D82A}">
                    <a16:rowId xmlns:a16="http://schemas.microsoft.com/office/drawing/2014/main" val="10002"/>
                  </a:ext>
                </a:extLst>
              </a:tr>
              <a:tr h="283921">
                <a:tc>
                  <a:txBody>
                    <a:bodyPr/>
                    <a:lstStyle/>
                    <a:p>
                      <a:r>
                        <a:rPr lang="en-US" sz="1600" dirty="0">
                          <a:solidFill>
                            <a:schemeClr val="accent6">
                              <a:lumMod val="50000"/>
                            </a:schemeClr>
                          </a:solidFill>
                        </a:rPr>
                        <a:t>Database Access Denied</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2439926"/>
                  </a:ext>
                </a:extLst>
              </a:tr>
              <a:tr h="283921">
                <a:tc>
                  <a:txBody>
                    <a:bodyPr/>
                    <a:lstStyle/>
                    <a:p>
                      <a:r>
                        <a:rPr lang="en-US" sz="1800" b="1" dirty="0">
                          <a:solidFill>
                            <a:schemeClr val="accent5">
                              <a:lumMod val="50000"/>
                            </a:schemeClr>
                          </a:solidFill>
                        </a:rPr>
                        <a:t>Title Master</a:t>
                      </a:r>
                      <a:r>
                        <a:rPr lang="en-US" sz="1800" b="1" baseline="0" dirty="0">
                          <a:solidFill>
                            <a:schemeClr val="accent5">
                              <a:lumMod val="50000"/>
                            </a:schemeClr>
                          </a:solidFill>
                        </a:rPr>
                        <a:t> Report</a:t>
                      </a:r>
                      <a:endParaRPr lang="en-US" sz="1800" b="1" dirty="0">
                        <a:solidFill>
                          <a:schemeClr val="accent5">
                            <a:lumMod val="50000"/>
                          </a:schemeClr>
                        </a:solidFill>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0003"/>
                  </a:ext>
                </a:extLst>
              </a:tr>
              <a:tr h="283921">
                <a:tc>
                  <a:txBody>
                    <a:bodyPr/>
                    <a:lstStyle/>
                    <a:p>
                      <a:r>
                        <a:rPr lang="en-US" sz="1600" dirty="0">
                          <a:solidFill>
                            <a:schemeClr val="accent6">
                              <a:lumMod val="50000"/>
                            </a:schemeClr>
                          </a:solidFill>
                        </a:rPr>
                        <a:t>Book Requests (Excluding </a:t>
                      </a:r>
                      <a:r>
                        <a:rPr lang="en-US" sz="1600" dirty="0" err="1">
                          <a:solidFill>
                            <a:schemeClr val="accent6">
                              <a:lumMod val="50000"/>
                            </a:schemeClr>
                          </a:solidFill>
                        </a:rPr>
                        <a:t>OA_Gold</a:t>
                      </a:r>
                      <a:r>
                        <a:rPr lang="en-US" sz="1600" dirty="0">
                          <a:solidFill>
                            <a:schemeClr val="accent6">
                              <a:lumMod val="50000"/>
                            </a:schemeClr>
                          </a:solidFill>
                        </a:rPr>
                        <a:t>)</a:t>
                      </a:r>
                    </a:p>
                  </a:txBody>
                  <a:tcPr>
                    <a:solidFill>
                      <a:schemeClr val="bg1"/>
                    </a:solidFill>
                  </a:tcPr>
                </a:tc>
                <a:extLst>
                  <a:ext uri="{0D108BD9-81ED-4DB2-BD59-A6C34878D82A}">
                    <a16:rowId xmlns:a16="http://schemas.microsoft.com/office/drawing/2014/main" val="10004"/>
                  </a:ext>
                </a:extLst>
              </a:tr>
              <a:tr h="283921">
                <a:tc>
                  <a:txBody>
                    <a:bodyPr/>
                    <a:lstStyle/>
                    <a:p>
                      <a:r>
                        <a:rPr lang="en-US" sz="1600" dirty="0">
                          <a:solidFill>
                            <a:schemeClr val="accent6">
                              <a:lumMod val="50000"/>
                            </a:schemeClr>
                          </a:solidFill>
                        </a:rPr>
                        <a:t>Book Access Denied</a:t>
                      </a:r>
                    </a:p>
                  </a:txBody>
                  <a:tcPr>
                    <a:solidFill>
                      <a:schemeClr val="bg1"/>
                    </a:solidFill>
                  </a:tcPr>
                </a:tc>
                <a:extLst>
                  <a:ext uri="{0D108BD9-81ED-4DB2-BD59-A6C34878D82A}">
                    <a16:rowId xmlns:a16="http://schemas.microsoft.com/office/drawing/2014/main" val="10005"/>
                  </a:ext>
                </a:extLst>
              </a:tr>
              <a:tr h="283921">
                <a:tc>
                  <a:txBody>
                    <a:bodyPr/>
                    <a:lstStyle/>
                    <a:p>
                      <a:r>
                        <a:rPr lang="en-US" sz="1600" dirty="0">
                          <a:solidFill>
                            <a:schemeClr val="accent6">
                              <a:lumMod val="50000"/>
                            </a:schemeClr>
                          </a:solidFill>
                        </a:rPr>
                        <a:t>Book Usage by Access Type</a:t>
                      </a:r>
                    </a:p>
                  </a:txBody>
                  <a:tcPr>
                    <a:solidFill>
                      <a:schemeClr val="bg1"/>
                    </a:solidFill>
                  </a:tcPr>
                </a:tc>
                <a:extLst>
                  <a:ext uri="{0D108BD9-81ED-4DB2-BD59-A6C34878D82A}">
                    <a16:rowId xmlns:a16="http://schemas.microsoft.com/office/drawing/2014/main" val="1760138629"/>
                  </a:ext>
                </a:extLst>
              </a:tr>
              <a:tr h="283921">
                <a:tc>
                  <a:txBody>
                    <a:bodyPr/>
                    <a:lstStyle/>
                    <a:p>
                      <a:r>
                        <a:rPr lang="en-US" sz="1600" dirty="0">
                          <a:solidFill>
                            <a:schemeClr val="accent6">
                              <a:lumMod val="50000"/>
                            </a:schemeClr>
                          </a:solidFill>
                        </a:rPr>
                        <a:t>Journal Requests (Excluding </a:t>
                      </a:r>
                      <a:r>
                        <a:rPr lang="en-US" sz="1600" dirty="0" err="1">
                          <a:solidFill>
                            <a:schemeClr val="accent6">
                              <a:lumMod val="50000"/>
                            </a:schemeClr>
                          </a:solidFill>
                        </a:rPr>
                        <a:t>OA_Gold</a:t>
                      </a:r>
                      <a:r>
                        <a:rPr lang="en-US" sz="1600" dirty="0">
                          <a:solidFill>
                            <a:schemeClr val="accent6">
                              <a:lumMod val="50000"/>
                            </a:schemeClr>
                          </a:solidFill>
                        </a:rPr>
                        <a:t>)</a:t>
                      </a:r>
                    </a:p>
                  </a:txBody>
                  <a:tcPr>
                    <a:solidFill>
                      <a:schemeClr val="bg1"/>
                    </a:solidFill>
                  </a:tcPr>
                </a:tc>
                <a:extLst>
                  <a:ext uri="{0D108BD9-81ED-4DB2-BD59-A6C34878D82A}">
                    <a16:rowId xmlns:a16="http://schemas.microsoft.com/office/drawing/2014/main" val="2656277248"/>
                  </a:ext>
                </a:extLst>
              </a:tr>
              <a:tr h="283921">
                <a:tc>
                  <a:txBody>
                    <a:bodyPr/>
                    <a:lstStyle/>
                    <a:p>
                      <a:r>
                        <a:rPr lang="en-US" sz="1600" dirty="0">
                          <a:solidFill>
                            <a:schemeClr val="accent6">
                              <a:lumMod val="50000"/>
                            </a:schemeClr>
                          </a:solidFill>
                        </a:rPr>
                        <a:t>Journal Access Denied </a:t>
                      </a:r>
                    </a:p>
                  </a:txBody>
                  <a:tcPr>
                    <a:solidFill>
                      <a:schemeClr val="bg1"/>
                    </a:solidFill>
                  </a:tcPr>
                </a:tc>
                <a:extLst>
                  <a:ext uri="{0D108BD9-81ED-4DB2-BD59-A6C34878D82A}">
                    <a16:rowId xmlns:a16="http://schemas.microsoft.com/office/drawing/2014/main" val="946908753"/>
                  </a:ext>
                </a:extLst>
              </a:tr>
              <a:tr h="283921">
                <a:tc>
                  <a:txBody>
                    <a:bodyPr/>
                    <a:lstStyle/>
                    <a:p>
                      <a:r>
                        <a:rPr lang="en-US" sz="1600" dirty="0">
                          <a:solidFill>
                            <a:schemeClr val="accent6">
                              <a:lumMod val="50000"/>
                            </a:schemeClr>
                          </a:solidFill>
                        </a:rPr>
                        <a:t>Journal Usage by Access Type </a:t>
                      </a:r>
                    </a:p>
                  </a:txBody>
                  <a:tcPr>
                    <a:solidFill>
                      <a:schemeClr val="bg1"/>
                    </a:solidFill>
                  </a:tcPr>
                </a:tc>
                <a:extLst>
                  <a:ext uri="{0D108BD9-81ED-4DB2-BD59-A6C34878D82A}">
                    <a16:rowId xmlns:a16="http://schemas.microsoft.com/office/drawing/2014/main" val="3540061903"/>
                  </a:ext>
                </a:extLst>
              </a:tr>
              <a:tr h="283921">
                <a:tc>
                  <a:txBody>
                    <a:bodyPr/>
                    <a:lstStyle/>
                    <a:p>
                      <a:r>
                        <a:rPr lang="en-US" sz="1600" dirty="0">
                          <a:solidFill>
                            <a:schemeClr val="accent6">
                              <a:lumMod val="50000"/>
                            </a:schemeClr>
                          </a:solidFill>
                        </a:rPr>
                        <a:t>Journal Requests by YOP (Excluding </a:t>
                      </a:r>
                      <a:r>
                        <a:rPr lang="en-US" sz="1600" dirty="0" err="1">
                          <a:solidFill>
                            <a:schemeClr val="accent6">
                              <a:lumMod val="50000"/>
                            </a:schemeClr>
                          </a:solidFill>
                        </a:rPr>
                        <a:t>OA_Gold</a:t>
                      </a:r>
                      <a:r>
                        <a:rPr lang="en-US" sz="1600" dirty="0">
                          <a:solidFill>
                            <a:schemeClr val="accent6">
                              <a:lumMod val="50000"/>
                            </a:schemeClr>
                          </a:solidFill>
                        </a:rPr>
                        <a:t>) </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283921">
                <a:tc>
                  <a:txBody>
                    <a:bodyPr/>
                    <a:lstStyle/>
                    <a:p>
                      <a:r>
                        <a:rPr lang="en-US" sz="1800" b="1" dirty="0">
                          <a:solidFill>
                            <a:schemeClr val="accent5">
                              <a:lumMod val="50000"/>
                            </a:schemeClr>
                          </a:solidFill>
                        </a:rPr>
                        <a:t>Item Master Report</a:t>
                      </a:r>
                    </a:p>
                  </a:txBody>
                  <a:tcP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9"/>
                  </a:ext>
                </a:extLst>
              </a:tr>
              <a:tr h="283921">
                <a:tc>
                  <a:txBody>
                    <a:bodyPr/>
                    <a:lstStyle/>
                    <a:p>
                      <a:r>
                        <a:rPr lang="en-US" sz="1600" dirty="0">
                          <a:solidFill>
                            <a:schemeClr val="accent6">
                              <a:lumMod val="50000"/>
                            </a:schemeClr>
                          </a:solidFill>
                        </a:rPr>
                        <a:t>Journal Article Requests</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02583"/>
                  </a:ext>
                </a:extLst>
              </a:tr>
              <a:tr h="283921">
                <a:tc>
                  <a:txBody>
                    <a:bodyPr/>
                    <a:lstStyle/>
                    <a:p>
                      <a:r>
                        <a:rPr lang="en-US" sz="1600" dirty="0">
                          <a:solidFill>
                            <a:schemeClr val="accent6">
                              <a:lumMod val="50000"/>
                            </a:schemeClr>
                          </a:solidFill>
                        </a:rPr>
                        <a:t>Multimedia Item Requests</a:t>
                      </a:r>
                    </a:p>
                  </a:txBody>
                  <a:tcP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28877305"/>
                  </a:ext>
                </a:extLst>
              </a:tr>
            </a:tbl>
          </a:graphicData>
        </a:graphic>
      </p:graphicFrame>
      <p:sp>
        <p:nvSpPr>
          <p:cNvPr id="3" name="Oval Callout 2"/>
          <p:cNvSpPr/>
          <p:nvPr/>
        </p:nvSpPr>
        <p:spPr>
          <a:xfrm>
            <a:off x="1129743" y="529643"/>
            <a:ext cx="3363686" cy="1527757"/>
          </a:xfrm>
          <a:prstGeom prst="wedgeEllipseCallout">
            <a:avLst>
              <a:gd name="adj1" fmla="val 94988"/>
              <a:gd name="adj2" fmla="val 28168"/>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Analyze database performance with searches, and activity related to abstracts and full text</a:t>
            </a:r>
          </a:p>
        </p:txBody>
      </p:sp>
      <p:sp>
        <p:nvSpPr>
          <p:cNvPr id="9" name="Title 1"/>
          <p:cNvSpPr txBox="1">
            <a:spLocks/>
          </p:cNvSpPr>
          <p:nvPr/>
        </p:nvSpPr>
        <p:spPr>
          <a:xfrm>
            <a:off x="321564" y="963877"/>
            <a:ext cx="4125686" cy="493024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a:solidFill>
                  <a:schemeClr val="accent1"/>
                </a:solidFill>
              </a:rPr>
              <a:t>“Standard Views” Address the Most Common Use Cases</a:t>
            </a:r>
            <a:endParaRPr lang="en-US" dirty="0">
              <a:solidFill>
                <a:schemeClr val="accent1"/>
              </a:solidFill>
            </a:endParaRPr>
          </a:p>
        </p:txBody>
      </p:sp>
    </p:spTree>
    <p:extLst>
      <p:ext uri="{BB962C8B-B14F-4D97-AF65-F5344CB8AC3E}">
        <p14:creationId xmlns:p14="http://schemas.microsoft.com/office/powerpoint/2010/main" val="3639680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a:xfrm>
            <a:off x="10571516" y="6033479"/>
            <a:ext cx="782283" cy="365125"/>
          </a:xfrm>
        </p:spPr>
        <p:txBody>
          <a:bodyPr>
            <a:normAutofit/>
          </a:bodyPr>
          <a:lstStyle/>
          <a:p>
            <a:fld id="{AA12B331-E8A1-47FE-BC8F-1E1877B5BAD4}" type="slidenum">
              <a:rPr lang="en-US" sz="1050">
                <a:solidFill>
                  <a:schemeClr val="tx1">
                    <a:alpha val="80000"/>
                  </a:schemeClr>
                </a:solidFill>
              </a:rPr>
              <a:pPr/>
              <a:t>8</a:t>
            </a:fld>
            <a:endParaRPr lang="en-US" sz="1050">
              <a:solidFill>
                <a:schemeClr val="tx1">
                  <a:alpha val="80000"/>
                </a:schemeClr>
              </a:solidFill>
            </a:endParaRPr>
          </a:p>
        </p:txBody>
      </p:sp>
      <p:graphicFrame>
        <p:nvGraphicFramePr>
          <p:cNvPr id="12" name="Content Placeholder 3"/>
          <p:cNvGraphicFramePr>
            <a:graphicFrameLocks/>
          </p:cNvGraphicFramePr>
          <p:nvPr>
            <p:extLst/>
          </p:nvPr>
        </p:nvGraphicFramePr>
        <p:xfrm>
          <a:off x="6096000" y="529643"/>
          <a:ext cx="4125686" cy="5486400"/>
        </p:xfrm>
        <a:graphic>
          <a:graphicData uri="http://schemas.openxmlformats.org/drawingml/2006/table">
            <a:tbl>
              <a:tblPr bandRow="1">
                <a:effectLst>
                  <a:outerShdw blurRad="50800" dist="38100" dir="2700000" algn="tl" rotWithShape="0">
                    <a:prstClr val="black">
                      <a:alpha val="40000"/>
                    </a:prstClr>
                  </a:outerShdw>
                </a:effectLst>
                <a:tableStyleId>{5FD0F851-EC5A-4D38-B0AD-8093EC10F338}</a:tableStyleId>
              </a:tblPr>
              <a:tblGrid>
                <a:gridCol w="4125686">
                  <a:extLst>
                    <a:ext uri="{9D8B030D-6E8A-4147-A177-3AD203B41FA5}">
                      <a16:colId xmlns:a16="http://schemas.microsoft.com/office/drawing/2014/main" val="20000"/>
                    </a:ext>
                  </a:extLst>
                </a:gridCol>
              </a:tblGrid>
              <a:tr h="283921">
                <a:tc>
                  <a:txBody>
                    <a:bodyPr/>
                    <a:lstStyle/>
                    <a:p>
                      <a:r>
                        <a:rPr lang="en-US" sz="1800" b="1" dirty="0">
                          <a:solidFill>
                            <a:schemeClr val="accent5">
                              <a:lumMod val="50000"/>
                            </a:schemeClr>
                          </a:solidFill>
                        </a:rPr>
                        <a:t>Platform Master Report</a:t>
                      </a:r>
                    </a:p>
                  </a:txBody>
                  <a:tcPr>
                    <a:solidFill>
                      <a:schemeClr val="bg1"/>
                    </a:solidFill>
                  </a:tcPr>
                </a:tc>
                <a:extLst>
                  <a:ext uri="{0D108BD9-81ED-4DB2-BD59-A6C34878D82A}">
                    <a16:rowId xmlns:a16="http://schemas.microsoft.com/office/drawing/2014/main" val="10000"/>
                  </a:ext>
                </a:extLst>
              </a:tr>
              <a:tr h="283921">
                <a:tc>
                  <a:txBody>
                    <a:bodyPr/>
                    <a:lstStyle/>
                    <a:p>
                      <a:r>
                        <a:rPr lang="en-US" sz="1600" dirty="0">
                          <a:solidFill>
                            <a:schemeClr val="accent6">
                              <a:lumMod val="50000"/>
                            </a:schemeClr>
                          </a:solidFill>
                        </a:rPr>
                        <a:t>Platform Usage</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26243480"/>
                  </a:ext>
                </a:extLst>
              </a:tr>
              <a:tr h="283921">
                <a:tc>
                  <a:txBody>
                    <a:bodyPr/>
                    <a:lstStyle/>
                    <a:p>
                      <a:r>
                        <a:rPr lang="en-US" sz="1800" b="1" dirty="0">
                          <a:solidFill>
                            <a:schemeClr val="accent5">
                              <a:lumMod val="50000"/>
                            </a:schemeClr>
                          </a:solidFill>
                        </a:rPr>
                        <a:t>Database Master</a:t>
                      </a:r>
                      <a:r>
                        <a:rPr lang="en-US" sz="1800" b="1" baseline="0" dirty="0">
                          <a:solidFill>
                            <a:schemeClr val="accent5">
                              <a:lumMod val="50000"/>
                            </a:schemeClr>
                          </a:solidFill>
                        </a:rPr>
                        <a:t> Report</a:t>
                      </a:r>
                      <a:endParaRPr lang="en-US" sz="1800" b="1" dirty="0">
                        <a:solidFill>
                          <a:schemeClr val="accent5">
                            <a:lumMod val="50000"/>
                          </a:schemeClr>
                        </a:solidFill>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0001"/>
                  </a:ext>
                </a:extLst>
              </a:tr>
              <a:tr h="283921">
                <a:tc>
                  <a:txBody>
                    <a:bodyPr/>
                    <a:lstStyle/>
                    <a:p>
                      <a:r>
                        <a:rPr lang="en-US" sz="1600" dirty="0">
                          <a:solidFill>
                            <a:schemeClr val="accent6">
                              <a:lumMod val="50000"/>
                            </a:schemeClr>
                          </a:solidFill>
                        </a:rPr>
                        <a:t>Database Search and Item Usage</a:t>
                      </a:r>
                    </a:p>
                  </a:txBody>
                  <a:tcPr>
                    <a:solidFill>
                      <a:schemeClr val="bg1"/>
                    </a:solidFill>
                  </a:tcPr>
                </a:tc>
                <a:extLst>
                  <a:ext uri="{0D108BD9-81ED-4DB2-BD59-A6C34878D82A}">
                    <a16:rowId xmlns:a16="http://schemas.microsoft.com/office/drawing/2014/main" val="10002"/>
                  </a:ext>
                </a:extLst>
              </a:tr>
              <a:tr h="283921">
                <a:tc>
                  <a:txBody>
                    <a:bodyPr/>
                    <a:lstStyle/>
                    <a:p>
                      <a:r>
                        <a:rPr lang="en-US" sz="1600" dirty="0">
                          <a:solidFill>
                            <a:schemeClr val="accent6">
                              <a:lumMod val="50000"/>
                            </a:schemeClr>
                          </a:solidFill>
                        </a:rPr>
                        <a:t>Database Access Denied</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2439926"/>
                  </a:ext>
                </a:extLst>
              </a:tr>
              <a:tr h="283921">
                <a:tc>
                  <a:txBody>
                    <a:bodyPr/>
                    <a:lstStyle/>
                    <a:p>
                      <a:r>
                        <a:rPr lang="en-US" sz="1800" b="1" dirty="0">
                          <a:solidFill>
                            <a:schemeClr val="accent5">
                              <a:lumMod val="50000"/>
                            </a:schemeClr>
                          </a:solidFill>
                        </a:rPr>
                        <a:t>Title Master</a:t>
                      </a:r>
                      <a:r>
                        <a:rPr lang="en-US" sz="1800" b="1" baseline="0" dirty="0">
                          <a:solidFill>
                            <a:schemeClr val="accent5">
                              <a:lumMod val="50000"/>
                            </a:schemeClr>
                          </a:solidFill>
                        </a:rPr>
                        <a:t> Report</a:t>
                      </a:r>
                      <a:endParaRPr lang="en-US" sz="1800" b="1" dirty="0">
                        <a:solidFill>
                          <a:schemeClr val="accent5">
                            <a:lumMod val="50000"/>
                          </a:schemeClr>
                        </a:solidFill>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0003"/>
                  </a:ext>
                </a:extLst>
              </a:tr>
              <a:tr h="283921">
                <a:tc>
                  <a:txBody>
                    <a:bodyPr/>
                    <a:lstStyle/>
                    <a:p>
                      <a:r>
                        <a:rPr lang="en-US" sz="1600" dirty="0">
                          <a:solidFill>
                            <a:schemeClr val="accent6">
                              <a:lumMod val="50000"/>
                            </a:schemeClr>
                          </a:solidFill>
                        </a:rPr>
                        <a:t>Book Requests (Excluding </a:t>
                      </a:r>
                      <a:r>
                        <a:rPr lang="en-US" sz="1600" dirty="0" err="1">
                          <a:solidFill>
                            <a:schemeClr val="accent6">
                              <a:lumMod val="50000"/>
                            </a:schemeClr>
                          </a:solidFill>
                        </a:rPr>
                        <a:t>OA_Gold</a:t>
                      </a:r>
                      <a:r>
                        <a:rPr lang="en-US" sz="1600" dirty="0">
                          <a:solidFill>
                            <a:schemeClr val="accent6">
                              <a:lumMod val="50000"/>
                            </a:schemeClr>
                          </a:solidFill>
                        </a:rPr>
                        <a:t>)</a:t>
                      </a:r>
                    </a:p>
                  </a:txBody>
                  <a:tcPr>
                    <a:solidFill>
                      <a:schemeClr val="bg1"/>
                    </a:solidFill>
                  </a:tcPr>
                </a:tc>
                <a:extLst>
                  <a:ext uri="{0D108BD9-81ED-4DB2-BD59-A6C34878D82A}">
                    <a16:rowId xmlns:a16="http://schemas.microsoft.com/office/drawing/2014/main" val="10004"/>
                  </a:ext>
                </a:extLst>
              </a:tr>
              <a:tr h="283921">
                <a:tc>
                  <a:txBody>
                    <a:bodyPr/>
                    <a:lstStyle/>
                    <a:p>
                      <a:r>
                        <a:rPr lang="en-US" sz="1600" dirty="0">
                          <a:solidFill>
                            <a:schemeClr val="accent6">
                              <a:lumMod val="50000"/>
                            </a:schemeClr>
                          </a:solidFill>
                        </a:rPr>
                        <a:t>Book Access Denied</a:t>
                      </a:r>
                    </a:p>
                  </a:txBody>
                  <a:tcPr>
                    <a:solidFill>
                      <a:schemeClr val="bg1"/>
                    </a:solidFill>
                  </a:tcPr>
                </a:tc>
                <a:extLst>
                  <a:ext uri="{0D108BD9-81ED-4DB2-BD59-A6C34878D82A}">
                    <a16:rowId xmlns:a16="http://schemas.microsoft.com/office/drawing/2014/main" val="10005"/>
                  </a:ext>
                </a:extLst>
              </a:tr>
              <a:tr h="283921">
                <a:tc>
                  <a:txBody>
                    <a:bodyPr/>
                    <a:lstStyle/>
                    <a:p>
                      <a:r>
                        <a:rPr lang="en-US" sz="1600" dirty="0">
                          <a:solidFill>
                            <a:schemeClr val="accent6">
                              <a:lumMod val="50000"/>
                            </a:schemeClr>
                          </a:solidFill>
                        </a:rPr>
                        <a:t>Book Usage by Access Type</a:t>
                      </a:r>
                    </a:p>
                  </a:txBody>
                  <a:tcPr>
                    <a:solidFill>
                      <a:schemeClr val="bg1"/>
                    </a:solidFill>
                  </a:tcPr>
                </a:tc>
                <a:extLst>
                  <a:ext uri="{0D108BD9-81ED-4DB2-BD59-A6C34878D82A}">
                    <a16:rowId xmlns:a16="http://schemas.microsoft.com/office/drawing/2014/main" val="1760138629"/>
                  </a:ext>
                </a:extLst>
              </a:tr>
              <a:tr h="283921">
                <a:tc>
                  <a:txBody>
                    <a:bodyPr/>
                    <a:lstStyle/>
                    <a:p>
                      <a:r>
                        <a:rPr lang="en-US" sz="1600" dirty="0">
                          <a:solidFill>
                            <a:schemeClr val="accent6">
                              <a:lumMod val="50000"/>
                            </a:schemeClr>
                          </a:solidFill>
                        </a:rPr>
                        <a:t>Journal Requests (Excluding </a:t>
                      </a:r>
                      <a:r>
                        <a:rPr lang="en-US" sz="1600" dirty="0" err="1">
                          <a:solidFill>
                            <a:schemeClr val="accent6">
                              <a:lumMod val="50000"/>
                            </a:schemeClr>
                          </a:solidFill>
                        </a:rPr>
                        <a:t>OA_Gold</a:t>
                      </a:r>
                      <a:r>
                        <a:rPr lang="en-US" sz="1600" dirty="0">
                          <a:solidFill>
                            <a:schemeClr val="accent6">
                              <a:lumMod val="50000"/>
                            </a:schemeClr>
                          </a:solidFill>
                        </a:rPr>
                        <a:t>)</a:t>
                      </a:r>
                    </a:p>
                  </a:txBody>
                  <a:tcPr>
                    <a:solidFill>
                      <a:schemeClr val="bg1"/>
                    </a:solidFill>
                  </a:tcPr>
                </a:tc>
                <a:extLst>
                  <a:ext uri="{0D108BD9-81ED-4DB2-BD59-A6C34878D82A}">
                    <a16:rowId xmlns:a16="http://schemas.microsoft.com/office/drawing/2014/main" val="2656277248"/>
                  </a:ext>
                </a:extLst>
              </a:tr>
              <a:tr h="283921">
                <a:tc>
                  <a:txBody>
                    <a:bodyPr/>
                    <a:lstStyle/>
                    <a:p>
                      <a:r>
                        <a:rPr lang="en-US" sz="1600" dirty="0">
                          <a:solidFill>
                            <a:schemeClr val="accent6">
                              <a:lumMod val="50000"/>
                            </a:schemeClr>
                          </a:solidFill>
                        </a:rPr>
                        <a:t>Journal Access Denied </a:t>
                      </a:r>
                    </a:p>
                  </a:txBody>
                  <a:tcPr>
                    <a:solidFill>
                      <a:schemeClr val="bg1"/>
                    </a:solidFill>
                  </a:tcPr>
                </a:tc>
                <a:extLst>
                  <a:ext uri="{0D108BD9-81ED-4DB2-BD59-A6C34878D82A}">
                    <a16:rowId xmlns:a16="http://schemas.microsoft.com/office/drawing/2014/main" val="946908753"/>
                  </a:ext>
                </a:extLst>
              </a:tr>
              <a:tr h="283921">
                <a:tc>
                  <a:txBody>
                    <a:bodyPr/>
                    <a:lstStyle/>
                    <a:p>
                      <a:r>
                        <a:rPr lang="en-US" sz="1600" dirty="0">
                          <a:solidFill>
                            <a:schemeClr val="accent6">
                              <a:lumMod val="50000"/>
                            </a:schemeClr>
                          </a:solidFill>
                        </a:rPr>
                        <a:t>Journal Usage by Access Type </a:t>
                      </a:r>
                    </a:p>
                  </a:txBody>
                  <a:tcPr>
                    <a:solidFill>
                      <a:schemeClr val="bg1"/>
                    </a:solidFill>
                  </a:tcPr>
                </a:tc>
                <a:extLst>
                  <a:ext uri="{0D108BD9-81ED-4DB2-BD59-A6C34878D82A}">
                    <a16:rowId xmlns:a16="http://schemas.microsoft.com/office/drawing/2014/main" val="3540061903"/>
                  </a:ext>
                </a:extLst>
              </a:tr>
              <a:tr h="283921">
                <a:tc>
                  <a:txBody>
                    <a:bodyPr/>
                    <a:lstStyle/>
                    <a:p>
                      <a:r>
                        <a:rPr lang="en-US" sz="1600" dirty="0">
                          <a:solidFill>
                            <a:schemeClr val="accent6">
                              <a:lumMod val="50000"/>
                            </a:schemeClr>
                          </a:solidFill>
                        </a:rPr>
                        <a:t>Journal Requests by YOP (Excluding </a:t>
                      </a:r>
                      <a:r>
                        <a:rPr lang="en-US" sz="1600" dirty="0" err="1">
                          <a:solidFill>
                            <a:schemeClr val="accent6">
                              <a:lumMod val="50000"/>
                            </a:schemeClr>
                          </a:solidFill>
                        </a:rPr>
                        <a:t>OA_Gold</a:t>
                      </a:r>
                      <a:r>
                        <a:rPr lang="en-US" sz="1600" dirty="0">
                          <a:solidFill>
                            <a:schemeClr val="accent6">
                              <a:lumMod val="50000"/>
                            </a:schemeClr>
                          </a:solidFill>
                        </a:rPr>
                        <a:t>) </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283921">
                <a:tc>
                  <a:txBody>
                    <a:bodyPr/>
                    <a:lstStyle/>
                    <a:p>
                      <a:r>
                        <a:rPr lang="en-US" sz="1800" b="1" dirty="0">
                          <a:solidFill>
                            <a:schemeClr val="accent5">
                              <a:lumMod val="50000"/>
                            </a:schemeClr>
                          </a:solidFill>
                        </a:rPr>
                        <a:t>Item Master Report</a:t>
                      </a:r>
                    </a:p>
                  </a:txBody>
                  <a:tcP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9"/>
                  </a:ext>
                </a:extLst>
              </a:tr>
              <a:tr h="283921">
                <a:tc>
                  <a:txBody>
                    <a:bodyPr/>
                    <a:lstStyle/>
                    <a:p>
                      <a:r>
                        <a:rPr lang="en-US" sz="1600" dirty="0">
                          <a:solidFill>
                            <a:schemeClr val="accent6">
                              <a:lumMod val="50000"/>
                            </a:schemeClr>
                          </a:solidFill>
                        </a:rPr>
                        <a:t>Journal Article Requests</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02583"/>
                  </a:ext>
                </a:extLst>
              </a:tr>
              <a:tr h="283921">
                <a:tc>
                  <a:txBody>
                    <a:bodyPr/>
                    <a:lstStyle/>
                    <a:p>
                      <a:r>
                        <a:rPr lang="en-US" sz="1600" dirty="0">
                          <a:solidFill>
                            <a:schemeClr val="accent6">
                              <a:lumMod val="50000"/>
                            </a:schemeClr>
                          </a:solidFill>
                        </a:rPr>
                        <a:t>Multimedia Item Requests</a:t>
                      </a:r>
                    </a:p>
                  </a:txBody>
                  <a:tcP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28877305"/>
                  </a:ext>
                </a:extLst>
              </a:tr>
            </a:tbl>
          </a:graphicData>
        </a:graphic>
      </p:graphicFrame>
      <p:sp>
        <p:nvSpPr>
          <p:cNvPr id="7" name="Oval Callout 6"/>
          <p:cNvSpPr/>
          <p:nvPr/>
        </p:nvSpPr>
        <p:spPr>
          <a:xfrm>
            <a:off x="1621971" y="747357"/>
            <a:ext cx="3363686" cy="1527757"/>
          </a:xfrm>
          <a:prstGeom prst="wedgeEllipseCallout">
            <a:avLst>
              <a:gd name="adj1" fmla="val 81557"/>
              <a:gd name="adj2" fmla="val 83745"/>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Comparable usage of acquired books, regardless of how those books are delivered.</a:t>
            </a:r>
          </a:p>
        </p:txBody>
      </p:sp>
      <p:sp>
        <p:nvSpPr>
          <p:cNvPr id="9" name="Title 1"/>
          <p:cNvSpPr txBox="1">
            <a:spLocks/>
          </p:cNvSpPr>
          <p:nvPr/>
        </p:nvSpPr>
        <p:spPr>
          <a:xfrm>
            <a:off x="321564" y="963877"/>
            <a:ext cx="4125686" cy="493024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a:solidFill>
                  <a:schemeClr val="accent1"/>
                </a:solidFill>
              </a:rPr>
              <a:t>“Standard Views” Address the Most Common Use Cases</a:t>
            </a:r>
            <a:endParaRPr lang="en-US" dirty="0">
              <a:solidFill>
                <a:schemeClr val="accent1"/>
              </a:solidFill>
            </a:endParaRPr>
          </a:p>
        </p:txBody>
      </p:sp>
    </p:spTree>
    <p:extLst>
      <p:ext uri="{BB962C8B-B14F-4D97-AF65-F5344CB8AC3E}">
        <p14:creationId xmlns:p14="http://schemas.microsoft.com/office/powerpoint/2010/main" val="2515984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a:xfrm>
            <a:off x="10571516" y="6033479"/>
            <a:ext cx="782283" cy="365125"/>
          </a:xfrm>
        </p:spPr>
        <p:txBody>
          <a:bodyPr>
            <a:normAutofit/>
          </a:bodyPr>
          <a:lstStyle/>
          <a:p>
            <a:fld id="{AA12B331-E8A1-47FE-BC8F-1E1877B5BAD4}" type="slidenum">
              <a:rPr lang="en-US" sz="1050">
                <a:solidFill>
                  <a:schemeClr val="tx1">
                    <a:alpha val="80000"/>
                  </a:schemeClr>
                </a:solidFill>
              </a:rPr>
              <a:pPr/>
              <a:t>9</a:t>
            </a:fld>
            <a:endParaRPr lang="en-US" sz="1050">
              <a:solidFill>
                <a:schemeClr val="tx1">
                  <a:alpha val="80000"/>
                </a:schemeClr>
              </a:solidFill>
            </a:endParaRPr>
          </a:p>
        </p:txBody>
      </p:sp>
      <p:graphicFrame>
        <p:nvGraphicFramePr>
          <p:cNvPr id="12" name="Content Placeholder 3"/>
          <p:cNvGraphicFramePr>
            <a:graphicFrameLocks/>
          </p:cNvGraphicFramePr>
          <p:nvPr>
            <p:extLst/>
          </p:nvPr>
        </p:nvGraphicFramePr>
        <p:xfrm>
          <a:off x="6096000" y="529643"/>
          <a:ext cx="4125686" cy="5486400"/>
        </p:xfrm>
        <a:graphic>
          <a:graphicData uri="http://schemas.openxmlformats.org/drawingml/2006/table">
            <a:tbl>
              <a:tblPr bandRow="1">
                <a:effectLst>
                  <a:outerShdw blurRad="50800" dist="38100" dir="2700000" algn="tl" rotWithShape="0">
                    <a:prstClr val="black">
                      <a:alpha val="40000"/>
                    </a:prstClr>
                  </a:outerShdw>
                </a:effectLst>
                <a:tableStyleId>{5FD0F851-EC5A-4D38-B0AD-8093EC10F338}</a:tableStyleId>
              </a:tblPr>
              <a:tblGrid>
                <a:gridCol w="4125686">
                  <a:extLst>
                    <a:ext uri="{9D8B030D-6E8A-4147-A177-3AD203B41FA5}">
                      <a16:colId xmlns:a16="http://schemas.microsoft.com/office/drawing/2014/main" val="20000"/>
                    </a:ext>
                  </a:extLst>
                </a:gridCol>
              </a:tblGrid>
              <a:tr h="283921">
                <a:tc>
                  <a:txBody>
                    <a:bodyPr/>
                    <a:lstStyle/>
                    <a:p>
                      <a:r>
                        <a:rPr lang="en-US" sz="1800" b="1" dirty="0">
                          <a:solidFill>
                            <a:schemeClr val="accent5">
                              <a:lumMod val="50000"/>
                            </a:schemeClr>
                          </a:solidFill>
                        </a:rPr>
                        <a:t>Platform Master Report</a:t>
                      </a:r>
                    </a:p>
                  </a:txBody>
                  <a:tcPr>
                    <a:solidFill>
                      <a:schemeClr val="bg1"/>
                    </a:solidFill>
                  </a:tcPr>
                </a:tc>
                <a:extLst>
                  <a:ext uri="{0D108BD9-81ED-4DB2-BD59-A6C34878D82A}">
                    <a16:rowId xmlns:a16="http://schemas.microsoft.com/office/drawing/2014/main" val="10000"/>
                  </a:ext>
                </a:extLst>
              </a:tr>
              <a:tr h="283921">
                <a:tc>
                  <a:txBody>
                    <a:bodyPr/>
                    <a:lstStyle/>
                    <a:p>
                      <a:r>
                        <a:rPr lang="en-US" sz="1600" dirty="0">
                          <a:solidFill>
                            <a:schemeClr val="accent6">
                              <a:lumMod val="50000"/>
                            </a:schemeClr>
                          </a:solidFill>
                        </a:rPr>
                        <a:t>Platform Usage</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26243480"/>
                  </a:ext>
                </a:extLst>
              </a:tr>
              <a:tr h="283921">
                <a:tc>
                  <a:txBody>
                    <a:bodyPr/>
                    <a:lstStyle/>
                    <a:p>
                      <a:r>
                        <a:rPr lang="en-US" sz="1800" b="1" dirty="0">
                          <a:solidFill>
                            <a:schemeClr val="accent5">
                              <a:lumMod val="50000"/>
                            </a:schemeClr>
                          </a:solidFill>
                        </a:rPr>
                        <a:t>Database Master</a:t>
                      </a:r>
                      <a:r>
                        <a:rPr lang="en-US" sz="1800" b="1" baseline="0" dirty="0">
                          <a:solidFill>
                            <a:schemeClr val="accent5">
                              <a:lumMod val="50000"/>
                            </a:schemeClr>
                          </a:solidFill>
                        </a:rPr>
                        <a:t> Report</a:t>
                      </a:r>
                      <a:endParaRPr lang="en-US" sz="1800" b="1" dirty="0">
                        <a:solidFill>
                          <a:schemeClr val="accent5">
                            <a:lumMod val="50000"/>
                          </a:schemeClr>
                        </a:solidFill>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0001"/>
                  </a:ext>
                </a:extLst>
              </a:tr>
              <a:tr h="283921">
                <a:tc>
                  <a:txBody>
                    <a:bodyPr/>
                    <a:lstStyle/>
                    <a:p>
                      <a:r>
                        <a:rPr lang="en-US" sz="1600" dirty="0">
                          <a:solidFill>
                            <a:schemeClr val="accent6">
                              <a:lumMod val="50000"/>
                            </a:schemeClr>
                          </a:solidFill>
                        </a:rPr>
                        <a:t>Database Search and Item Usage</a:t>
                      </a:r>
                    </a:p>
                  </a:txBody>
                  <a:tcPr>
                    <a:solidFill>
                      <a:schemeClr val="bg1"/>
                    </a:solidFill>
                  </a:tcPr>
                </a:tc>
                <a:extLst>
                  <a:ext uri="{0D108BD9-81ED-4DB2-BD59-A6C34878D82A}">
                    <a16:rowId xmlns:a16="http://schemas.microsoft.com/office/drawing/2014/main" val="10002"/>
                  </a:ext>
                </a:extLst>
              </a:tr>
              <a:tr h="283921">
                <a:tc>
                  <a:txBody>
                    <a:bodyPr/>
                    <a:lstStyle/>
                    <a:p>
                      <a:r>
                        <a:rPr lang="en-US" sz="1600" dirty="0">
                          <a:solidFill>
                            <a:schemeClr val="accent6">
                              <a:lumMod val="50000"/>
                            </a:schemeClr>
                          </a:solidFill>
                        </a:rPr>
                        <a:t>Database Access Denied</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2439926"/>
                  </a:ext>
                </a:extLst>
              </a:tr>
              <a:tr h="283921">
                <a:tc>
                  <a:txBody>
                    <a:bodyPr/>
                    <a:lstStyle/>
                    <a:p>
                      <a:r>
                        <a:rPr lang="en-US" sz="1800" b="1" dirty="0">
                          <a:solidFill>
                            <a:schemeClr val="accent5">
                              <a:lumMod val="50000"/>
                            </a:schemeClr>
                          </a:solidFill>
                        </a:rPr>
                        <a:t>Title Master</a:t>
                      </a:r>
                      <a:r>
                        <a:rPr lang="en-US" sz="1800" b="1" baseline="0" dirty="0">
                          <a:solidFill>
                            <a:schemeClr val="accent5">
                              <a:lumMod val="50000"/>
                            </a:schemeClr>
                          </a:solidFill>
                        </a:rPr>
                        <a:t> Report</a:t>
                      </a:r>
                      <a:endParaRPr lang="en-US" sz="1800" b="1" dirty="0">
                        <a:solidFill>
                          <a:schemeClr val="accent5">
                            <a:lumMod val="50000"/>
                          </a:schemeClr>
                        </a:solidFill>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0003"/>
                  </a:ext>
                </a:extLst>
              </a:tr>
              <a:tr h="283921">
                <a:tc>
                  <a:txBody>
                    <a:bodyPr/>
                    <a:lstStyle/>
                    <a:p>
                      <a:r>
                        <a:rPr lang="en-US" sz="1600" dirty="0">
                          <a:solidFill>
                            <a:schemeClr val="accent6">
                              <a:lumMod val="50000"/>
                            </a:schemeClr>
                          </a:solidFill>
                        </a:rPr>
                        <a:t>Book Requests (Excluding </a:t>
                      </a:r>
                      <a:r>
                        <a:rPr lang="en-US" sz="1600" dirty="0" err="1">
                          <a:solidFill>
                            <a:schemeClr val="accent6">
                              <a:lumMod val="50000"/>
                            </a:schemeClr>
                          </a:solidFill>
                        </a:rPr>
                        <a:t>OA_Gold</a:t>
                      </a:r>
                      <a:r>
                        <a:rPr lang="en-US" sz="1600" dirty="0">
                          <a:solidFill>
                            <a:schemeClr val="accent6">
                              <a:lumMod val="50000"/>
                            </a:schemeClr>
                          </a:solidFill>
                        </a:rPr>
                        <a:t>)</a:t>
                      </a:r>
                    </a:p>
                  </a:txBody>
                  <a:tcPr>
                    <a:solidFill>
                      <a:schemeClr val="bg1"/>
                    </a:solidFill>
                  </a:tcPr>
                </a:tc>
                <a:extLst>
                  <a:ext uri="{0D108BD9-81ED-4DB2-BD59-A6C34878D82A}">
                    <a16:rowId xmlns:a16="http://schemas.microsoft.com/office/drawing/2014/main" val="10004"/>
                  </a:ext>
                </a:extLst>
              </a:tr>
              <a:tr h="283921">
                <a:tc>
                  <a:txBody>
                    <a:bodyPr/>
                    <a:lstStyle/>
                    <a:p>
                      <a:r>
                        <a:rPr lang="en-US" sz="1600" dirty="0">
                          <a:solidFill>
                            <a:schemeClr val="accent6">
                              <a:lumMod val="50000"/>
                            </a:schemeClr>
                          </a:solidFill>
                        </a:rPr>
                        <a:t>Book Access Denied</a:t>
                      </a:r>
                    </a:p>
                  </a:txBody>
                  <a:tcPr>
                    <a:solidFill>
                      <a:schemeClr val="bg1"/>
                    </a:solidFill>
                  </a:tcPr>
                </a:tc>
                <a:extLst>
                  <a:ext uri="{0D108BD9-81ED-4DB2-BD59-A6C34878D82A}">
                    <a16:rowId xmlns:a16="http://schemas.microsoft.com/office/drawing/2014/main" val="10005"/>
                  </a:ext>
                </a:extLst>
              </a:tr>
              <a:tr h="283921">
                <a:tc>
                  <a:txBody>
                    <a:bodyPr/>
                    <a:lstStyle/>
                    <a:p>
                      <a:r>
                        <a:rPr lang="en-US" sz="1600" dirty="0">
                          <a:solidFill>
                            <a:schemeClr val="accent6">
                              <a:lumMod val="50000"/>
                            </a:schemeClr>
                          </a:solidFill>
                        </a:rPr>
                        <a:t>Book Usage by Access Type</a:t>
                      </a:r>
                    </a:p>
                  </a:txBody>
                  <a:tcPr>
                    <a:solidFill>
                      <a:schemeClr val="bg1"/>
                    </a:solidFill>
                  </a:tcPr>
                </a:tc>
                <a:extLst>
                  <a:ext uri="{0D108BD9-81ED-4DB2-BD59-A6C34878D82A}">
                    <a16:rowId xmlns:a16="http://schemas.microsoft.com/office/drawing/2014/main" val="1760138629"/>
                  </a:ext>
                </a:extLst>
              </a:tr>
              <a:tr h="283921">
                <a:tc>
                  <a:txBody>
                    <a:bodyPr/>
                    <a:lstStyle/>
                    <a:p>
                      <a:r>
                        <a:rPr lang="en-US" sz="1600" dirty="0">
                          <a:solidFill>
                            <a:schemeClr val="accent6">
                              <a:lumMod val="50000"/>
                            </a:schemeClr>
                          </a:solidFill>
                        </a:rPr>
                        <a:t>Journal Requests (Excluding </a:t>
                      </a:r>
                      <a:r>
                        <a:rPr lang="en-US" sz="1600" dirty="0" err="1">
                          <a:solidFill>
                            <a:schemeClr val="accent6">
                              <a:lumMod val="50000"/>
                            </a:schemeClr>
                          </a:solidFill>
                        </a:rPr>
                        <a:t>OA_Gold</a:t>
                      </a:r>
                      <a:r>
                        <a:rPr lang="en-US" sz="1600" dirty="0">
                          <a:solidFill>
                            <a:schemeClr val="accent6">
                              <a:lumMod val="50000"/>
                            </a:schemeClr>
                          </a:solidFill>
                        </a:rPr>
                        <a:t>)</a:t>
                      </a:r>
                    </a:p>
                  </a:txBody>
                  <a:tcPr>
                    <a:solidFill>
                      <a:schemeClr val="bg1"/>
                    </a:solidFill>
                  </a:tcPr>
                </a:tc>
                <a:extLst>
                  <a:ext uri="{0D108BD9-81ED-4DB2-BD59-A6C34878D82A}">
                    <a16:rowId xmlns:a16="http://schemas.microsoft.com/office/drawing/2014/main" val="2656277248"/>
                  </a:ext>
                </a:extLst>
              </a:tr>
              <a:tr h="283921">
                <a:tc>
                  <a:txBody>
                    <a:bodyPr/>
                    <a:lstStyle/>
                    <a:p>
                      <a:r>
                        <a:rPr lang="en-US" sz="1600" dirty="0">
                          <a:solidFill>
                            <a:schemeClr val="accent6">
                              <a:lumMod val="50000"/>
                            </a:schemeClr>
                          </a:solidFill>
                        </a:rPr>
                        <a:t>Journal Access Denied </a:t>
                      </a:r>
                    </a:p>
                  </a:txBody>
                  <a:tcPr>
                    <a:solidFill>
                      <a:schemeClr val="bg1"/>
                    </a:solidFill>
                  </a:tcPr>
                </a:tc>
                <a:extLst>
                  <a:ext uri="{0D108BD9-81ED-4DB2-BD59-A6C34878D82A}">
                    <a16:rowId xmlns:a16="http://schemas.microsoft.com/office/drawing/2014/main" val="946908753"/>
                  </a:ext>
                </a:extLst>
              </a:tr>
              <a:tr h="283921">
                <a:tc>
                  <a:txBody>
                    <a:bodyPr/>
                    <a:lstStyle/>
                    <a:p>
                      <a:r>
                        <a:rPr lang="en-US" sz="1600" dirty="0">
                          <a:solidFill>
                            <a:schemeClr val="accent6">
                              <a:lumMod val="50000"/>
                            </a:schemeClr>
                          </a:solidFill>
                        </a:rPr>
                        <a:t>Journal Usage by Access Type </a:t>
                      </a:r>
                    </a:p>
                  </a:txBody>
                  <a:tcPr>
                    <a:solidFill>
                      <a:schemeClr val="bg1"/>
                    </a:solidFill>
                  </a:tcPr>
                </a:tc>
                <a:extLst>
                  <a:ext uri="{0D108BD9-81ED-4DB2-BD59-A6C34878D82A}">
                    <a16:rowId xmlns:a16="http://schemas.microsoft.com/office/drawing/2014/main" val="3540061903"/>
                  </a:ext>
                </a:extLst>
              </a:tr>
              <a:tr h="283921">
                <a:tc>
                  <a:txBody>
                    <a:bodyPr/>
                    <a:lstStyle/>
                    <a:p>
                      <a:r>
                        <a:rPr lang="en-US" sz="1600" dirty="0">
                          <a:solidFill>
                            <a:schemeClr val="accent6">
                              <a:lumMod val="50000"/>
                            </a:schemeClr>
                          </a:solidFill>
                        </a:rPr>
                        <a:t>Journal Requests by YOP (Excluding </a:t>
                      </a:r>
                      <a:r>
                        <a:rPr lang="en-US" sz="1600" dirty="0" err="1">
                          <a:solidFill>
                            <a:schemeClr val="accent6">
                              <a:lumMod val="50000"/>
                            </a:schemeClr>
                          </a:solidFill>
                        </a:rPr>
                        <a:t>OA_Gold</a:t>
                      </a:r>
                      <a:r>
                        <a:rPr lang="en-US" sz="1600" dirty="0">
                          <a:solidFill>
                            <a:schemeClr val="accent6">
                              <a:lumMod val="50000"/>
                            </a:schemeClr>
                          </a:solidFill>
                        </a:rPr>
                        <a:t>) </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283921">
                <a:tc>
                  <a:txBody>
                    <a:bodyPr/>
                    <a:lstStyle/>
                    <a:p>
                      <a:r>
                        <a:rPr lang="en-US" sz="1800" b="1" dirty="0">
                          <a:solidFill>
                            <a:schemeClr val="accent5">
                              <a:lumMod val="50000"/>
                            </a:schemeClr>
                          </a:solidFill>
                        </a:rPr>
                        <a:t>Item Master Report</a:t>
                      </a:r>
                    </a:p>
                  </a:txBody>
                  <a:tcP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9"/>
                  </a:ext>
                </a:extLst>
              </a:tr>
              <a:tr h="283921">
                <a:tc>
                  <a:txBody>
                    <a:bodyPr/>
                    <a:lstStyle/>
                    <a:p>
                      <a:r>
                        <a:rPr lang="en-US" sz="1600" dirty="0">
                          <a:solidFill>
                            <a:schemeClr val="accent6">
                              <a:lumMod val="50000"/>
                            </a:schemeClr>
                          </a:solidFill>
                        </a:rPr>
                        <a:t>Journal Article Requests</a:t>
                      </a:r>
                    </a:p>
                  </a:txBody>
                  <a:tcP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02583"/>
                  </a:ext>
                </a:extLst>
              </a:tr>
              <a:tr h="283921">
                <a:tc>
                  <a:txBody>
                    <a:bodyPr/>
                    <a:lstStyle/>
                    <a:p>
                      <a:r>
                        <a:rPr lang="en-US" sz="1600" dirty="0">
                          <a:solidFill>
                            <a:schemeClr val="accent6">
                              <a:lumMod val="50000"/>
                            </a:schemeClr>
                          </a:solidFill>
                        </a:rPr>
                        <a:t>Multimedia Item Requests</a:t>
                      </a:r>
                    </a:p>
                  </a:txBody>
                  <a:tcP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28877305"/>
                  </a:ext>
                </a:extLst>
              </a:tr>
            </a:tbl>
          </a:graphicData>
        </a:graphic>
      </p:graphicFrame>
      <p:sp>
        <p:nvSpPr>
          <p:cNvPr id="7" name="Oval Callout 6"/>
          <p:cNvSpPr/>
          <p:nvPr/>
        </p:nvSpPr>
        <p:spPr>
          <a:xfrm>
            <a:off x="2011463" y="649684"/>
            <a:ext cx="3363686" cy="1527757"/>
          </a:xfrm>
          <a:prstGeom prst="wedgeEllipseCallout">
            <a:avLst>
              <a:gd name="adj1" fmla="val 73952"/>
              <a:gd name="adj2" fmla="val 152148"/>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Usage for subscribed journals supporting cost-per-use analysis</a:t>
            </a:r>
          </a:p>
        </p:txBody>
      </p:sp>
      <p:sp>
        <p:nvSpPr>
          <p:cNvPr id="9" name="Title 1"/>
          <p:cNvSpPr txBox="1">
            <a:spLocks/>
          </p:cNvSpPr>
          <p:nvPr/>
        </p:nvSpPr>
        <p:spPr>
          <a:xfrm>
            <a:off x="321564" y="963877"/>
            <a:ext cx="4125686" cy="493024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a:solidFill>
                  <a:schemeClr val="accent1"/>
                </a:solidFill>
              </a:rPr>
              <a:t>“Standard Views” Address the Most Common Use Cases</a:t>
            </a:r>
            <a:endParaRPr lang="en-US" dirty="0">
              <a:solidFill>
                <a:schemeClr val="accent1"/>
              </a:solidFill>
            </a:endParaRPr>
          </a:p>
        </p:txBody>
      </p:sp>
    </p:spTree>
    <p:extLst>
      <p:ext uri="{BB962C8B-B14F-4D97-AF65-F5344CB8AC3E}">
        <p14:creationId xmlns:p14="http://schemas.microsoft.com/office/powerpoint/2010/main" val="653082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19091</TotalTime>
  <Words>3420</Words>
  <Application>Microsoft Office PowerPoint</Application>
  <PresentationFormat>Widescreen</PresentationFormat>
  <Paragraphs>430</Paragraphs>
  <Slides>43</Slides>
  <Notes>38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Arial</vt:lpstr>
      <vt:lpstr>Calibri</vt:lpstr>
      <vt:lpstr>Calibri Light</vt:lpstr>
      <vt:lpstr>Century Gothic</vt:lpstr>
      <vt:lpstr>Office Theme</vt:lpstr>
      <vt:lpstr>“consistency, clarity, simplification and continuous maintenance”</vt:lpstr>
      <vt:lpstr>Why COUNTER Release 5</vt:lpstr>
      <vt:lpstr>Objective for Release 5</vt:lpstr>
      <vt:lpstr>Four Master Reports are the Foundation of COUNTER R5 Reports</vt:lpstr>
      <vt:lpstr>Master Reports can be Filtered and Configured to Tailor Analysis </vt:lpstr>
      <vt:lpstr>“Standard Views” Address the Most Common Use Cases</vt:lpstr>
      <vt:lpstr>PowerPoint Presentation</vt:lpstr>
      <vt:lpstr>PowerPoint Presentation</vt:lpstr>
      <vt:lpstr>PowerPoint Presentation</vt:lpstr>
      <vt:lpstr>PowerPoint Presentation</vt:lpstr>
      <vt:lpstr>PowerPoint Presentation</vt:lpstr>
      <vt:lpstr>Example of a Standard View for the Title Master Report</vt:lpstr>
      <vt:lpstr>Example of a Standard View for the Title Master Report</vt:lpstr>
      <vt:lpstr>Example of a Standard View for the Title Master Report</vt:lpstr>
      <vt:lpstr>Example of a Standard View for the Title Master Report</vt:lpstr>
      <vt:lpstr>R5’s Simplified Metric Types &amp; Related Attributes</vt:lpstr>
      <vt:lpstr>COUNTER Release 5: Metric Types</vt:lpstr>
      <vt:lpstr>COUNTER Release 5: Metric Types</vt:lpstr>
      <vt:lpstr>Additional Attributes</vt:lpstr>
      <vt:lpstr>COUNTER Release 5: Data Types</vt:lpstr>
      <vt:lpstr>COUNTER Release 5: Section Types</vt:lpstr>
      <vt:lpstr>COUNTER Release 5: Access Types</vt:lpstr>
      <vt:lpstr>COUNTER Release 5: Access Methods</vt:lpstr>
      <vt:lpstr>COUNTER Release 5: Year of Publication</vt:lpstr>
      <vt:lpstr>R5’s Simplified Report Formats</vt:lpstr>
      <vt:lpstr>COUNTER Release 4: Report Formats</vt:lpstr>
      <vt:lpstr>COUNTER Release 5: Report Formats</vt:lpstr>
      <vt:lpstr>COUNTER Release 5: Report Formats</vt:lpstr>
      <vt:lpstr>COUNTER Release 5: Report Formats</vt:lpstr>
      <vt:lpstr>COUNTER_SUSHI for Release 5</vt:lpstr>
      <vt:lpstr>PowerPoint Presentation</vt:lpstr>
      <vt:lpstr>PowerPoint Presentation</vt:lpstr>
      <vt:lpstr>PowerPoint Presentation</vt:lpstr>
      <vt:lpstr>PowerPoint Presentation</vt:lpstr>
      <vt:lpstr>PowerPoint Presentation</vt:lpstr>
      <vt:lpstr>Addressing Community Feedback on Draft 1</vt:lpstr>
      <vt:lpstr> Amendments to Draft 1 to remove implementation challenges </vt:lpstr>
      <vt:lpstr>Draft 2 includes additional clarification and guidance </vt:lpstr>
      <vt:lpstr>Things we cannot directly address</vt:lpstr>
      <vt:lpstr>New approaches </vt:lpstr>
      <vt:lpstr>New approaches</vt:lpstr>
      <vt:lpstr>Project timeline</vt:lpstr>
      <vt:lpstr>Draft 2 of Release 5 Now Available Online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Industry update</dc:title>
  <dc:creator>Lorraine Estelle</dc:creator>
  <cp:lastModifiedBy>Lorraine Estelle</cp:lastModifiedBy>
  <cp:revision>171</cp:revision>
  <cp:lastPrinted>2016-10-25T14:52:31Z</cp:lastPrinted>
  <dcterms:created xsi:type="dcterms:W3CDTF">2016-07-27T14:28:12Z</dcterms:created>
  <dcterms:modified xsi:type="dcterms:W3CDTF">2017-05-16T09:14:49Z</dcterms:modified>
</cp:coreProperties>
</file>