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52"/>
  </p:notesMasterIdLst>
  <p:sldIdLst>
    <p:sldId id="484" r:id="rId2"/>
    <p:sldId id="508" r:id="rId3"/>
    <p:sldId id="449" r:id="rId4"/>
    <p:sldId id="460" r:id="rId5"/>
    <p:sldId id="461" r:id="rId6"/>
    <p:sldId id="478" r:id="rId7"/>
    <p:sldId id="503" r:id="rId8"/>
    <p:sldId id="462" r:id="rId9"/>
    <p:sldId id="506" r:id="rId10"/>
    <p:sldId id="507" r:id="rId11"/>
    <p:sldId id="464" r:id="rId12"/>
    <p:sldId id="479" r:id="rId13"/>
    <p:sldId id="505" r:id="rId14"/>
    <p:sldId id="465" r:id="rId15"/>
    <p:sldId id="466" r:id="rId16"/>
    <p:sldId id="467" r:id="rId17"/>
    <p:sldId id="468" r:id="rId18"/>
    <p:sldId id="509" r:id="rId19"/>
    <p:sldId id="510" r:id="rId20"/>
    <p:sldId id="511" r:id="rId21"/>
    <p:sldId id="512" r:id="rId22"/>
    <p:sldId id="513" r:id="rId23"/>
    <p:sldId id="514" r:id="rId24"/>
    <p:sldId id="515" r:id="rId25"/>
    <p:sldId id="516" r:id="rId26"/>
    <p:sldId id="517" r:id="rId27"/>
    <p:sldId id="518" r:id="rId28"/>
    <p:sldId id="519" r:id="rId29"/>
    <p:sldId id="520" r:id="rId30"/>
    <p:sldId id="521" r:id="rId31"/>
    <p:sldId id="522" r:id="rId32"/>
    <p:sldId id="523" r:id="rId33"/>
    <p:sldId id="524" r:id="rId34"/>
    <p:sldId id="525" r:id="rId35"/>
    <p:sldId id="526" r:id="rId36"/>
    <p:sldId id="527" r:id="rId37"/>
    <p:sldId id="528" r:id="rId38"/>
    <p:sldId id="529" r:id="rId39"/>
    <p:sldId id="530" r:id="rId40"/>
    <p:sldId id="531" r:id="rId41"/>
    <p:sldId id="532" r:id="rId42"/>
    <p:sldId id="533" r:id="rId43"/>
    <p:sldId id="534" r:id="rId44"/>
    <p:sldId id="535" r:id="rId45"/>
    <p:sldId id="536" r:id="rId46"/>
    <p:sldId id="537" r:id="rId47"/>
    <p:sldId id="538" r:id="rId48"/>
    <p:sldId id="539" r:id="rId49"/>
    <p:sldId id="540" r:id="rId50"/>
    <p:sldId id="541" r:id="rId5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B4"/>
    <a:srgbClr val="404040"/>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7481" autoAdjust="0"/>
  </p:normalViewPr>
  <p:slideViewPr>
    <p:cSldViewPr snapToGrid="0" showGuides="1">
      <p:cViewPr varScale="1">
        <p:scale>
          <a:sx n="45" d="100"/>
          <a:sy n="45" d="100"/>
        </p:scale>
        <p:origin x="960" y="20"/>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1FF5C-E71D-430C-B18E-3A5A3355BB4A}" type="doc">
      <dgm:prSet loTypeId="urn:microsoft.com/office/officeart/2005/8/layout/hChevron3" loCatId="Inbox" qsTypeId="urn:microsoft.com/office/officeart/2005/8/quickstyle/simple1" qsCatId="simple" csTypeId="urn:microsoft.com/office/officeart/2005/8/colors/ColorSchemeForSuggestions" csCatId="other" phldr="1"/>
      <dgm:spPr/>
      <dgm:t>
        <a:bodyPr/>
        <a:lstStyle/>
        <a:p>
          <a:endParaRPr lang="en-US"/>
        </a:p>
      </dgm:t>
    </dgm:pt>
    <dgm:pt modelId="{361FA642-5F3A-4053-8DD3-F00767003564}">
      <dgm:prSet custT="1"/>
      <dgm:spPr/>
      <dgm:t>
        <a:bodyPr/>
        <a:lstStyle/>
        <a:p>
          <a:r>
            <a:rPr lang="en-US" sz="2400" dirty="0"/>
            <a:t>The COUNTER R5 working group was comprised of librarians, publishers, representatives of ERM systems and other usage service providers</a:t>
          </a:r>
        </a:p>
      </dgm:t>
    </dgm:pt>
    <dgm:pt modelId="{3E99A399-655B-44F8-864E-FC301915B2D6}" type="parTrans" cxnId="{556532F2-4B74-40FC-AFAE-803406AC26A3}">
      <dgm:prSet/>
      <dgm:spPr/>
      <dgm:t>
        <a:bodyPr/>
        <a:lstStyle/>
        <a:p>
          <a:endParaRPr lang="en-US"/>
        </a:p>
      </dgm:t>
    </dgm:pt>
    <dgm:pt modelId="{9F49E95A-9D4E-47D2-8244-BF999B68148C}" type="sibTrans" cxnId="{556532F2-4B74-40FC-AFAE-803406AC26A3}">
      <dgm:prSet/>
      <dgm:spPr/>
      <dgm:t>
        <a:bodyPr/>
        <a:lstStyle/>
        <a:p>
          <a:endParaRPr lang="en-US"/>
        </a:p>
      </dgm:t>
    </dgm:pt>
    <dgm:pt modelId="{EBEA4069-00ED-4F20-B51B-E5CAE3B564BB}">
      <dgm:prSet/>
      <dgm:spPr>
        <a:solidFill>
          <a:srgbClr val="1188B4"/>
        </a:solidFill>
      </dgm:spPr>
      <dgm:t>
        <a:bodyPr/>
        <a:lstStyle/>
        <a:p>
          <a:r>
            <a:rPr lang="en-GB" dirty="0"/>
            <a:t>The members of the of the group who contributed their time and expertise are: </a:t>
          </a:r>
          <a:endParaRPr lang="en-US" dirty="0"/>
        </a:p>
      </dgm:t>
    </dgm:pt>
    <dgm:pt modelId="{0AC63BFE-D1D2-449A-AB81-7F617894762F}" type="parTrans" cxnId="{0C528C1C-EDCE-4F00-87AB-F1E99A050AAE}">
      <dgm:prSet/>
      <dgm:spPr/>
      <dgm:t>
        <a:bodyPr/>
        <a:lstStyle/>
        <a:p>
          <a:endParaRPr lang="en-US"/>
        </a:p>
      </dgm:t>
    </dgm:pt>
    <dgm:pt modelId="{51034322-D380-4A68-9997-9AF996765062}" type="sibTrans" cxnId="{0C528C1C-EDCE-4F00-87AB-F1E99A050AAE}">
      <dgm:prSet/>
      <dgm:spPr/>
      <dgm:t>
        <a:bodyPr/>
        <a:lstStyle/>
        <a:p>
          <a:endParaRPr lang="en-US"/>
        </a:p>
      </dgm:t>
    </dgm:pt>
    <dgm:pt modelId="{EC2DCCFE-E9FA-4665-9105-6C34153D3349}">
      <dgm:prSet/>
      <dgm:spPr>
        <a:solidFill>
          <a:srgbClr val="1188B4"/>
        </a:solidFill>
      </dgm:spPr>
      <dgm:t>
        <a:bodyPr/>
        <a:lstStyle/>
        <a:p>
          <a:r>
            <a:rPr lang="en-GB" dirty="0"/>
            <a:t>Oliver Pesch (Chair) </a:t>
          </a:r>
          <a:endParaRPr lang="en-US" dirty="0"/>
        </a:p>
      </dgm:t>
    </dgm:pt>
    <dgm:pt modelId="{9D2CD594-F5AF-41DB-9A48-7C796FB8B935}" type="parTrans" cxnId="{DC79CFA6-52A8-415C-B470-4DA311704A00}">
      <dgm:prSet/>
      <dgm:spPr/>
      <dgm:t>
        <a:bodyPr/>
        <a:lstStyle/>
        <a:p>
          <a:endParaRPr lang="en-US"/>
        </a:p>
      </dgm:t>
    </dgm:pt>
    <dgm:pt modelId="{7D0A2B4B-27A9-48DA-835D-F34EDBEDDD97}" type="sibTrans" cxnId="{DC79CFA6-52A8-415C-B470-4DA311704A00}">
      <dgm:prSet/>
      <dgm:spPr/>
      <dgm:t>
        <a:bodyPr/>
        <a:lstStyle/>
        <a:p>
          <a:endParaRPr lang="en-US"/>
        </a:p>
      </dgm:t>
    </dgm:pt>
    <dgm:pt modelId="{4F7AB6C7-E8DF-4025-B2E3-85850B353DAA}">
      <dgm:prSet/>
      <dgm:spPr>
        <a:solidFill>
          <a:srgbClr val="1188B4"/>
        </a:solidFill>
      </dgm:spPr>
      <dgm:t>
        <a:bodyPr/>
        <a:lstStyle/>
        <a:p>
          <a:r>
            <a:rPr lang="en-GB"/>
            <a:t>Senol Akay</a:t>
          </a:r>
          <a:endParaRPr lang="en-US"/>
        </a:p>
      </dgm:t>
    </dgm:pt>
    <dgm:pt modelId="{34CF5ECD-8E6C-4F65-8B62-F19FFB05456D}" type="parTrans" cxnId="{0F77A372-AA55-48B9-9B60-569F54F0E92A}">
      <dgm:prSet/>
      <dgm:spPr/>
      <dgm:t>
        <a:bodyPr/>
        <a:lstStyle/>
        <a:p>
          <a:endParaRPr lang="en-US"/>
        </a:p>
      </dgm:t>
    </dgm:pt>
    <dgm:pt modelId="{C76A3B90-A088-475C-AA3B-A52199832E79}" type="sibTrans" cxnId="{0F77A372-AA55-48B9-9B60-569F54F0E92A}">
      <dgm:prSet/>
      <dgm:spPr/>
      <dgm:t>
        <a:bodyPr/>
        <a:lstStyle/>
        <a:p>
          <a:endParaRPr lang="en-US"/>
        </a:p>
      </dgm:t>
    </dgm:pt>
    <dgm:pt modelId="{34FD3D2D-FF4B-4C2D-9081-BF111CF073AD}">
      <dgm:prSet/>
      <dgm:spPr>
        <a:solidFill>
          <a:srgbClr val="1188B4"/>
        </a:solidFill>
      </dgm:spPr>
      <dgm:t>
        <a:bodyPr/>
        <a:lstStyle/>
        <a:p>
          <a:r>
            <a:rPr lang="en-GB"/>
            <a:t>Daniel Albertsson</a:t>
          </a:r>
          <a:endParaRPr lang="en-US"/>
        </a:p>
      </dgm:t>
    </dgm:pt>
    <dgm:pt modelId="{69DCBC1F-B79F-4908-B653-5C7F67BEEC4C}" type="parTrans" cxnId="{7C9679C3-E339-4936-B4F5-2E61C89DD6B2}">
      <dgm:prSet/>
      <dgm:spPr/>
      <dgm:t>
        <a:bodyPr/>
        <a:lstStyle/>
        <a:p>
          <a:endParaRPr lang="en-US"/>
        </a:p>
      </dgm:t>
    </dgm:pt>
    <dgm:pt modelId="{1B40E150-A2E8-4699-B76A-908150B3D597}" type="sibTrans" cxnId="{7C9679C3-E339-4936-B4F5-2E61C89DD6B2}">
      <dgm:prSet/>
      <dgm:spPr/>
      <dgm:t>
        <a:bodyPr/>
        <a:lstStyle/>
        <a:p>
          <a:endParaRPr lang="en-US"/>
        </a:p>
      </dgm:t>
    </dgm:pt>
    <dgm:pt modelId="{64D74D5C-5CB6-4EC8-B882-4C392E126488}">
      <dgm:prSet/>
      <dgm:spPr>
        <a:solidFill>
          <a:srgbClr val="1188B4"/>
        </a:solidFill>
      </dgm:spPr>
      <dgm:t>
        <a:bodyPr/>
        <a:lstStyle/>
        <a:p>
          <a:r>
            <a:rPr lang="en-GB"/>
            <a:t>Irene Barbers</a:t>
          </a:r>
          <a:endParaRPr lang="en-US"/>
        </a:p>
      </dgm:t>
    </dgm:pt>
    <dgm:pt modelId="{5D6AA25E-2B74-4BF1-97E4-7C70DB1ED44F}" type="parTrans" cxnId="{CEFE5B2F-5E73-4F58-B619-7F6EBA529668}">
      <dgm:prSet/>
      <dgm:spPr/>
      <dgm:t>
        <a:bodyPr/>
        <a:lstStyle/>
        <a:p>
          <a:endParaRPr lang="en-US"/>
        </a:p>
      </dgm:t>
    </dgm:pt>
    <dgm:pt modelId="{CC9368FD-C9DD-4B44-A4AB-FCAF877FD08E}" type="sibTrans" cxnId="{CEFE5B2F-5E73-4F58-B619-7F6EBA529668}">
      <dgm:prSet/>
      <dgm:spPr/>
      <dgm:t>
        <a:bodyPr/>
        <a:lstStyle/>
        <a:p>
          <a:endParaRPr lang="en-US"/>
        </a:p>
      </dgm:t>
    </dgm:pt>
    <dgm:pt modelId="{1AC549D8-0AE4-479E-AD6A-6A33A4F84D66}">
      <dgm:prSet/>
      <dgm:spPr>
        <a:solidFill>
          <a:srgbClr val="1188B4"/>
        </a:solidFill>
      </dgm:spPr>
      <dgm:t>
        <a:bodyPr/>
        <a:lstStyle/>
        <a:p>
          <a:r>
            <a:rPr lang="en-GB" dirty="0"/>
            <a:t>Simon Bevan</a:t>
          </a:r>
          <a:endParaRPr lang="en-US" dirty="0"/>
        </a:p>
      </dgm:t>
    </dgm:pt>
    <dgm:pt modelId="{6CFC5325-7334-4E62-974F-ABB48E51F62C}" type="parTrans" cxnId="{ECC11DDA-40B4-4911-931D-B95DFC2B1314}">
      <dgm:prSet/>
      <dgm:spPr/>
      <dgm:t>
        <a:bodyPr/>
        <a:lstStyle/>
        <a:p>
          <a:endParaRPr lang="en-US"/>
        </a:p>
      </dgm:t>
    </dgm:pt>
    <dgm:pt modelId="{E085D362-CE16-4094-8D2E-B5CCC2614AE2}" type="sibTrans" cxnId="{ECC11DDA-40B4-4911-931D-B95DFC2B1314}">
      <dgm:prSet/>
      <dgm:spPr/>
      <dgm:t>
        <a:bodyPr/>
        <a:lstStyle/>
        <a:p>
          <a:endParaRPr lang="en-US"/>
        </a:p>
      </dgm:t>
    </dgm:pt>
    <dgm:pt modelId="{8F503CFC-330A-416D-8901-A08451F4C622}">
      <dgm:prSet/>
      <dgm:spPr>
        <a:solidFill>
          <a:srgbClr val="1188B4"/>
        </a:solidFill>
      </dgm:spPr>
      <dgm:t>
        <a:bodyPr/>
        <a:lstStyle/>
        <a:p>
          <a:r>
            <a:rPr lang="en-GB" dirty="0"/>
            <a:t>Sarah Bull</a:t>
          </a:r>
          <a:endParaRPr lang="en-US" dirty="0"/>
        </a:p>
      </dgm:t>
    </dgm:pt>
    <dgm:pt modelId="{1F4B3879-EF23-4CD1-9D36-7D590248898A}" type="parTrans" cxnId="{B1D743F4-6BF9-4BF6-97B2-B9110972EE75}">
      <dgm:prSet/>
      <dgm:spPr/>
      <dgm:t>
        <a:bodyPr/>
        <a:lstStyle/>
        <a:p>
          <a:endParaRPr lang="en-US"/>
        </a:p>
      </dgm:t>
    </dgm:pt>
    <dgm:pt modelId="{07A0C6A0-348A-4BA6-ABD1-4977E2E71AC3}" type="sibTrans" cxnId="{B1D743F4-6BF9-4BF6-97B2-B9110972EE75}">
      <dgm:prSet/>
      <dgm:spPr/>
      <dgm:t>
        <a:bodyPr/>
        <a:lstStyle/>
        <a:p>
          <a:endParaRPr lang="en-US"/>
        </a:p>
      </dgm:t>
    </dgm:pt>
    <dgm:pt modelId="{9F494F47-0B79-4D54-8EF7-5E2C1892A3EC}">
      <dgm:prSet/>
      <dgm:spPr>
        <a:solidFill>
          <a:srgbClr val="1188B4"/>
        </a:solidFill>
      </dgm:spPr>
      <dgm:t>
        <a:bodyPr/>
        <a:lstStyle/>
        <a:p>
          <a:r>
            <a:rPr lang="en-GB" dirty="0"/>
            <a:t>Andrew Goldthorpe</a:t>
          </a:r>
          <a:endParaRPr lang="en-US" dirty="0"/>
        </a:p>
      </dgm:t>
    </dgm:pt>
    <dgm:pt modelId="{B7C32AFE-DB4A-41A4-8CCC-A188A626AE96}" type="parTrans" cxnId="{987CF34F-8024-4081-A5BD-604349390C26}">
      <dgm:prSet/>
      <dgm:spPr/>
      <dgm:t>
        <a:bodyPr/>
        <a:lstStyle/>
        <a:p>
          <a:endParaRPr lang="en-US"/>
        </a:p>
      </dgm:t>
    </dgm:pt>
    <dgm:pt modelId="{BAEBFE42-C5D5-44C4-AEA3-6F59B2E547B1}" type="sibTrans" cxnId="{987CF34F-8024-4081-A5BD-604349390C26}">
      <dgm:prSet/>
      <dgm:spPr/>
      <dgm:t>
        <a:bodyPr/>
        <a:lstStyle/>
        <a:p>
          <a:endParaRPr lang="en-US"/>
        </a:p>
      </dgm:t>
    </dgm:pt>
    <dgm:pt modelId="{0FD7E022-5148-4785-9805-B6AFD21D3B08}">
      <dgm:prSet/>
      <dgm:spPr>
        <a:solidFill>
          <a:srgbClr val="1188B4"/>
        </a:solidFill>
      </dgm:spPr>
      <dgm:t>
        <a:bodyPr/>
        <a:lstStyle/>
        <a:p>
          <a:r>
            <a:rPr lang="en-GB"/>
            <a:t>Enrique Gonzales</a:t>
          </a:r>
          <a:endParaRPr lang="en-US"/>
        </a:p>
      </dgm:t>
    </dgm:pt>
    <dgm:pt modelId="{90E72457-DF47-4545-8F18-EFDFF60A43C2}" type="parTrans" cxnId="{58A26E94-915E-4068-AC8C-15330F3AB4AF}">
      <dgm:prSet/>
      <dgm:spPr/>
      <dgm:t>
        <a:bodyPr/>
        <a:lstStyle/>
        <a:p>
          <a:endParaRPr lang="en-US"/>
        </a:p>
      </dgm:t>
    </dgm:pt>
    <dgm:pt modelId="{9F6C19CD-E36C-4F72-B6F1-E0919A1018CF}" type="sibTrans" cxnId="{58A26E94-915E-4068-AC8C-15330F3AB4AF}">
      <dgm:prSet/>
      <dgm:spPr/>
      <dgm:t>
        <a:bodyPr/>
        <a:lstStyle/>
        <a:p>
          <a:endParaRPr lang="en-US"/>
        </a:p>
      </dgm:t>
    </dgm:pt>
    <dgm:pt modelId="{9B9FB2F8-6431-4943-B427-CF70B6277BA4}">
      <dgm:prSet/>
      <dgm:spPr>
        <a:solidFill>
          <a:srgbClr val="1188B4"/>
        </a:solidFill>
      </dgm:spPr>
      <dgm:t>
        <a:bodyPr/>
        <a:lstStyle/>
        <a:p>
          <a:r>
            <a:rPr lang="en-GB" dirty="0"/>
            <a:t>Kornelia Junge</a:t>
          </a:r>
          <a:endParaRPr lang="en-US" dirty="0"/>
        </a:p>
      </dgm:t>
    </dgm:pt>
    <dgm:pt modelId="{06262ADD-DBBC-43E1-8AA1-25C1D9A95634}" type="parTrans" cxnId="{76A10DD2-9C06-43C0-871C-300759A0658C}">
      <dgm:prSet/>
      <dgm:spPr/>
      <dgm:t>
        <a:bodyPr/>
        <a:lstStyle/>
        <a:p>
          <a:endParaRPr lang="en-US"/>
        </a:p>
      </dgm:t>
    </dgm:pt>
    <dgm:pt modelId="{FCC900E3-E309-4E9A-B5A9-3DAB42831C48}" type="sibTrans" cxnId="{76A10DD2-9C06-43C0-871C-300759A0658C}">
      <dgm:prSet/>
      <dgm:spPr/>
      <dgm:t>
        <a:bodyPr/>
        <a:lstStyle/>
        <a:p>
          <a:endParaRPr lang="en-US"/>
        </a:p>
      </dgm:t>
    </dgm:pt>
    <dgm:pt modelId="{0C8CB3F0-4DB0-40EE-BD4A-B1CEF0810A71}">
      <dgm:prSet/>
      <dgm:spPr>
        <a:solidFill>
          <a:srgbClr val="1188B4"/>
        </a:solidFill>
      </dgm:spPr>
      <dgm:t>
        <a:bodyPr/>
        <a:lstStyle/>
        <a:p>
          <a:r>
            <a:rPr lang="en-GB"/>
            <a:t>Sonja Lendi</a:t>
          </a:r>
          <a:endParaRPr lang="en-US"/>
        </a:p>
      </dgm:t>
    </dgm:pt>
    <dgm:pt modelId="{84C733E0-A4C1-4157-B40F-CF8DA075CA2E}" type="parTrans" cxnId="{757DC10E-99EC-4FE4-A21D-23DFD3EEED6F}">
      <dgm:prSet/>
      <dgm:spPr/>
      <dgm:t>
        <a:bodyPr/>
        <a:lstStyle/>
        <a:p>
          <a:endParaRPr lang="en-US"/>
        </a:p>
      </dgm:t>
    </dgm:pt>
    <dgm:pt modelId="{B89A7242-5EB5-4152-BC48-2FE709B5054D}" type="sibTrans" cxnId="{757DC10E-99EC-4FE4-A21D-23DFD3EEED6F}">
      <dgm:prSet/>
      <dgm:spPr/>
      <dgm:t>
        <a:bodyPr/>
        <a:lstStyle/>
        <a:p>
          <a:endParaRPr lang="en-US"/>
        </a:p>
      </dgm:t>
    </dgm:pt>
    <dgm:pt modelId="{E61CD617-480F-4D5B-9230-9DEBFFB7A6A0}">
      <dgm:prSet/>
      <dgm:spPr>
        <a:solidFill>
          <a:srgbClr val="1188B4"/>
        </a:solidFill>
      </dgm:spPr>
      <dgm:t>
        <a:bodyPr/>
        <a:lstStyle/>
        <a:p>
          <a:r>
            <a:rPr lang="en-GB"/>
            <a:t>Tasha Mellins-Cohen</a:t>
          </a:r>
          <a:endParaRPr lang="en-US"/>
        </a:p>
      </dgm:t>
    </dgm:pt>
    <dgm:pt modelId="{47E9EF07-4A75-4F8B-B7BB-F841B96EE5FA}" type="parTrans" cxnId="{882B8778-20EE-4500-9CF9-EF99314E919B}">
      <dgm:prSet/>
      <dgm:spPr/>
      <dgm:t>
        <a:bodyPr/>
        <a:lstStyle/>
        <a:p>
          <a:endParaRPr lang="en-US"/>
        </a:p>
      </dgm:t>
    </dgm:pt>
    <dgm:pt modelId="{6BAE42A9-EA24-4F12-91E5-84DAC54635AB}" type="sibTrans" cxnId="{882B8778-20EE-4500-9CF9-EF99314E919B}">
      <dgm:prSet/>
      <dgm:spPr/>
      <dgm:t>
        <a:bodyPr/>
        <a:lstStyle/>
        <a:p>
          <a:endParaRPr lang="en-US"/>
        </a:p>
      </dgm:t>
    </dgm:pt>
    <dgm:pt modelId="{2B22F320-475C-41D6-A42A-B32983C443D4}">
      <dgm:prSet/>
      <dgm:spPr>
        <a:solidFill>
          <a:srgbClr val="1188B4"/>
        </a:solidFill>
      </dgm:spPr>
      <dgm:t>
        <a:bodyPr/>
        <a:lstStyle/>
        <a:p>
          <a:r>
            <a:rPr lang="en-GB"/>
            <a:t>Paul Needham</a:t>
          </a:r>
          <a:endParaRPr lang="en-US"/>
        </a:p>
      </dgm:t>
    </dgm:pt>
    <dgm:pt modelId="{1B1BC0BE-8F50-47B8-A17A-67E14D9F9636}" type="parTrans" cxnId="{93CA4750-76DB-4748-9E38-C47F037630EC}">
      <dgm:prSet/>
      <dgm:spPr/>
      <dgm:t>
        <a:bodyPr/>
        <a:lstStyle/>
        <a:p>
          <a:endParaRPr lang="en-US"/>
        </a:p>
      </dgm:t>
    </dgm:pt>
    <dgm:pt modelId="{C97D99F0-08CB-4FC1-BCAE-DEA44D11D9B7}" type="sibTrans" cxnId="{93CA4750-76DB-4748-9E38-C47F037630EC}">
      <dgm:prSet/>
      <dgm:spPr/>
      <dgm:t>
        <a:bodyPr/>
        <a:lstStyle/>
        <a:p>
          <a:endParaRPr lang="en-US"/>
        </a:p>
      </dgm:t>
    </dgm:pt>
    <dgm:pt modelId="{B73B6883-015E-4A06-971F-65804DB23EC9}">
      <dgm:prSet/>
      <dgm:spPr>
        <a:solidFill>
          <a:srgbClr val="1188B4"/>
        </a:solidFill>
      </dgm:spPr>
      <dgm:t>
        <a:bodyPr/>
        <a:lstStyle/>
        <a:p>
          <a:r>
            <a:rPr lang="en-GB"/>
            <a:t>Bernd Oberknapp</a:t>
          </a:r>
          <a:endParaRPr lang="en-US"/>
        </a:p>
      </dgm:t>
    </dgm:pt>
    <dgm:pt modelId="{95434B11-E015-4331-995D-C9CC7383B58B}" type="parTrans" cxnId="{6E6EDDEE-96E6-4A05-A4A0-5E0973629DB0}">
      <dgm:prSet/>
      <dgm:spPr/>
      <dgm:t>
        <a:bodyPr/>
        <a:lstStyle/>
        <a:p>
          <a:endParaRPr lang="en-US"/>
        </a:p>
      </dgm:t>
    </dgm:pt>
    <dgm:pt modelId="{F54E2C15-0FF1-4C96-8E65-D9564B169B78}" type="sibTrans" cxnId="{6E6EDDEE-96E6-4A05-A4A0-5E0973629DB0}">
      <dgm:prSet/>
      <dgm:spPr/>
      <dgm:t>
        <a:bodyPr/>
        <a:lstStyle/>
        <a:p>
          <a:endParaRPr lang="en-US"/>
        </a:p>
      </dgm:t>
    </dgm:pt>
    <dgm:pt modelId="{BCBC49C1-A3C6-4244-BD64-E1ECBFA3BD7A}">
      <dgm:prSet/>
      <dgm:spPr>
        <a:solidFill>
          <a:srgbClr val="1188B4"/>
        </a:solidFill>
      </dgm:spPr>
      <dgm:t>
        <a:bodyPr/>
        <a:lstStyle/>
        <a:p>
          <a:r>
            <a:rPr lang="en-GB"/>
            <a:t>Heather Staines</a:t>
          </a:r>
          <a:endParaRPr lang="en-US"/>
        </a:p>
      </dgm:t>
    </dgm:pt>
    <dgm:pt modelId="{3E974917-5895-414F-B006-DE050F90A3B2}" type="parTrans" cxnId="{F558E7CB-BD22-4CB2-BF68-0F9B5631D652}">
      <dgm:prSet/>
      <dgm:spPr/>
      <dgm:t>
        <a:bodyPr/>
        <a:lstStyle/>
        <a:p>
          <a:endParaRPr lang="en-US"/>
        </a:p>
      </dgm:t>
    </dgm:pt>
    <dgm:pt modelId="{16AC6025-67DC-4878-BE0E-D291E0B8438C}" type="sibTrans" cxnId="{F558E7CB-BD22-4CB2-BF68-0F9B5631D652}">
      <dgm:prSet/>
      <dgm:spPr/>
      <dgm:t>
        <a:bodyPr/>
        <a:lstStyle/>
        <a:p>
          <a:endParaRPr lang="en-US"/>
        </a:p>
      </dgm:t>
    </dgm:pt>
    <dgm:pt modelId="{D7D13F2E-72E0-40E0-8EFB-DE75A07F45B1}" type="pres">
      <dgm:prSet presAssocID="{FEB1FF5C-E71D-430C-B18E-3A5A3355BB4A}" presName="Name0" presStyleCnt="0">
        <dgm:presLayoutVars>
          <dgm:dir/>
          <dgm:resizeHandles val="exact"/>
        </dgm:presLayoutVars>
      </dgm:prSet>
      <dgm:spPr/>
    </dgm:pt>
    <dgm:pt modelId="{24CC6F1D-E6C1-4222-A1B7-CA5DDB4854C6}" type="pres">
      <dgm:prSet presAssocID="{361FA642-5F3A-4053-8DD3-F00767003564}" presName="parAndChTx" presStyleLbl="node1" presStyleIdx="0" presStyleCnt="2">
        <dgm:presLayoutVars>
          <dgm:bulletEnabled val="1"/>
        </dgm:presLayoutVars>
      </dgm:prSet>
      <dgm:spPr/>
    </dgm:pt>
    <dgm:pt modelId="{7A9A5E0B-CBF2-4820-946D-48204E16D11D}" type="pres">
      <dgm:prSet presAssocID="{9F49E95A-9D4E-47D2-8244-BF999B68148C}" presName="parAndChSpace" presStyleCnt="0"/>
      <dgm:spPr/>
    </dgm:pt>
    <dgm:pt modelId="{4BC2E9C9-1299-4735-AEF6-FC38BD0C6CE1}" type="pres">
      <dgm:prSet presAssocID="{EBEA4069-00ED-4F20-B51B-E5CAE3B564BB}" presName="parAndChTx" presStyleLbl="node1" presStyleIdx="1" presStyleCnt="2">
        <dgm:presLayoutVars>
          <dgm:bulletEnabled val="1"/>
        </dgm:presLayoutVars>
      </dgm:prSet>
      <dgm:spPr/>
    </dgm:pt>
  </dgm:ptLst>
  <dgm:cxnLst>
    <dgm:cxn modelId="{757DC10E-99EC-4FE4-A21D-23DFD3EEED6F}" srcId="{EBEA4069-00ED-4F20-B51B-E5CAE3B564BB}" destId="{0C8CB3F0-4DB0-40EE-BD4A-B1CEF0810A71}" srcOrd="9" destOrd="0" parTransId="{84C733E0-A4C1-4157-B40F-CF8DA075CA2E}" sibTransId="{B89A7242-5EB5-4152-BC48-2FE709B5054D}"/>
    <dgm:cxn modelId="{D2E13913-A3E1-44BD-8F8F-A6C5E7CC2F47}" type="presOf" srcId="{B73B6883-015E-4A06-971F-65804DB23EC9}" destId="{4BC2E9C9-1299-4735-AEF6-FC38BD0C6CE1}" srcOrd="0" destOrd="13" presId="urn:microsoft.com/office/officeart/2005/8/layout/hChevron3"/>
    <dgm:cxn modelId="{BC43C719-17DD-42F1-A970-28174BFC1D1A}" type="presOf" srcId="{BCBC49C1-A3C6-4244-BD64-E1ECBFA3BD7A}" destId="{4BC2E9C9-1299-4735-AEF6-FC38BD0C6CE1}" srcOrd="0" destOrd="14" presId="urn:microsoft.com/office/officeart/2005/8/layout/hChevron3"/>
    <dgm:cxn modelId="{0432791B-32FB-451C-A0C4-548453A78E61}" type="presOf" srcId="{EC2DCCFE-E9FA-4665-9105-6C34153D3349}" destId="{4BC2E9C9-1299-4735-AEF6-FC38BD0C6CE1}" srcOrd="0" destOrd="1" presId="urn:microsoft.com/office/officeart/2005/8/layout/hChevron3"/>
    <dgm:cxn modelId="{0C528C1C-EDCE-4F00-87AB-F1E99A050AAE}" srcId="{FEB1FF5C-E71D-430C-B18E-3A5A3355BB4A}" destId="{EBEA4069-00ED-4F20-B51B-E5CAE3B564BB}" srcOrd="1" destOrd="0" parTransId="{0AC63BFE-D1D2-449A-AB81-7F617894762F}" sibTransId="{51034322-D380-4A68-9997-9AF996765062}"/>
    <dgm:cxn modelId="{7346C12D-2576-415D-809F-3180AD737D43}" type="presOf" srcId="{361FA642-5F3A-4053-8DD3-F00767003564}" destId="{24CC6F1D-E6C1-4222-A1B7-CA5DDB4854C6}" srcOrd="0" destOrd="0" presId="urn:microsoft.com/office/officeart/2005/8/layout/hChevron3"/>
    <dgm:cxn modelId="{289F1B2F-79FC-4523-89A4-055E9A5B6EEF}" type="presOf" srcId="{64D74D5C-5CB6-4EC8-B882-4C392E126488}" destId="{4BC2E9C9-1299-4735-AEF6-FC38BD0C6CE1}" srcOrd="0" destOrd="4" presId="urn:microsoft.com/office/officeart/2005/8/layout/hChevron3"/>
    <dgm:cxn modelId="{CEFE5B2F-5E73-4F58-B619-7F6EBA529668}" srcId="{EBEA4069-00ED-4F20-B51B-E5CAE3B564BB}" destId="{64D74D5C-5CB6-4EC8-B882-4C392E126488}" srcOrd="3" destOrd="0" parTransId="{5D6AA25E-2B74-4BF1-97E4-7C70DB1ED44F}" sibTransId="{CC9368FD-C9DD-4B44-A4AB-FCAF877FD08E}"/>
    <dgm:cxn modelId="{987CF34F-8024-4081-A5BD-604349390C26}" srcId="{EBEA4069-00ED-4F20-B51B-E5CAE3B564BB}" destId="{9F494F47-0B79-4D54-8EF7-5E2C1892A3EC}" srcOrd="6" destOrd="0" parTransId="{B7C32AFE-DB4A-41A4-8CCC-A188A626AE96}" sibTransId="{BAEBFE42-C5D5-44C4-AEA3-6F59B2E547B1}"/>
    <dgm:cxn modelId="{93CA4750-76DB-4748-9E38-C47F037630EC}" srcId="{EBEA4069-00ED-4F20-B51B-E5CAE3B564BB}" destId="{2B22F320-475C-41D6-A42A-B32983C443D4}" srcOrd="11" destOrd="0" parTransId="{1B1BC0BE-8F50-47B8-A17A-67E14D9F9636}" sibTransId="{C97D99F0-08CB-4FC1-BCAE-DEA44D11D9B7}"/>
    <dgm:cxn modelId="{C2BB0D52-C342-4F77-AADB-D031F1F9E4F0}" type="presOf" srcId="{0C8CB3F0-4DB0-40EE-BD4A-B1CEF0810A71}" destId="{4BC2E9C9-1299-4735-AEF6-FC38BD0C6CE1}" srcOrd="0" destOrd="10" presId="urn:microsoft.com/office/officeart/2005/8/layout/hChevron3"/>
    <dgm:cxn modelId="{0F77A372-AA55-48B9-9B60-569F54F0E92A}" srcId="{EBEA4069-00ED-4F20-B51B-E5CAE3B564BB}" destId="{4F7AB6C7-E8DF-4025-B2E3-85850B353DAA}" srcOrd="1" destOrd="0" parTransId="{34CF5ECD-8E6C-4F65-8B62-F19FFB05456D}" sibTransId="{C76A3B90-A088-475C-AA3B-A52199832E79}"/>
    <dgm:cxn modelId="{882B8778-20EE-4500-9CF9-EF99314E919B}" srcId="{EBEA4069-00ED-4F20-B51B-E5CAE3B564BB}" destId="{E61CD617-480F-4D5B-9230-9DEBFFB7A6A0}" srcOrd="10" destOrd="0" parTransId="{47E9EF07-4A75-4F8B-B7BB-F841B96EE5FA}" sibTransId="{6BAE42A9-EA24-4F12-91E5-84DAC54635AB}"/>
    <dgm:cxn modelId="{650DEF8A-1584-4CB6-91C7-96AF8BDABB29}" type="presOf" srcId="{FEB1FF5C-E71D-430C-B18E-3A5A3355BB4A}" destId="{D7D13F2E-72E0-40E0-8EFB-DE75A07F45B1}" srcOrd="0" destOrd="0" presId="urn:microsoft.com/office/officeart/2005/8/layout/hChevron3"/>
    <dgm:cxn modelId="{C2F3BA93-CBDB-443B-9784-6EC706267459}" type="presOf" srcId="{2B22F320-475C-41D6-A42A-B32983C443D4}" destId="{4BC2E9C9-1299-4735-AEF6-FC38BD0C6CE1}" srcOrd="0" destOrd="12" presId="urn:microsoft.com/office/officeart/2005/8/layout/hChevron3"/>
    <dgm:cxn modelId="{58A26E94-915E-4068-AC8C-15330F3AB4AF}" srcId="{EBEA4069-00ED-4F20-B51B-E5CAE3B564BB}" destId="{0FD7E022-5148-4785-9805-B6AFD21D3B08}" srcOrd="7" destOrd="0" parTransId="{90E72457-DF47-4545-8F18-EFDFF60A43C2}" sibTransId="{9F6C19CD-E36C-4F72-B6F1-E0919A1018CF}"/>
    <dgm:cxn modelId="{DC79CFA6-52A8-415C-B470-4DA311704A00}" srcId="{EBEA4069-00ED-4F20-B51B-E5CAE3B564BB}" destId="{EC2DCCFE-E9FA-4665-9105-6C34153D3349}" srcOrd="0" destOrd="0" parTransId="{9D2CD594-F5AF-41DB-9A48-7C796FB8B935}" sibTransId="{7D0A2B4B-27A9-48DA-835D-F34EDBEDDD97}"/>
    <dgm:cxn modelId="{ED58F9AF-589D-452A-941F-4DBA9A3E82E4}" type="presOf" srcId="{1AC549D8-0AE4-479E-AD6A-6A33A4F84D66}" destId="{4BC2E9C9-1299-4735-AEF6-FC38BD0C6CE1}" srcOrd="0" destOrd="5" presId="urn:microsoft.com/office/officeart/2005/8/layout/hChevron3"/>
    <dgm:cxn modelId="{AE4394B2-3465-4F74-9229-129EA4074602}" type="presOf" srcId="{4F7AB6C7-E8DF-4025-B2E3-85850B353DAA}" destId="{4BC2E9C9-1299-4735-AEF6-FC38BD0C6CE1}" srcOrd="0" destOrd="2" presId="urn:microsoft.com/office/officeart/2005/8/layout/hChevron3"/>
    <dgm:cxn modelId="{87B8D2C2-C6F2-4D8E-8D6D-3A7DC7AF3B18}" type="presOf" srcId="{9F494F47-0B79-4D54-8EF7-5E2C1892A3EC}" destId="{4BC2E9C9-1299-4735-AEF6-FC38BD0C6CE1}" srcOrd="0" destOrd="7" presId="urn:microsoft.com/office/officeart/2005/8/layout/hChevron3"/>
    <dgm:cxn modelId="{7C9679C3-E339-4936-B4F5-2E61C89DD6B2}" srcId="{EBEA4069-00ED-4F20-B51B-E5CAE3B564BB}" destId="{34FD3D2D-FF4B-4C2D-9081-BF111CF073AD}" srcOrd="2" destOrd="0" parTransId="{69DCBC1F-B79F-4908-B653-5C7F67BEEC4C}" sibTransId="{1B40E150-A2E8-4699-B76A-908150B3D597}"/>
    <dgm:cxn modelId="{9C62B9C9-F834-43C1-9EFC-F5EFCF2FE0A7}" type="presOf" srcId="{8F503CFC-330A-416D-8901-A08451F4C622}" destId="{4BC2E9C9-1299-4735-AEF6-FC38BD0C6CE1}" srcOrd="0" destOrd="6" presId="urn:microsoft.com/office/officeart/2005/8/layout/hChevron3"/>
    <dgm:cxn modelId="{F558E7CB-BD22-4CB2-BF68-0F9B5631D652}" srcId="{EBEA4069-00ED-4F20-B51B-E5CAE3B564BB}" destId="{BCBC49C1-A3C6-4244-BD64-E1ECBFA3BD7A}" srcOrd="13" destOrd="0" parTransId="{3E974917-5895-414F-B006-DE050F90A3B2}" sibTransId="{16AC6025-67DC-4878-BE0E-D291E0B8438C}"/>
    <dgm:cxn modelId="{35D231CE-018C-47A0-9826-7062B8C82053}" type="presOf" srcId="{34FD3D2D-FF4B-4C2D-9081-BF111CF073AD}" destId="{4BC2E9C9-1299-4735-AEF6-FC38BD0C6CE1}" srcOrd="0" destOrd="3" presId="urn:microsoft.com/office/officeart/2005/8/layout/hChevron3"/>
    <dgm:cxn modelId="{36D6C2D0-AE2F-4569-A104-8E3F9115AE7C}" type="presOf" srcId="{9B9FB2F8-6431-4943-B427-CF70B6277BA4}" destId="{4BC2E9C9-1299-4735-AEF6-FC38BD0C6CE1}" srcOrd="0" destOrd="9" presId="urn:microsoft.com/office/officeart/2005/8/layout/hChevron3"/>
    <dgm:cxn modelId="{762188D1-BEA8-4E0B-89FD-06798D93E571}" type="presOf" srcId="{EBEA4069-00ED-4F20-B51B-E5CAE3B564BB}" destId="{4BC2E9C9-1299-4735-AEF6-FC38BD0C6CE1}" srcOrd="0" destOrd="0" presId="urn:microsoft.com/office/officeart/2005/8/layout/hChevron3"/>
    <dgm:cxn modelId="{76A10DD2-9C06-43C0-871C-300759A0658C}" srcId="{EBEA4069-00ED-4F20-B51B-E5CAE3B564BB}" destId="{9B9FB2F8-6431-4943-B427-CF70B6277BA4}" srcOrd="8" destOrd="0" parTransId="{06262ADD-DBBC-43E1-8AA1-25C1D9A95634}" sibTransId="{FCC900E3-E309-4E9A-B5A9-3DAB42831C48}"/>
    <dgm:cxn modelId="{7DFA7BD8-8544-4334-B61C-FC4471379D60}" type="presOf" srcId="{E61CD617-480F-4D5B-9230-9DEBFFB7A6A0}" destId="{4BC2E9C9-1299-4735-AEF6-FC38BD0C6CE1}" srcOrd="0" destOrd="11" presId="urn:microsoft.com/office/officeart/2005/8/layout/hChevron3"/>
    <dgm:cxn modelId="{90A6ADD8-B6F3-4F93-938F-58CD17B24F64}" type="presOf" srcId="{0FD7E022-5148-4785-9805-B6AFD21D3B08}" destId="{4BC2E9C9-1299-4735-AEF6-FC38BD0C6CE1}" srcOrd="0" destOrd="8" presId="urn:microsoft.com/office/officeart/2005/8/layout/hChevron3"/>
    <dgm:cxn modelId="{ECC11DDA-40B4-4911-931D-B95DFC2B1314}" srcId="{EBEA4069-00ED-4F20-B51B-E5CAE3B564BB}" destId="{1AC549D8-0AE4-479E-AD6A-6A33A4F84D66}" srcOrd="4" destOrd="0" parTransId="{6CFC5325-7334-4E62-974F-ABB48E51F62C}" sibTransId="{E085D362-CE16-4094-8D2E-B5CCC2614AE2}"/>
    <dgm:cxn modelId="{6E6EDDEE-96E6-4A05-A4A0-5E0973629DB0}" srcId="{EBEA4069-00ED-4F20-B51B-E5CAE3B564BB}" destId="{B73B6883-015E-4A06-971F-65804DB23EC9}" srcOrd="12" destOrd="0" parTransId="{95434B11-E015-4331-995D-C9CC7383B58B}" sibTransId="{F54E2C15-0FF1-4C96-8E65-D9564B169B78}"/>
    <dgm:cxn modelId="{556532F2-4B74-40FC-AFAE-803406AC26A3}" srcId="{FEB1FF5C-E71D-430C-B18E-3A5A3355BB4A}" destId="{361FA642-5F3A-4053-8DD3-F00767003564}" srcOrd="0" destOrd="0" parTransId="{3E99A399-655B-44F8-864E-FC301915B2D6}" sibTransId="{9F49E95A-9D4E-47D2-8244-BF999B68148C}"/>
    <dgm:cxn modelId="{B1D743F4-6BF9-4BF6-97B2-B9110972EE75}" srcId="{EBEA4069-00ED-4F20-B51B-E5CAE3B564BB}" destId="{8F503CFC-330A-416D-8901-A08451F4C622}" srcOrd="5" destOrd="0" parTransId="{1F4B3879-EF23-4CD1-9D36-7D590248898A}" sibTransId="{07A0C6A0-348A-4BA6-ABD1-4977E2E71AC3}"/>
    <dgm:cxn modelId="{A4A61E13-CC72-4856-AF94-EA10D16677E2}" type="presParOf" srcId="{D7D13F2E-72E0-40E0-8EFB-DE75A07F45B1}" destId="{24CC6F1D-E6C1-4222-A1B7-CA5DDB4854C6}" srcOrd="0" destOrd="0" presId="urn:microsoft.com/office/officeart/2005/8/layout/hChevron3"/>
    <dgm:cxn modelId="{FFD1E8CA-7AFE-40EC-868E-39B81580AD0F}" type="presParOf" srcId="{D7D13F2E-72E0-40E0-8EFB-DE75A07F45B1}" destId="{7A9A5E0B-CBF2-4820-946D-48204E16D11D}" srcOrd="1" destOrd="0" presId="urn:microsoft.com/office/officeart/2005/8/layout/hChevron3"/>
    <dgm:cxn modelId="{B420DDF8-E069-42B7-9577-475C9922B4D9}" type="presParOf" srcId="{D7D13F2E-72E0-40E0-8EFB-DE75A07F45B1}" destId="{4BC2E9C9-1299-4735-AEF6-FC38BD0C6CE1}"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421BBF-7CB8-4909-A739-40A30BA39C0C}"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08F78D1C-EF49-41C9-9722-B65AB5542644}">
      <dgm:prSet/>
      <dgm:spPr>
        <a:solidFill>
          <a:srgbClr val="1188B4"/>
        </a:solidFill>
      </dgm:spPr>
      <dgm:t>
        <a:bodyPr/>
        <a:lstStyle/>
        <a:p>
          <a:r>
            <a:rPr lang="en-GB" dirty="0"/>
            <a:t>Due to size, creating and consuming R4 consortium reports was not always possible</a:t>
          </a:r>
          <a:endParaRPr lang="en-US" dirty="0"/>
        </a:p>
      </dgm:t>
    </dgm:pt>
    <dgm:pt modelId="{9862E42D-6961-490D-ABC1-60F8810EB807}" type="parTrans" cxnId="{7711FB57-7C7B-48A9-9A97-B8FDDDAE631F}">
      <dgm:prSet/>
      <dgm:spPr/>
      <dgm:t>
        <a:bodyPr/>
        <a:lstStyle/>
        <a:p>
          <a:endParaRPr lang="en-US"/>
        </a:p>
      </dgm:t>
    </dgm:pt>
    <dgm:pt modelId="{FFEDC1E7-4874-4EF2-A4A2-A42CAC63E91F}" type="sibTrans" cxnId="{7711FB57-7C7B-48A9-9A97-B8FDDDAE631F}">
      <dgm:prSet/>
      <dgm:spPr/>
      <dgm:t>
        <a:bodyPr/>
        <a:lstStyle/>
        <a:p>
          <a:endParaRPr lang="en-US"/>
        </a:p>
      </dgm:t>
    </dgm:pt>
    <dgm:pt modelId="{5C0BDD47-A309-4C56-97D6-F62762977CF1}">
      <dgm:prSet/>
      <dgm:spPr>
        <a:solidFill>
          <a:srgbClr val="1188B4"/>
        </a:solidFill>
      </dgm:spPr>
      <dgm:t>
        <a:bodyPr/>
        <a:lstStyle/>
        <a:p>
          <a:r>
            <a:rPr lang="en-GB" dirty="0"/>
            <a:t>Methods included in R5 simplify the retrieval of any R5 report for all consortium members</a:t>
          </a:r>
          <a:endParaRPr lang="en-US" dirty="0"/>
        </a:p>
      </dgm:t>
    </dgm:pt>
    <dgm:pt modelId="{63D7AF19-26CA-4DCA-B2DD-8C693A17F905}" type="parTrans" cxnId="{E1DF2460-05F2-4851-B9BC-A6DB2AEDCF8D}">
      <dgm:prSet/>
      <dgm:spPr/>
      <dgm:t>
        <a:bodyPr/>
        <a:lstStyle/>
        <a:p>
          <a:endParaRPr lang="en-US"/>
        </a:p>
      </dgm:t>
    </dgm:pt>
    <dgm:pt modelId="{886CB68A-3F39-41C9-93D8-40E5BA9500A1}" type="sibTrans" cxnId="{E1DF2460-05F2-4851-B9BC-A6DB2AEDCF8D}">
      <dgm:prSet/>
      <dgm:spPr/>
      <dgm:t>
        <a:bodyPr/>
        <a:lstStyle/>
        <a:p>
          <a:endParaRPr lang="en-US"/>
        </a:p>
      </dgm:t>
    </dgm:pt>
    <dgm:pt modelId="{7EE05F95-5F2B-4CE2-9E29-A03F04D19FC5}">
      <dgm:prSet/>
      <dgm:spPr>
        <a:solidFill>
          <a:srgbClr val="1188B4"/>
        </a:solidFill>
      </dgm:spPr>
      <dgm:t>
        <a:bodyPr/>
        <a:lstStyle/>
        <a:p>
          <a:r>
            <a:rPr lang="en-GB" dirty="0"/>
            <a:t>COUNTER is committed to facilitate development of Open Source tools that will provide consortium administrators with the ability to generate consolidated usage reports for the consortium</a:t>
          </a:r>
          <a:endParaRPr lang="en-US" dirty="0"/>
        </a:p>
      </dgm:t>
    </dgm:pt>
    <dgm:pt modelId="{249F3E91-484F-433D-9E34-0BEB3F1CE9E5}" type="parTrans" cxnId="{65372420-0A7F-4989-B766-E85E2E13E7E8}">
      <dgm:prSet/>
      <dgm:spPr/>
      <dgm:t>
        <a:bodyPr/>
        <a:lstStyle/>
        <a:p>
          <a:endParaRPr lang="en-US"/>
        </a:p>
      </dgm:t>
    </dgm:pt>
    <dgm:pt modelId="{11B39A46-8BAF-4583-B32E-507307A36E1B}" type="sibTrans" cxnId="{65372420-0A7F-4989-B766-E85E2E13E7E8}">
      <dgm:prSet/>
      <dgm:spPr/>
      <dgm:t>
        <a:bodyPr/>
        <a:lstStyle/>
        <a:p>
          <a:endParaRPr lang="en-US"/>
        </a:p>
      </dgm:t>
    </dgm:pt>
    <dgm:pt modelId="{792956A2-9784-4FBC-930A-76825173B4B8}" type="pres">
      <dgm:prSet presAssocID="{C2421BBF-7CB8-4909-A739-40A30BA39C0C}" presName="linear" presStyleCnt="0">
        <dgm:presLayoutVars>
          <dgm:animLvl val="lvl"/>
          <dgm:resizeHandles val="exact"/>
        </dgm:presLayoutVars>
      </dgm:prSet>
      <dgm:spPr/>
    </dgm:pt>
    <dgm:pt modelId="{6FF6D951-33B0-4039-BB83-2A0FC46E7A7C}" type="pres">
      <dgm:prSet presAssocID="{08F78D1C-EF49-41C9-9722-B65AB5542644}" presName="parentText" presStyleLbl="node1" presStyleIdx="0" presStyleCnt="3">
        <dgm:presLayoutVars>
          <dgm:chMax val="0"/>
          <dgm:bulletEnabled val="1"/>
        </dgm:presLayoutVars>
      </dgm:prSet>
      <dgm:spPr/>
    </dgm:pt>
    <dgm:pt modelId="{10BC0760-DE8F-4138-95EA-B007D940007D}" type="pres">
      <dgm:prSet presAssocID="{FFEDC1E7-4874-4EF2-A4A2-A42CAC63E91F}" presName="spacer" presStyleCnt="0"/>
      <dgm:spPr/>
    </dgm:pt>
    <dgm:pt modelId="{76A9E10D-BC96-4D96-B3BD-64FFA28F952B}" type="pres">
      <dgm:prSet presAssocID="{5C0BDD47-A309-4C56-97D6-F62762977CF1}" presName="parentText" presStyleLbl="node1" presStyleIdx="1" presStyleCnt="3">
        <dgm:presLayoutVars>
          <dgm:chMax val="0"/>
          <dgm:bulletEnabled val="1"/>
        </dgm:presLayoutVars>
      </dgm:prSet>
      <dgm:spPr/>
    </dgm:pt>
    <dgm:pt modelId="{9CAFDA18-ACBD-4C3F-8394-9EBDE56F7CE9}" type="pres">
      <dgm:prSet presAssocID="{886CB68A-3F39-41C9-93D8-40E5BA9500A1}" presName="spacer" presStyleCnt="0"/>
      <dgm:spPr/>
    </dgm:pt>
    <dgm:pt modelId="{FF8FDD86-6E54-47D8-AACE-1CCA2037D81D}" type="pres">
      <dgm:prSet presAssocID="{7EE05F95-5F2B-4CE2-9E29-A03F04D19FC5}" presName="parentText" presStyleLbl="node1" presStyleIdx="2" presStyleCnt="3">
        <dgm:presLayoutVars>
          <dgm:chMax val="0"/>
          <dgm:bulletEnabled val="1"/>
        </dgm:presLayoutVars>
      </dgm:prSet>
      <dgm:spPr/>
    </dgm:pt>
  </dgm:ptLst>
  <dgm:cxnLst>
    <dgm:cxn modelId="{7C5A661C-332F-48E0-911D-28B5D4BE8DCF}" type="presOf" srcId="{C2421BBF-7CB8-4909-A739-40A30BA39C0C}" destId="{792956A2-9784-4FBC-930A-76825173B4B8}" srcOrd="0" destOrd="0" presId="urn:microsoft.com/office/officeart/2005/8/layout/vList2"/>
    <dgm:cxn modelId="{65372420-0A7F-4989-B766-E85E2E13E7E8}" srcId="{C2421BBF-7CB8-4909-A739-40A30BA39C0C}" destId="{7EE05F95-5F2B-4CE2-9E29-A03F04D19FC5}" srcOrd="2" destOrd="0" parTransId="{249F3E91-484F-433D-9E34-0BEB3F1CE9E5}" sibTransId="{11B39A46-8BAF-4583-B32E-507307A36E1B}"/>
    <dgm:cxn modelId="{E1DF2460-05F2-4851-B9BC-A6DB2AEDCF8D}" srcId="{C2421BBF-7CB8-4909-A739-40A30BA39C0C}" destId="{5C0BDD47-A309-4C56-97D6-F62762977CF1}" srcOrd="1" destOrd="0" parTransId="{63D7AF19-26CA-4DCA-B2DD-8C693A17F905}" sibTransId="{886CB68A-3F39-41C9-93D8-40E5BA9500A1}"/>
    <dgm:cxn modelId="{7711FB57-7C7B-48A9-9A97-B8FDDDAE631F}" srcId="{C2421BBF-7CB8-4909-A739-40A30BA39C0C}" destId="{08F78D1C-EF49-41C9-9722-B65AB5542644}" srcOrd="0" destOrd="0" parTransId="{9862E42D-6961-490D-ABC1-60F8810EB807}" sibTransId="{FFEDC1E7-4874-4EF2-A4A2-A42CAC63E91F}"/>
    <dgm:cxn modelId="{E14A13B7-4E3B-4F05-A414-1DB5A597B0E3}" type="presOf" srcId="{5C0BDD47-A309-4C56-97D6-F62762977CF1}" destId="{76A9E10D-BC96-4D96-B3BD-64FFA28F952B}" srcOrd="0" destOrd="0" presId="urn:microsoft.com/office/officeart/2005/8/layout/vList2"/>
    <dgm:cxn modelId="{D4D519BD-4615-49B0-BCDF-658BC928B395}" type="presOf" srcId="{7EE05F95-5F2B-4CE2-9E29-A03F04D19FC5}" destId="{FF8FDD86-6E54-47D8-AACE-1CCA2037D81D}" srcOrd="0" destOrd="0" presId="urn:microsoft.com/office/officeart/2005/8/layout/vList2"/>
    <dgm:cxn modelId="{E6A86DC1-6E41-4BBB-96F4-D2752099B9D1}" type="presOf" srcId="{08F78D1C-EF49-41C9-9722-B65AB5542644}" destId="{6FF6D951-33B0-4039-BB83-2A0FC46E7A7C}" srcOrd="0" destOrd="0" presId="urn:microsoft.com/office/officeart/2005/8/layout/vList2"/>
    <dgm:cxn modelId="{600900DE-4CE1-4AC2-839F-E03CB330BD06}" type="presParOf" srcId="{792956A2-9784-4FBC-930A-76825173B4B8}" destId="{6FF6D951-33B0-4039-BB83-2A0FC46E7A7C}" srcOrd="0" destOrd="0" presId="urn:microsoft.com/office/officeart/2005/8/layout/vList2"/>
    <dgm:cxn modelId="{C47C1026-4B4D-4310-99E0-DBB0B12F045D}" type="presParOf" srcId="{792956A2-9784-4FBC-930A-76825173B4B8}" destId="{10BC0760-DE8F-4138-95EA-B007D940007D}" srcOrd="1" destOrd="0" presId="urn:microsoft.com/office/officeart/2005/8/layout/vList2"/>
    <dgm:cxn modelId="{FA479093-572C-4EA7-AB69-0E1852E81FF3}" type="presParOf" srcId="{792956A2-9784-4FBC-930A-76825173B4B8}" destId="{76A9E10D-BC96-4D96-B3BD-64FFA28F952B}" srcOrd="2" destOrd="0" presId="urn:microsoft.com/office/officeart/2005/8/layout/vList2"/>
    <dgm:cxn modelId="{2DC080A0-480C-419C-8EA9-FA3C00D6B761}" type="presParOf" srcId="{792956A2-9784-4FBC-930A-76825173B4B8}" destId="{9CAFDA18-ACBD-4C3F-8394-9EBDE56F7CE9}" srcOrd="3" destOrd="0" presId="urn:microsoft.com/office/officeart/2005/8/layout/vList2"/>
    <dgm:cxn modelId="{42182B60-1480-459A-AB94-85981EC91BB2}" type="presParOf" srcId="{792956A2-9784-4FBC-930A-76825173B4B8}" destId="{FF8FDD86-6E54-47D8-AACE-1CCA2037D8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421BBF-7CB8-4909-A739-40A30BA39C0C}"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08F78D1C-EF49-41C9-9722-B65AB5542644}">
      <dgm:prSet custT="1"/>
      <dgm:spPr>
        <a:solidFill>
          <a:srgbClr val="1188B4"/>
        </a:solidFill>
      </dgm:spPr>
      <dgm:t>
        <a:bodyPr/>
        <a:lstStyle/>
        <a:p>
          <a:r>
            <a:rPr lang="en-GB" sz="2400" dirty="0"/>
            <a:t>Request list of members from provider using COUNTER_SUSHI API call /members with consortium account credentials</a:t>
          </a:r>
          <a:endParaRPr lang="en-US" sz="2400" dirty="0"/>
        </a:p>
      </dgm:t>
    </dgm:pt>
    <dgm:pt modelId="{9862E42D-6961-490D-ABC1-60F8810EB807}" type="parTrans" cxnId="{7711FB57-7C7B-48A9-9A97-B8FDDDAE631F}">
      <dgm:prSet/>
      <dgm:spPr/>
      <dgm:t>
        <a:bodyPr/>
        <a:lstStyle/>
        <a:p>
          <a:endParaRPr lang="en-US" sz="2400"/>
        </a:p>
      </dgm:t>
    </dgm:pt>
    <dgm:pt modelId="{FFEDC1E7-4874-4EF2-A4A2-A42CAC63E91F}" type="sibTrans" cxnId="{7711FB57-7C7B-48A9-9A97-B8FDDDAE631F}">
      <dgm:prSet/>
      <dgm:spPr/>
      <dgm:t>
        <a:bodyPr/>
        <a:lstStyle/>
        <a:p>
          <a:endParaRPr lang="en-US" sz="2400"/>
        </a:p>
      </dgm:t>
    </dgm:pt>
    <dgm:pt modelId="{31FF4504-F6BA-4254-94D3-643B40609D47}">
      <dgm:prSet custT="1"/>
      <dgm:spPr>
        <a:solidFill>
          <a:srgbClr val="1188B4"/>
        </a:solidFill>
      </dgm:spPr>
      <dgm:t>
        <a:bodyPr/>
        <a:lstStyle/>
        <a:p>
          <a:r>
            <a:rPr lang="en-US" sz="2400" dirty="0"/>
            <a:t>For each member:</a:t>
          </a:r>
        </a:p>
      </dgm:t>
    </dgm:pt>
    <dgm:pt modelId="{D6BA39DB-0FF1-4A6D-A079-200DE50A15F0}" type="parTrans" cxnId="{5676F18F-6E95-48AD-BF69-AEC58A890F7E}">
      <dgm:prSet/>
      <dgm:spPr/>
      <dgm:t>
        <a:bodyPr/>
        <a:lstStyle/>
        <a:p>
          <a:endParaRPr lang="de-DE" sz="2400"/>
        </a:p>
      </dgm:t>
    </dgm:pt>
    <dgm:pt modelId="{8AE32615-1406-4E33-A1B9-AAD33FA358DF}" type="sibTrans" cxnId="{5676F18F-6E95-48AD-BF69-AEC58A890F7E}">
      <dgm:prSet/>
      <dgm:spPr/>
      <dgm:t>
        <a:bodyPr/>
        <a:lstStyle/>
        <a:p>
          <a:endParaRPr lang="de-DE" sz="2400"/>
        </a:p>
      </dgm:t>
    </dgm:pt>
    <dgm:pt modelId="{BF89F725-DC5A-4A0C-8718-2ACF73FF67FC}">
      <dgm:prSet custT="1"/>
      <dgm:spPr>
        <a:solidFill>
          <a:srgbClr val="1188B4"/>
        </a:solidFill>
      </dgm:spPr>
      <dgm:t>
        <a:bodyPr/>
        <a:lstStyle/>
        <a:p>
          <a:r>
            <a:rPr lang="en-US" sz="2400" dirty="0"/>
            <a:t>     Request desired report for that member</a:t>
          </a:r>
        </a:p>
      </dgm:t>
    </dgm:pt>
    <dgm:pt modelId="{5FBF0809-797B-4753-80AC-AA04B2BB3A52}" type="parTrans" cxnId="{22407345-CCCB-4AB5-ADA8-966C82C91952}">
      <dgm:prSet/>
      <dgm:spPr/>
      <dgm:t>
        <a:bodyPr/>
        <a:lstStyle/>
        <a:p>
          <a:endParaRPr lang="de-DE" sz="2400"/>
        </a:p>
      </dgm:t>
    </dgm:pt>
    <dgm:pt modelId="{8E0323A1-4599-4088-9258-0760CD37D9C3}" type="sibTrans" cxnId="{22407345-CCCB-4AB5-ADA8-966C82C91952}">
      <dgm:prSet/>
      <dgm:spPr/>
      <dgm:t>
        <a:bodyPr/>
        <a:lstStyle/>
        <a:p>
          <a:endParaRPr lang="de-DE" sz="2400"/>
        </a:p>
      </dgm:t>
    </dgm:pt>
    <dgm:pt modelId="{DD282EB4-C90C-4C03-BB4A-AF290022DAE2}">
      <dgm:prSet custT="1"/>
      <dgm:spPr>
        <a:solidFill>
          <a:srgbClr val="1188B4"/>
        </a:solidFill>
      </dgm:spPr>
      <dgm:t>
        <a:bodyPr/>
        <a:lstStyle/>
        <a:p>
          <a:r>
            <a:rPr lang="en-US" sz="2400" dirty="0"/>
            <a:t>     Output report in desired format</a:t>
          </a:r>
        </a:p>
      </dgm:t>
    </dgm:pt>
    <dgm:pt modelId="{F56EB9F1-8DA0-45B3-9647-225DE5C01386}" type="parTrans" cxnId="{79E5380B-B07A-4D33-AD6C-FBE806DC66B0}">
      <dgm:prSet/>
      <dgm:spPr/>
      <dgm:t>
        <a:bodyPr/>
        <a:lstStyle/>
        <a:p>
          <a:endParaRPr lang="de-DE" sz="2400"/>
        </a:p>
      </dgm:t>
    </dgm:pt>
    <dgm:pt modelId="{6DD0BEF9-7BE7-4D41-B34A-6A09BB579B54}" type="sibTrans" cxnId="{79E5380B-B07A-4D33-AD6C-FBE806DC66B0}">
      <dgm:prSet/>
      <dgm:spPr/>
      <dgm:t>
        <a:bodyPr/>
        <a:lstStyle/>
        <a:p>
          <a:endParaRPr lang="de-DE" sz="2400"/>
        </a:p>
      </dgm:t>
    </dgm:pt>
    <dgm:pt modelId="{E4C1E6EC-EB00-446C-A451-F4FD19C278C1}">
      <dgm:prSet custT="1"/>
      <dgm:spPr>
        <a:solidFill>
          <a:srgbClr val="1188B4"/>
        </a:solidFill>
      </dgm:spPr>
      <dgm:t>
        <a:bodyPr/>
        <a:lstStyle/>
        <a:p>
          <a:r>
            <a:rPr lang="en-US" sz="2400" dirty="0"/>
            <a:t>Next member until all harvested</a:t>
          </a:r>
        </a:p>
      </dgm:t>
    </dgm:pt>
    <dgm:pt modelId="{B983A617-EC1E-4DFC-9454-BCE04537A2F9}" type="parTrans" cxnId="{1A189413-4B2D-4FCA-8B71-9DB54D1A99C6}">
      <dgm:prSet/>
      <dgm:spPr/>
      <dgm:t>
        <a:bodyPr/>
        <a:lstStyle/>
        <a:p>
          <a:endParaRPr lang="de-DE" sz="2400"/>
        </a:p>
      </dgm:t>
    </dgm:pt>
    <dgm:pt modelId="{E259C85C-509A-4808-8B65-BB9F63305606}" type="sibTrans" cxnId="{1A189413-4B2D-4FCA-8B71-9DB54D1A99C6}">
      <dgm:prSet/>
      <dgm:spPr/>
      <dgm:t>
        <a:bodyPr/>
        <a:lstStyle/>
        <a:p>
          <a:endParaRPr lang="de-DE" sz="2400"/>
        </a:p>
      </dgm:t>
    </dgm:pt>
    <dgm:pt modelId="{792956A2-9784-4FBC-930A-76825173B4B8}" type="pres">
      <dgm:prSet presAssocID="{C2421BBF-7CB8-4909-A739-40A30BA39C0C}" presName="linear" presStyleCnt="0">
        <dgm:presLayoutVars>
          <dgm:animLvl val="lvl"/>
          <dgm:resizeHandles val="exact"/>
        </dgm:presLayoutVars>
      </dgm:prSet>
      <dgm:spPr/>
    </dgm:pt>
    <dgm:pt modelId="{6FF6D951-33B0-4039-BB83-2A0FC46E7A7C}" type="pres">
      <dgm:prSet presAssocID="{08F78D1C-EF49-41C9-9722-B65AB5542644}" presName="parentText" presStyleLbl="node1" presStyleIdx="0" presStyleCnt="5" custScaleY="195902" custLinFactNeighborY="0">
        <dgm:presLayoutVars>
          <dgm:chMax val="0"/>
          <dgm:bulletEnabled val="1"/>
        </dgm:presLayoutVars>
      </dgm:prSet>
      <dgm:spPr/>
    </dgm:pt>
    <dgm:pt modelId="{10BC0760-DE8F-4138-95EA-B007D940007D}" type="pres">
      <dgm:prSet presAssocID="{FFEDC1E7-4874-4EF2-A4A2-A42CAC63E91F}" presName="spacer" presStyleCnt="0"/>
      <dgm:spPr/>
    </dgm:pt>
    <dgm:pt modelId="{9D8D9DA8-B3E0-4B01-9F59-D4FC0C9F4FDB}" type="pres">
      <dgm:prSet presAssocID="{31FF4504-F6BA-4254-94D3-643B40609D47}" presName="parentText" presStyleLbl="node1" presStyleIdx="1" presStyleCnt="5">
        <dgm:presLayoutVars>
          <dgm:chMax val="0"/>
          <dgm:bulletEnabled val="1"/>
        </dgm:presLayoutVars>
      </dgm:prSet>
      <dgm:spPr/>
    </dgm:pt>
    <dgm:pt modelId="{44735890-07DA-4911-8453-D8BC1EC12003}" type="pres">
      <dgm:prSet presAssocID="{8AE32615-1406-4E33-A1B9-AAD33FA358DF}" presName="spacer" presStyleCnt="0"/>
      <dgm:spPr/>
    </dgm:pt>
    <dgm:pt modelId="{C3B7B208-0392-4DD0-A658-4A89C94D8FC9}" type="pres">
      <dgm:prSet presAssocID="{BF89F725-DC5A-4A0C-8718-2ACF73FF67FC}" presName="parentText" presStyleLbl="node1" presStyleIdx="2" presStyleCnt="5">
        <dgm:presLayoutVars>
          <dgm:chMax val="0"/>
          <dgm:bulletEnabled val="1"/>
        </dgm:presLayoutVars>
      </dgm:prSet>
      <dgm:spPr/>
    </dgm:pt>
    <dgm:pt modelId="{3A8926E8-C0E2-4494-AA85-5B13A9FB994C}" type="pres">
      <dgm:prSet presAssocID="{8E0323A1-4599-4088-9258-0760CD37D9C3}" presName="spacer" presStyleCnt="0"/>
      <dgm:spPr/>
    </dgm:pt>
    <dgm:pt modelId="{07E75588-D33E-4ECE-8FF3-43157DA3A0A4}" type="pres">
      <dgm:prSet presAssocID="{DD282EB4-C90C-4C03-BB4A-AF290022DAE2}" presName="parentText" presStyleLbl="node1" presStyleIdx="3" presStyleCnt="5">
        <dgm:presLayoutVars>
          <dgm:chMax val="0"/>
          <dgm:bulletEnabled val="1"/>
        </dgm:presLayoutVars>
      </dgm:prSet>
      <dgm:spPr/>
    </dgm:pt>
    <dgm:pt modelId="{BC2F2143-E8AB-4B07-997C-7196EFB7F1BE}" type="pres">
      <dgm:prSet presAssocID="{6DD0BEF9-7BE7-4D41-B34A-6A09BB579B54}" presName="spacer" presStyleCnt="0"/>
      <dgm:spPr/>
    </dgm:pt>
    <dgm:pt modelId="{C8E2B688-B452-4949-9C47-2379CCBD0721}" type="pres">
      <dgm:prSet presAssocID="{E4C1E6EC-EB00-446C-A451-F4FD19C278C1}" presName="parentText" presStyleLbl="node1" presStyleIdx="4" presStyleCnt="5">
        <dgm:presLayoutVars>
          <dgm:chMax val="0"/>
          <dgm:bulletEnabled val="1"/>
        </dgm:presLayoutVars>
      </dgm:prSet>
      <dgm:spPr/>
    </dgm:pt>
  </dgm:ptLst>
  <dgm:cxnLst>
    <dgm:cxn modelId="{79E5380B-B07A-4D33-AD6C-FBE806DC66B0}" srcId="{C2421BBF-7CB8-4909-A739-40A30BA39C0C}" destId="{DD282EB4-C90C-4C03-BB4A-AF290022DAE2}" srcOrd="3" destOrd="0" parTransId="{F56EB9F1-8DA0-45B3-9647-225DE5C01386}" sibTransId="{6DD0BEF9-7BE7-4D41-B34A-6A09BB579B54}"/>
    <dgm:cxn modelId="{1A189413-4B2D-4FCA-8B71-9DB54D1A99C6}" srcId="{C2421BBF-7CB8-4909-A739-40A30BA39C0C}" destId="{E4C1E6EC-EB00-446C-A451-F4FD19C278C1}" srcOrd="4" destOrd="0" parTransId="{B983A617-EC1E-4DFC-9454-BCE04537A2F9}" sibTransId="{E259C85C-509A-4808-8B65-BB9F63305606}"/>
    <dgm:cxn modelId="{E304FE2F-A2E7-4497-923D-E028B79EDA41}" type="presOf" srcId="{08F78D1C-EF49-41C9-9722-B65AB5542644}" destId="{6FF6D951-33B0-4039-BB83-2A0FC46E7A7C}" srcOrd="0" destOrd="0" presId="urn:microsoft.com/office/officeart/2005/8/layout/vList2"/>
    <dgm:cxn modelId="{22407345-CCCB-4AB5-ADA8-966C82C91952}" srcId="{C2421BBF-7CB8-4909-A739-40A30BA39C0C}" destId="{BF89F725-DC5A-4A0C-8718-2ACF73FF67FC}" srcOrd="2" destOrd="0" parTransId="{5FBF0809-797B-4753-80AC-AA04B2BB3A52}" sibTransId="{8E0323A1-4599-4088-9258-0760CD37D9C3}"/>
    <dgm:cxn modelId="{7711FB57-7C7B-48A9-9A97-B8FDDDAE631F}" srcId="{C2421BBF-7CB8-4909-A739-40A30BA39C0C}" destId="{08F78D1C-EF49-41C9-9722-B65AB5542644}" srcOrd="0" destOrd="0" parTransId="{9862E42D-6961-490D-ABC1-60F8810EB807}" sibTransId="{FFEDC1E7-4874-4EF2-A4A2-A42CAC63E91F}"/>
    <dgm:cxn modelId="{5676F18F-6E95-48AD-BF69-AEC58A890F7E}" srcId="{C2421BBF-7CB8-4909-A739-40A30BA39C0C}" destId="{31FF4504-F6BA-4254-94D3-643B40609D47}" srcOrd="1" destOrd="0" parTransId="{D6BA39DB-0FF1-4A6D-A079-200DE50A15F0}" sibTransId="{8AE32615-1406-4E33-A1B9-AAD33FA358DF}"/>
    <dgm:cxn modelId="{1724479B-742C-4C79-A6FA-199799B7F8BF}" type="presOf" srcId="{DD282EB4-C90C-4C03-BB4A-AF290022DAE2}" destId="{07E75588-D33E-4ECE-8FF3-43157DA3A0A4}" srcOrd="0" destOrd="0" presId="urn:microsoft.com/office/officeart/2005/8/layout/vList2"/>
    <dgm:cxn modelId="{260AC5B5-AFB3-4084-B799-76AE521701EA}" type="presOf" srcId="{BF89F725-DC5A-4A0C-8718-2ACF73FF67FC}" destId="{C3B7B208-0392-4DD0-A658-4A89C94D8FC9}" srcOrd="0" destOrd="0" presId="urn:microsoft.com/office/officeart/2005/8/layout/vList2"/>
    <dgm:cxn modelId="{1385E7BC-41A9-4A8F-A190-9DA8B9777735}" type="presOf" srcId="{E4C1E6EC-EB00-446C-A451-F4FD19C278C1}" destId="{C8E2B688-B452-4949-9C47-2379CCBD0721}" srcOrd="0" destOrd="0" presId="urn:microsoft.com/office/officeart/2005/8/layout/vList2"/>
    <dgm:cxn modelId="{1B5EFCC0-995C-4923-BC18-F4C7C2767B98}" type="presOf" srcId="{31FF4504-F6BA-4254-94D3-643B40609D47}" destId="{9D8D9DA8-B3E0-4B01-9F59-D4FC0C9F4FDB}" srcOrd="0" destOrd="0" presId="urn:microsoft.com/office/officeart/2005/8/layout/vList2"/>
    <dgm:cxn modelId="{C12131CA-0B26-4609-B2EF-0056A04DDD13}" type="presOf" srcId="{C2421BBF-7CB8-4909-A739-40A30BA39C0C}" destId="{792956A2-9784-4FBC-930A-76825173B4B8}" srcOrd="0" destOrd="0" presId="urn:microsoft.com/office/officeart/2005/8/layout/vList2"/>
    <dgm:cxn modelId="{8820D407-7DD7-4CA1-88EA-89BD6BF379F4}" type="presParOf" srcId="{792956A2-9784-4FBC-930A-76825173B4B8}" destId="{6FF6D951-33B0-4039-BB83-2A0FC46E7A7C}" srcOrd="0" destOrd="0" presId="urn:microsoft.com/office/officeart/2005/8/layout/vList2"/>
    <dgm:cxn modelId="{64C92369-B09B-4A3E-B7F4-449500C6B0A8}" type="presParOf" srcId="{792956A2-9784-4FBC-930A-76825173B4B8}" destId="{10BC0760-DE8F-4138-95EA-B007D940007D}" srcOrd="1" destOrd="0" presId="urn:microsoft.com/office/officeart/2005/8/layout/vList2"/>
    <dgm:cxn modelId="{F0B86E29-F74A-47D4-B0FC-C12AABEF7336}" type="presParOf" srcId="{792956A2-9784-4FBC-930A-76825173B4B8}" destId="{9D8D9DA8-B3E0-4B01-9F59-D4FC0C9F4FDB}" srcOrd="2" destOrd="0" presId="urn:microsoft.com/office/officeart/2005/8/layout/vList2"/>
    <dgm:cxn modelId="{FB2104BD-D3A8-40A7-9943-45615ACFA945}" type="presParOf" srcId="{792956A2-9784-4FBC-930A-76825173B4B8}" destId="{44735890-07DA-4911-8453-D8BC1EC12003}" srcOrd="3" destOrd="0" presId="urn:microsoft.com/office/officeart/2005/8/layout/vList2"/>
    <dgm:cxn modelId="{95C976F3-9A53-47EA-955E-A6AB9069AF8D}" type="presParOf" srcId="{792956A2-9784-4FBC-930A-76825173B4B8}" destId="{C3B7B208-0392-4DD0-A658-4A89C94D8FC9}" srcOrd="4" destOrd="0" presId="urn:microsoft.com/office/officeart/2005/8/layout/vList2"/>
    <dgm:cxn modelId="{664014A0-AF22-4CD0-93D4-B81CC626580A}" type="presParOf" srcId="{792956A2-9784-4FBC-930A-76825173B4B8}" destId="{3A8926E8-C0E2-4494-AA85-5B13A9FB994C}" srcOrd="5" destOrd="0" presId="urn:microsoft.com/office/officeart/2005/8/layout/vList2"/>
    <dgm:cxn modelId="{64D8281F-AC3E-4561-AC69-27C139B067CE}" type="presParOf" srcId="{792956A2-9784-4FBC-930A-76825173B4B8}" destId="{07E75588-D33E-4ECE-8FF3-43157DA3A0A4}" srcOrd="6" destOrd="0" presId="urn:microsoft.com/office/officeart/2005/8/layout/vList2"/>
    <dgm:cxn modelId="{71799A27-3DB0-4FE5-847C-90DB0C91EFF4}" type="presParOf" srcId="{792956A2-9784-4FBC-930A-76825173B4B8}" destId="{BC2F2143-E8AB-4B07-997C-7196EFB7F1BE}" srcOrd="7" destOrd="0" presId="urn:microsoft.com/office/officeart/2005/8/layout/vList2"/>
    <dgm:cxn modelId="{30E092F0-604E-4292-8E1F-0DB0090F0CE9}" type="presParOf" srcId="{792956A2-9784-4FBC-930A-76825173B4B8}" destId="{C8E2B688-B452-4949-9C47-2379CCBD072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82941-0EF1-49FE-9A16-0D194B81F26B}" type="doc">
      <dgm:prSet loTypeId="urn:microsoft.com/office/officeart/2005/8/layout/vList2" loCatId="Inbox" qsTypeId="urn:microsoft.com/office/officeart/2005/8/quickstyle/simple1" qsCatId="simple" csTypeId="urn:microsoft.com/office/officeart/2005/8/colors/colorful2" csCatId="colorful" phldr="1"/>
      <dgm:spPr/>
      <dgm:t>
        <a:bodyPr/>
        <a:lstStyle/>
        <a:p>
          <a:endParaRPr lang="en-US"/>
        </a:p>
      </dgm:t>
    </dgm:pt>
    <dgm:pt modelId="{7A11277A-7B71-4CE8-AD73-993D519B6D39}">
      <dgm:prSet custT="1"/>
      <dgm:spPr/>
      <dgm:t>
        <a:bodyPr/>
        <a:lstStyle/>
        <a:p>
          <a:r>
            <a:rPr lang="en-US" sz="2800" dirty="0"/>
            <a:t>Implementation and Transition Timelines</a:t>
          </a:r>
        </a:p>
      </dgm:t>
    </dgm:pt>
    <dgm:pt modelId="{D03C05A6-1524-48E9-9C05-B74AEC5C94A0}" type="parTrans" cxnId="{84F23302-BDD4-4513-9898-63207ABE4969}">
      <dgm:prSet/>
      <dgm:spPr/>
      <dgm:t>
        <a:bodyPr/>
        <a:lstStyle/>
        <a:p>
          <a:endParaRPr lang="en-US"/>
        </a:p>
      </dgm:t>
    </dgm:pt>
    <dgm:pt modelId="{8CAB5063-EC4C-4498-8DB2-09424CC19FCE}" type="sibTrans" cxnId="{84F23302-BDD4-4513-9898-63207ABE4969}">
      <dgm:prSet/>
      <dgm:spPr/>
      <dgm:t>
        <a:bodyPr/>
        <a:lstStyle/>
        <a:p>
          <a:endParaRPr lang="en-US"/>
        </a:p>
      </dgm:t>
    </dgm:pt>
    <dgm:pt modelId="{7914A69E-9D19-4187-9161-FA529C04ABD1}" type="pres">
      <dgm:prSet presAssocID="{F3882941-0EF1-49FE-9A16-0D194B81F26B}" presName="linear" presStyleCnt="0">
        <dgm:presLayoutVars>
          <dgm:animLvl val="lvl"/>
          <dgm:resizeHandles val="exact"/>
        </dgm:presLayoutVars>
      </dgm:prSet>
      <dgm:spPr/>
    </dgm:pt>
    <dgm:pt modelId="{2F79D794-C713-463D-B282-6772B1A3CC73}" type="pres">
      <dgm:prSet presAssocID="{7A11277A-7B71-4CE8-AD73-993D519B6D39}" presName="parentText" presStyleLbl="node1" presStyleIdx="0" presStyleCnt="1">
        <dgm:presLayoutVars>
          <dgm:chMax val="0"/>
          <dgm:bulletEnabled val="1"/>
        </dgm:presLayoutVars>
      </dgm:prSet>
      <dgm:spPr/>
    </dgm:pt>
  </dgm:ptLst>
  <dgm:cxnLst>
    <dgm:cxn modelId="{84F23302-BDD4-4513-9898-63207ABE4969}" srcId="{F3882941-0EF1-49FE-9A16-0D194B81F26B}" destId="{7A11277A-7B71-4CE8-AD73-993D519B6D39}" srcOrd="0" destOrd="0" parTransId="{D03C05A6-1524-48E9-9C05-B74AEC5C94A0}" sibTransId="{8CAB5063-EC4C-4498-8DB2-09424CC19FCE}"/>
    <dgm:cxn modelId="{2E910786-9A67-4298-8269-A17E1915FAA5}" type="presOf" srcId="{7A11277A-7B71-4CE8-AD73-993D519B6D39}" destId="{2F79D794-C713-463D-B282-6772B1A3CC73}" srcOrd="0" destOrd="0" presId="urn:microsoft.com/office/officeart/2005/8/layout/vList2"/>
    <dgm:cxn modelId="{58880E8B-3EE8-4A67-96B0-3145BDCCE111}" type="presOf" srcId="{F3882941-0EF1-49FE-9A16-0D194B81F26B}" destId="{7914A69E-9D19-4187-9161-FA529C04ABD1}" srcOrd="0" destOrd="0" presId="urn:microsoft.com/office/officeart/2005/8/layout/vList2"/>
    <dgm:cxn modelId="{D28E1667-1412-40D8-B27C-69E68FC42E99}" type="presParOf" srcId="{7914A69E-9D19-4187-9161-FA529C04ABD1}" destId="{2F79D794-C713-463D-B282-6772B1A3CC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55B7E-9B26-4309-BE15-4309E0F25638}" type="doc">
      <dgm:prSet loTypeId="urn:microsoft.com/office/officeart/2005/8/layout/hierarchy3" loCatId="Inbox" qsTypeId="urn:microsoft.com/office/officeart/2005/8/quickstyle/simple1" qsCatId="simple" csTypeId="urn:microsoft.com/office/officeart/2005/8/colors/ColorSchemeForSuggestions" csCatId="other" phldr="1"/>
      <dgm:spPr/>
      <dgm:t>
        <a:bodyPr/>
        <a:lstStyle/>
        <a:p>
          <a:endParaRPr lang="en-US"/>
        </a:p>
      </dgm:t>
    </dgm:pt>
    <dgm:pt modelId="{EF87C807-CF4E-4E1F-A9A0-56C0A7021580}">
      <dgm:prSet phldrT="[Text]"/>
      <dgm:spPr>
        <a:solidFill>
          <a:srgbClr val="1188B4"/>
        </a:solidFill>
      </dgm:spPr>
      <dgm:t>
        <a:bodyPr/>
        <a:lstStyle/>
        <a:p>
          <a:r>
            <a:rPr lang="en-GB" b="1" i="0">
              <a:effectLst/>
              <a:latin typeface="Helvetica" panose="020B0604020202020204" pitchFamily="34" charset="0"/>
            </a:rPr>
            <a:t>Consistency</a:t>
          </a:r>
          <a:endParaRPr lang="en-US"/>
        </a:p>
      </dgm:t>
    </dgm:pt>
    <dgm:pt modelId="{373C2D35-EA1A-4C07-AABC-2D9A84BE3C7F}" type="parTrans" cxnId="{7E3948B4-2A9D-4FCC-A95F-EBEF43B3A6C0}">
      <dgm:prSet/>
      <dgm:spPr/>
      <dgm:t>
        <a:bodyPr/>
        <a:lstStyle/>
        <a:p>
          <a:endParaRPr lang="en-US"/>
        </a:p>
      </dgm:t>
    </dgm:pt>
    <dgm:pt modelId="{7395C320-D705-4F1F-8E2D-5615E42A9B42}" type="sibTrans" cxnId="{7E3948B4-2A9D-4FCC-A95F-EBEF43B3A6C0}">
      <dgm:prSet/>
      <dgm:spPr/>
      <dgm:t>
        <a:bodyPr/>
        <a:lstStyle/>
        <a:p>
          <a:endParaRPr lang="en-US"/>
        </a:p>
      </dgm:t>
    </dgm:pt>
    <dgm:pt modelId="{C396978E-A72D-4164-A2BE-335F4DA2DB21}">
      <dgm:prSet phldrT="[Text]"/>
      <dgm:spPr>
        <a:solidFill>
          <a:srgbClr val="1188B4"/>
        </a:solidFill>
      </dgm:spPr>
      <dgm:t>
        <a:bodyPr/>
        <a:lstStyle/>
        <a:p>
          <a:r>
            <a:rPr lang="en-GB" b="1" i="0" dirty="0"/>
            <a:t>Clarity</a:t>
          </a:r>
          <a:endParaRPr lang="en-US" dirty="0"/>
        </a:p>
      </dgm:t>
    </dgm:pt>
    <dgm:pt modelId="{965E49E8-EF8C-43DB-ABBA-806CEED9EA33}" type="parTrans" cxnId="{2304B65E-C70C-4B56-B032-44D2CA9F316F}">
      <dgm:prSet/>
      <dgm:spPr/>
      <dgm:t>
        <a:bodyPr/>
        <a:lstStyle/>
        <a:p>
          <a:endParaRPr lang="en-US"/>
        </a:p>
      </dgm:t>
    </dgm:pt>
    <dgm:pt modelId="{7F4D57B2-2849-42DC-9C22-E80FC49F60FF}" type="sibTrans" cxnId="{2304B65E-C70C-4B56-B032-44D2CA9F316F}">
      <dgm:prSet/>
      <dgm:spPr/>
      <dgm:t>
        <a:bodyPr/>
        <a:lstStyle/>
        <a:p>
          <a:endParaRPr lang="en-US"/>
        </a:p>
      </dgm:t>
    </dgm:pt>
    <dgm:pt modelId="{82517B99-8C69-4F6E-9244-21DC76293D1A}">
      <dgm:prSet phldrT="[Text]"/>
      <dgm:spPr>
        <a:solidFill>
          <a:srgbClr val="1188B4"/>
        </a:solidFill>
      </dgm:spPr>
      <dgm:t>
        <a:bodyPr/>
        <a:lstStyle/>
        <a:p>
          <a:r>
            <a:rPr lang="en-GB" b="1" i="0" dirty="0"/>
            <a:t>Flexibility</a:t>
          </a:r>
          <a:endParaRPr lang="en-US" dirty="0"/>
        </a:p>
      </dgm:t>
    </dgm:pt>
    <dgm:pt modelId="{01C70D2B-F5D4-4C40-8CD3-0819BE6271B2}" type="parTrans" cxnId="{D9B6AD71-785D-4576-ABA4-8B855402AEB3}">
      <dgm:prSet/>
      <dgm:spPr/>
      <dgm:t>
        <a:bodyPr/>
        <a:lstStyle/>
        <a:p>
          <a:endParaRPr lang="en-US"/>
        </a:p>
      </dgm:t>
    </dgm:pt>
    <dgm:pt modelId="{DEFD10C1-E0AE-4A0F-8F6F-0CE81A38E527}" type="sibTrans" cxnId="{D9B6AD71-785D-4576-ABA4-8B855402AEB3}">
      <dgm:prSet/>
      <dgm:spPr/>
      <dgm:t>
        <a:bodyPr/>
        <a:lstStyle/>
        <a:p>
          <a:endParaRPr lang="en-US"/>
        </a:p>
      </dgm:t>
    </dgm:pt>
    <dgm:pt modelId="{D5EAD8F6-7E9D-495B-BE26-F80DB4CC50DF}">
      <dgm:prSet/>
      <dgm:spPr/>
      <dgm:t>
        <a:bodyPr/>
        <a:lstStyle/>
        <a:p>
          <a:r>
            <a:rPr lang="en-GB" b="0" i="0" dirty="0"/>
            <a:t>Four Master Reports- each a with several pre-set filtered Standard Views. Can be sliced and diced to suit the needs of the librarian</a:t>
          </a:r>
          <a:endParaRPr lang="en-US" dirty="0"/>
        </a:p>
      </dgm:t>
    </dgm:pt>
    <dgm:pt modelId="{223D640C-D2B9-4C2B-BD94-03C1D4015343}" type="parTrans" cxnId="{B0C91CDB-FC7F-47FB-9238-96A273F7EC84}">
      <dgm:prSet/>
      <dgm:spPr/>
      <dgm:t>
        <a:bodyPr/>
        <a:lstStyle/>
        <a:p>
          <a:endParaRPr lang="en-US"/>
        </a:p>
      </dgm:t>
    </dgm:pt>
    <dgm:pt modelId="{3E72C45E-B7B7-4C23-BFFF-C5556E4B35E6}" type="sibTrans" cxnId="{B0C91CDB-FC7F-47FB-9238-96A273F7EC84}">
      <dgm:prSet/>
      <dgm:spPr/>
      <dgm:t>
        <a:bodyPr/>
        <a:lstStyle/>
        <a:p>
          <a:endParaRPr lang="en-US"/>
        </a:p>
      </dgm:t>
    </dgm:pt>
    <dgm:pt modelId="{F60CBAC3-DCB5-4E20-8C5F-131FA8E6C1EF}">
      <dgm:prSet/>
      <dgm:spPr/>
      <dgm:t>
        <a:bodyPr/>
        <a:lstStyle/>
        <a:p>
          <a:r>
            <a:rPr lang="en-GB" b="0" i="0" dirty="0"/>
            <a:t>Reduced the number of metrics – renamed for clarity </a:t>
          </a:r>
          <a:endParaRPr lang="en-US" dirty="0"/>
        </a:p>
      </dgm:t>
    </dgm:pt>
    <dgm:pt modelId="{741639D7-5EA7-4A4F-A153-A713404ADE0E}" type="parTrans" cxnId="{B33B2917-C886-455E-91A0-BC729458964C}">
      <dgm:prSet/>
      <dgm:spPr/>
      <dgm:t>
        <a:bodyPr/>
        <a:lstStyle/>
        <a:p>
          <a:endParaRPr lang="en-US"/>
        </a:p>
      </dgm:t>
    </dgm:pt>
    <dgm:pt modelId="{ADAEE93E-1335-4538-AF80-AB51DC62D7B2}" type="sibTrans" cxnId="{B33B2917-C886-455E-91A0-BC729458964C}">
      <dgm:prSet/>
      <dgm:spPr/>
      <dgm:t>
        <a:bodyPr/>
        <a:lstStyle/>
        <a:p>
          <a:endParaRPr lang="en-US"/>
        </a:p>
      </dgm:t>
    </dgm:pt>
    <dgm:pt modelId="{DB1ADA4D-5732-42DF-919B-65732877DDB0}">
      <dgm:prSet/>
      <dgm:spPr/>
      <dgm:t>
        <a:bodyPr/>
        <a:lstStyle/>
        <a:p>
          <a:r>
            <a:rPr lang="en-GB" b="0" i="0" dirty="0"/>
            <a:t>Attributes - providing information such as year of publication, access type, and data types means librarians can roll up or drill down through reports with ease</a:t>
          </a:r>
          <a:endParaRPr lang="en-US" dirty="0"/>
        </a:p>
      </dgm:t>
    </dgm:pt>
    <dgm:pt modelId="{DEF86631-2432-4BCA-A4CB-65467C9A316A}" type="parTrans" cxnId="{2BBFF797-7786-43C0-9B36-CD57FB8CA44C}">
      <dgm:prSet/>
      <dgm:spPr/>
      <dgm:t>
        <a:bodyPr/>
        <a:lstStyle/>
        <a:p>
          <a:endParaRPr lang="en-US"/>
        </a:p>
      </dgm:t>
    </dgm:pt>
    <dgm:pt modelId="{7753B6EA-F25E-4942-B10E-9E162352D2EB}" type="sibTrans" cxnId="{2BBFF797-7786-43C0-9B36-CD57FB8CA44C}">
      <dgm:prSet/>
      <dgm:spPr/>
      <dgm:t>
        <a:bodyPr/>
        <a:lstStyle/>
        <a:p>
          <a:endParaRPr lang="en-US"/>
        </a:p>
      </dgm:t>
    </dgm:pt>
    <dgm:pt modelId="{8FBDF0D8-F737-494B-B2CA-78016CC4CFF0}" type="pres">
      <dgm:prSet presAssocID="{1D855B7E-9B26-4309-BE15-4309E0F25638}" presName="diagram" presStyleCnt="0">
        <dgm:presLayoutVars>
          <dgm:chPref val="1"/>
          <dgm:dir/>
          <dgm:animOne val="branch"/>
          <dgm:animLvl val="lvl"/>
          <dgm:resizeHandles/>
        </dgm:presLayoutVars>
      </dgm:prSet>
      <dgm:spPr/>
    </dgm:pt>
    <dgm:pt modelId="{4199D4D2-7B7B-4C55-A72F-9DC7AAB8FFA9}" type="pres">
      <dgm:prSet presAssocID="{EF87C807-CF4E-4E1F-A9A0-56C0A7021580}" presName="root" presStyleCnt="0"/>
      <dgm:spPr/>
    </dgm:pt>
    <dgm:pt modelId="{DA01E69B-EFC8-4B57-90DF-B5B637531901}" type="pres">
      <dgm:prSet presAssocID="{EF87C807-CF4E-4E1F-A9A0-56C0A7021580}" presName="rootComposite" presStyleCnt="0"/>
      <dgm:spPr/>
    </dgm:pt>
    <dgm:pt modelId="{7950C1B2-65BC-470B-AAED-175AF432BDC3}" type="pres">
      <dgm:prSet presAssocID="{EF87C807-CF4E-4E1F-A9A0-56C0A7021580}" presName="rootText" presStyleLbl="node1" presStyleIdx="0" presStyleCnt="3"/>
      <dgm:spPr/>
    </dgm:pt>
    <dgm:pt modelId="{3472A4BA-067D-4A30-AF59-0E8AF114EABD}" type="pres">
      <dgm:prSet presAssocID="{EF87C807-CF4E-4E1F-A9A0-56C0A7021580}" presName="rootConnector" presStyleLbl="node1" presStyleIdx="0" presStyleCnt="3"/>
      <dgm:spPr/>
    </dgm:pt>
    <dgm:pt modelId="{B1C77EE4-E6FB-45AA-875A-DD09F6112485}" type="pres">
      <dgm:prSet presAssocID="{EF87C807-CF4E-4E1F-A9A0-56C0A7021580}" presName="childShape" presStyleCnt="0"/>
      <dgm:spPr/>
    </dgm:pt>
    <dgm:pt modelId="{3E96FBF2-175E-43D5-BB0A-642ED17BB6F4}" type="pres">
      <dgm:prSet presAssocID="{223D640C-D2B9-4C2B-BD94-03C1D4015343}" presName="Name13" presStyleLbl="parChTrans1D2" presStyleIdx="0" presStyleCnt="3"/>
      <dgm:spPr/>
    </dgm:pt>
    <dgm:pt modelId="{D36CC3D3-6124-4F1E-9F3F-A12986FAC317}" type="pres">
      <dgm:prSet presAssocID="{D5EAD8F6-7E9D-495B-BE26-F80DB4CC50DF}" presName="childText" presStyleLbl="bgAcc1" presStyleIdx="0" presStyleCnt="3">
        <dgm:presLayoutVars>
          <dgm:bulletEnabled val="1"/>
        </dgm:presLayoutVars>
      </dgm:prSet>
      <dgm:spPr/>
    </dgm:pt>
    <dgm:pt modelId="{FA870781-0554-4265-8DC3-005E7E03635F}" type="pres">
      <dgm:prSet presAssocID="{C396978E-A72D-4164-A2BE-335F4DA2DB21}" presName="root" presStyleCnt="0"/>
      <dgm:spPr/>
    </dgm:pt>
    <dgm:pt modelId="{7EDA9A10-66D2-4765-8259-18C5E042D1E3}" type="pres">
      <dgm:prSet presAssocID="{C396978E-A72D-4164-A2BE-335F4DA2DB21}" presName="rootComposite" presStyleCnt="0"/>
      <dgm:spPr/>
    </dgm:pt>
    <dgm:pt modelId="{17A04B69-739E-4F3B-988A-201CDB6A1F4C}" type="pres">
      <dgm:prSet presAssocID="{C396978E-A72D-4164-A2BE-335F4DA2DB21}" presName="rootText" presStyleLbl="node1" presStyleIdx="1" presStyleCnt="3"/>
      <dgm:spPr/>
    </dgm:pt>
    <dgm:pt modelId="{A54049DC-9D21-4C8B-8E17-C52499E8302E}" type="pres">
      <dgm:prSet presAssocID="{C396978E-A72D-4164-A2BE-335F4DA2DB21}" presName="rootConnector" presStyleLbl="node1" presStyleIdx="1" presStyleCnt="3"/>
      <dgm:spPr/>
    </dgm:pt>
    <dgm:pt modelId="{3DE5ECEB-E813-4D55-8B72-112ED81035B8}" type="pres">
      <dgm:prSet presAssocID="{C396978E-A72D-4164-A2BE-335F4DA2DB21}" presName="childShape" presStyleCnt="0"/>
      <dgm:spPr/>
    </dgm:pt>
    <dgm:pt modelId="{3CA6F3A5-342F-4947-B7DE-0C42A622224C}" type="pres">
      <dgm:prSet presAssocID="{741639D7-5EA7-4A4F-A153-A713404ADE0E}" presName="Name13" presStyleLbl="parChTrans1D2" presStyleIdx="1" presStyleCnt="3"/>
      <dgm:spPr/>
    </dgm:pt>
    <dgm:pt modelId="{EAB0F2A0-1B85-482B-8987-3A8F00674AFD}" type="pres">
      <dgm:prSet presAssocID="{F60CBAC3-DCB5-4E20-8C5F-131FA8E6C1EF}" presName="childText" presStyleLbl="bgAcc1" presStyleIdx="1" presStyleCnt="3">
        <dgm:presLayoutVars>
          <dgm:bulletEnabled val="1"/>
        </dgm:presLayoutVars>
      </dgm:prSet>
      <dgm:spPr/>
    </dgm:pt>
    <dgm:pt modelId="{6FD05FC1-F830-4621-9360-68B853D7D46C}" type="pres">
      <dgm:prSet presAssocID="{82517B99-8C69-4F6E-9244-21DC76293D1A}" presName="root" presStyleCnt="0"/>
      <dgm:spPr/>
    </dgm:pt>
    <dgm:pt modelId="{4895E3EF-991D-4267-A155-06C2ACC0BEAB}" type="pres">
      <dgm:prSet presAssocID="{82517B99-8C69-4F6E-9244-21DC76293D1A}" presName="rootComposite" presStyleCnt="0"/>
      <dgm:spPr/>
    </dgm:pt>
    <dgm:pt modelId="{24CFE624-0847-4D31-85C3-A32AEAC6FB0D}" type="pres">
      <dgm:prSet presAssocID="{82517B99-8C69-4F6E-9244-21DC76293D1A}" presName="rootText" presStyleLbl="node1" presStyleIdx="2" presStyleCnt="3"/>
      <dgm:spPr/>
    </dgm:pt>
    <dgm:pt modelId="{202D1F89-355A-45C7-A7CA-F5C2A9D74B83}" type="pres">
      <dgm:prSet presAssocID="{82517B99-8C69-4F6E-9244-21DC76293D1A}" presName="rootConnector" presStyleLbl="node1" presStyleIdx="2" presStyleCnt="3"/>
      <dgm:spPr/>
    </dgm:pt>
    <dgm:pt modelId="{DEB9F3A6-DC2B-485C-A145-5D4A5D7E8249}" type="pres">
      <dgm:prSet presAssocID="{82517B99-8C69-4F6E-9244-21DC76293D1A}" presName="childShape" presStyleCnt="0"/>
      <dgm:spPr/>
    </dgm:pt>
    <dgm:pt modelId="{7D18A462-5BC9-46A9-BE2D-DF33D91FA328}" type="pres">
      <dgm:prSet presAssocID="{DEF86631-2432-4BCA-A4CB-65467C9A316A}" presName="Name13" presStyleLbl="parChTrans1D2" presStyleIdx="2" presStyleCnt="3"/>
      <dgm:spPr/>
    </dgm:pt>
    <dgm:pt modelId="{84BD66CC-BC4A-40DF-812D-3ABF8AB78546}" type="pres">
      <dgm:prSet presAssocID="{DB1ADA4D-5732-42DF-919B-65732877DDB0}" presName="childText" presStyleLbl="bgAcc1" presStyleIdx="2" presStyleCnt="3">
        <dgm:presLayoutVars>
          <dgm:bulletEnabled val="1"/>
        </dgm:presLayoutVars>
      </dgm:prSet>
      <dgm:spPr/>
    </dgm:pt>
  </dgm:ptLst>
  <dgm:cxnLst>
    <dgm:cxn modelId="{11593400-9806-4ECB-AD5A-1DFCC4195019}" type="presOf" srcId="{D5EAD8F6-7E9D-495B-BE26-F80DB4CC50DF}" destId="{D36CC3D3-6124-4F1E-9F3F-A12986FAC317}" srcOrd="0" destOrd="0" presId="urn:microsoft.com/office/officeart/2005/8/layout/hierarchy3"/>
    <dgm:cxn modelId="{45B58103-78F0-4648-83C2-582F24E5E669}" type="presOf" srcId="{EF87C807-CF4E-4E1F-A9A0-56C0A7021580}" destId="{7950C1B2-65BC-470B-AAED-175AF432BDC3}" srcOrd="0" destOrd="0" presId="urn:microsoft.com/office/officeart/2005/8/layout/hierarchy3"/>
    <dgm:cxn modelId="{B33B2917-C886-455E-91A0-BC729458964C}" srcId="{C396978E-A72D-4164-A2BE-335F4DA2DB21}" destId="{F60CBAC3-DCB5-4E20-8C5F-131FA8E6C1EF}" srcOrd="0" destOrd="0" parTransId="{741639D7-5EA7-4A4F-A153-A713404ADE0E}" sibTransId="{ADAEE93E-1335-4538-AF80-AB51DC62D7B2}"/>
    <dgm:cxn modelId="{6EBDEF3F-9E03-4A8F-BC41-256C742868CC}" type="presOf" srcId="{82517B99-8C69-4F6E-9244-21DC76293D1A}" destId="{24CFE624-0847-4D31-85C3-A32AEAC6FB0D}" srcOrd="0" destOrd="0" presId="urn:microsoft.com/office/officeart/2005/8/layout/hierarchy3"/>
    <dgm:cxn modelId="{534DD940-BAE0-4BC1-8918-EBA84C906B11}" type="presOf" srcId="{1D855B7E-9B26-4309-BE15-4309E0F25638}" destId="{8FBDF0D8-F737-494B-B2CA-78016CC4CFF0}" srcOrd="0" destOrd="0" presId="urn:microsoft.com/office/officeart/2005/8/layout/hierarchy3"/>
    <dgm:cxn modelId="{2304B65E-C70C-4B56-B032-44D2CA9F316F}" srcId="{1D855B7E-9B26-4309-BE15-4309E0F25638}" destId="{C396978E-A72D-4164-A2BE-335F4DA2DB21}" srcOrd="1" destOrd="0" parTransId="{965E49E8-EF8C-43DB-ABBA-806CEED9EA33}" sibTransId="{7F4D57B2-2849-42DC-9C22-E80FC49F60FF}"/>
    <dgm:cxn modelId="{F922944C-9B92-4C21-9552-F10DF0060D0B}" type="presOf" srcId="{F60CBAC3-DCB5-4E20-8C5F-131FA8E6C1EF}" destId="{EAB0F2A0-1B85-482B-8987-3A8F00674AFD}" srcOrd="0" destOrd="0" presId="urn:microsoft.com/office/officeart/2005/8/layout/hierarchy3"/>
    <dgm:cxn modelId="{D9B6AD71-785D-4576-ABA4-8B855402AEB3}" srcId="{1D855B7E-9B26-4309-BE15-4309E0F25638}" destId="{82517B99-8C69-4F6E-9244-21DC76293D1A}" srcOrd="2" destOrd="0" parTransId="{01C70D2B-F5D4-4C40-8CD3-0819BE6271B2}" sibTransId="{DEFD10C1-E0AE-4A0F-8F6F-0CE81A38E527}"/>
    <dgm:cxn modelId="{49AF2758-324D-4068-943F-D275A9769B35}" type="presOf" srcId="{82517B99-8C69-4F6E-9244-21DC76293D1A}" destId="{202D1F89-355A-45C7-A7CA-F5C2A9D74B83}" srcOrd="1" destOrd="0" presId="urn:microsoft.com/office/officeart/2005/8/layout/hierarchy3"/>
    <dgm:cxn modelId="{7B000E7B-8BB5-43B3-9A0C-11684635CA3C}" type="presOf" srcId="{C396978E-A72D-4164-A2BE-335F4DA2DB21}" destId="{17A04B69-739E-4F3B-988A-201CDB6A1F4C}" srcOrd="0" destOrd="0" presId="urn:microsoft.com/office/officeart/2005/8/layout/hierarchy3"/>
    <dgm:cxn modelId="{2BBFF797-7786-43C0-9B36-CD57FB8CA44C}" srcId="{82517B99-8C69-4F6E-9244-21DC76293D1A}" destId="{DB1ADA4D-5732-42DF-919B-65732877DDB0}" srcOrd="0" destOrd="0" parTransId="{DEF86631-2432-4BCA-A4CB-65467C9A316A}" sibTransId="{7753B6EA-F25E-4942-B10E-9E162352D2EB}"/>
    <dgm:cxn modelId="{63677A98-93DB-4E7D-9FFD-6AA3EE91F08F}" type="presOf" srcId="{741639D7-5EA7-4A4F-A153-A713404ADE0E}" destId="{3CA6F3A5-342F-4947-B7DE-0C42A622224C}" srcOrd="0" destOrd="0" presId="urn:microsoft.com/office/officeart/2005/8/layout/hierarchy3"/>
    <dgm:cxn modelId="{836498A5-C639-433D-BFE8-AC7F217BB8AA}" type="presOf" srcId="{DEF86631-2432-4BCA-A4CB-65467C9A316A}" destId="{7D18A462-5BC9-46A9-BE2D-DF33D91FA328}" srcOrd="0" destOrd="0" presId="urn:microsoft.com/office/officeart/2005/8/layout/hierarchy3"/>
    <dgm:cxn modelId="{7E3948B4-2A9D-4FCC-A95F-EBEF43B3A6C0}" srcId="{1D855B7E-9B26-4309-BE15-4309E0F25638}" destId="{EF87C807-CF4E-4E1F-A9A0-56C0A7021580}" srcOrd="0" destOrd="0" parTransId="{373C2D35-EA1A-4C07-AABC-2D9A84BE3C7F}" sibTransId="{7395C320-D705-4F1F-8E2D-5615E42A9B42}"/>
    <dgm:cxn modelId="{91157CC3-D3E5-40A8-8304-1AE4DAEEBE98}" type="presOf" srcId="{DB1ADA4D-5732-42DF-919B-65732877DDB0}" destId="{84BD66CC-BC4A-40DF-812D-3ABF8AB78546}" srcOrd="0" destOrd="0" presId="urn:microsoft.com/office/officeart/2005/8/layout/hierarchy3"/>
    <dgm:cxn modelId="{B0C91CDB-FC7F-47FB-9238-96A273F7EC84}" srcId="{EF87C807-CF4E-4E1F-A9A0-56C0A7021580}" destId="{D5EAD8F6-7E9D-495B-BE26-F80DB4CC50DF}" srcOrd="0" destOrd="0" parTransId="{223D640C-D2B9-4C2B-BD94-03C1D4015343}" sibTransId="{3E72C45E-B7B7-4C23-BFFF-C5556E4B35E6}"/>
    <dgm:cxn modelId="{3BD8E7EE-A84A-4294-B02B-F457181B0175}" type="presOf" srcId="{EF87C807-CF4E-4E1F-A9A0-56C0A7021580}" destId="{3472A4BA-067D-4A30-AF59-0E8AF114EABD}" srcOrd="1" destOrd="0" presId="urn:microsoft.com/office/officeart/2005/8/layout/hierarchy3"/>
    <dgm:cxn modelId="{E5CA0CF2-67F4-40DA-94A6-DF017CBDEEF1}" type="presOf" srcId="{C396978E-A72D-4164-A2BE-335F4DA2DB21}" destId="{A54049DC-9D21-4C8B-8E17-C52499E8302E}" srcOrd="1" destOrd="0" presId="urn:microsoft.com/office/officeart/2005/8/layout/hierarchy3"/>
    <dgm:cxn modelId="{900B06F7-971E-43DE-B593-01C22B641AF7}" type="presOf" srcId="{223D640C-D2B9-4C2B-BD94-03C1D4015343}" destId="{3E96FBF2-175E-43D5-BB0A-642ED17BB6F4}" srcOrd="0" destOrd="0" presId="urn:microsoft.com/office/officeart/2005/8/layout/hierarchy3"/>
    <dgm:cxn modelId="{50A9AE6F-392F-4C7D-B8E8-A91A3E6A209B}" type="presParOf" srcId="{8FBDF0D8-F737-494B-B2CA-78016CC4CFF0}" destId="{4199D4D2-7B7B-4C55-A72F-9DC7AAB8FFA9}" srcOrd="0" destOrd="0" presId="urn:microsoft.com/office/officeart/2005/8/layout/hierarchy3"/>
    <dgm:cxn modelId="{F6828FC4-433D-4A82-A40E-C959C46BF657}" type="presParOf" srcId="{4199D4D2-7B7B-4C55-A72F-9DC7AAB8FFA9}" destId="{DA01E69B-EFC8-4B57-90DF-B5B637531901}" srcOrd="0" destOrd="0" presId="urn:microsoft.com/office/officeart/2005/8/layout/hierarchy3"/>
    <dgm:cxn modelId="{AB9D92E6-E5BC-49BE-858C-41311A9FE4C2}" type="presParOf" srcId="{DA01E69B-EFC8-4B57-90DF-B5B637531901}" destId="{7950C1B2-65BC-470B-AAED-175AF432BDC3}" srcOrd="0" destOrd="0" presId="urn:microsoft.com/office/officeart/2005/8/layout/hierarchy3"/>
    <dgm:cxn modelId="{DFF5A03C-DAFE-47CA-86F8-975DCEE253A3}" type="presParOf" srcId="{DA01E69B-EFC8-4B57-90DF-B5B637531901}" destId="{3472A4BA-067D-4A30-AF59-0E8AF114EABD}" srcOrd="1" destOrd="0" presId="urn:microsoft.com/office/officeart/2005/8/layout/hierarchy3"/>
    <dgm:cxn modelId="{5A3B7517-7AD4-4F82-A4BA-B71208C2AA6F}" type="presParOf" srcId="{4199D4D2-7B7B-4C55-A72F-9DC7AAB8FFA9}" destId="{B1C77EE4-E6FB-45AA-875A-DD09F6112485}" srcOrd="1" destOrd="0" presId="urn:microsoft.com/office/officeart/2005/8/layout/hierarchy3"/>
    <dgm:cxn modelId="{404A0089-C071-4BF0-AA91-6E505968E0F6}" type="presParOf" srcId="{B1C77EE4-E6FB-45AA-875A-DD09F6112485}" destId="{3E96FBF2-175E-43D5-BB0A-642ED17BB6F4}" srcOrd="0" destOrd="0" presId="urn:microsoft.com/office/officeart/2005/8/layout/hierarchy3"/>
    <dgm:cxn modelId="{ABF2ED54-F4B2-4744-A5C7-F5F067ADCDE0}" type="presParOf" srcId="{B1C77EE4-E6FB-45AA-875A-DD09F6112485}" destId="{D36CC3D3-6124-4F1E-9F3F-A12986FAC317}" srcOrd="1" destOrd="0" presId="urn:microsoft.com/office/officeart/2005/8/layout/hierarchy3"/>
    <dgm:cxn modelId="{81F5AC4A-A1CC-4C7B-BE14-F4DD7DBFFB35}" type="presParOf" srcId="{8FBDF0D8-F737-494B-B2CA-78016CC4CFF0}" destId="{FA870781-0554-4265-8DC3-005E7E03635F}" srcOrd="1" destOrd="0" presId="urn:microsoft.com/office/officeart/2005/8/layout/hierarchy3"/>
    <dgm:cxn modelId="{95E3D78E-7FF6-40AC-8C1F-F726B7757094}" type="presParOf" srcId="{FA870781-0554-4265-8DC3-005E7E03635F}" destId="{7EDA9A10-66D2-4765-8259-18C5E042D1E3}" srcOrd="0" destOrd="0" presId="urn:microsoft.com/office/officeart/2005/8/layout/hierarchy3"/>
    <dgm:cxn modelId="{E1E2A6EB-55CE-4CDD-BC5C-A3EBE5A471D4}" type="presParOf" srcId="{7EDA9A10-66D2-4765-8259-18C5E042D1E3}" destId="{17A04B69-739E-4F3B-988A-201CDB6A1F4C}" srcOrd="0" destOrd="0" presId="urn:microsoft.com/office/officeart/2005/8/layout/hierarchy3"/>
    <dgm:cxn modelId="{2046F16E-A8CA-4170-8130-F4236D0A71B6}" type="presParOf" srcId="{7EDA9A10-66D2-4765-8259-18C5E042D1E3}" destId="{A54049DC-9D21-4C8B-8E17-C52499E8302E}" srcOrd="1" destOrd="0" presId="urn:microsoft.com/office/officeart/2005/8/layout/hierarchy3"/>
    <dgm:cxn modelId="{AEEF5B40-AD55-490B-A497-559DDC388A2C}" type="presParOf" srcId="{FA870781-0554-4265-8DC3-005E7E03635F}" destId="{3DE5ECEB-E813-4D55-8B72-112ED81035B8}" srcOrd="1" destOrd="0" presId="urn:microsoft.com/office/officeart/2005/8/layout/hierarchy3"/>
    <dgm:cxn modelId="{3DF2847F-896E-4F74-9381-D03B0AC13390}" type="presParOf" srcId="{3DE5ECEB-E813-4D55-8B72-112ED81035B8}" destId="{3CA6F3A5-342F-4947-B7DE-0C42A622224C}" srcOrd="0" destOrd="0" presId="urn:microsoft.com/office/officeart/2005/8/layout/hierarchy3"/>
    <dgm:cxn modelId="{EC65D666-1606-4367-B665-1D6219F4CFAE}" type="presParOf" srcId="{3DE5ECEB-E813-4D55-8B72-112ED81035B8}" destId="{EAB0F2A0-1B85-482B-8987-3A8F00674AFD}" srcOrd="1" destOrd="0" presId="urn:microsoft.com/office/officeart/2005/8/layout/hierarchy3"/>
    <dgm:cxn modelId="{6637CD08-9CDF-456F-8A3F-F9495D9453EC}" type="presParOf" srcId="{8FBDF0D8-F737-494B-B2CA-78016CC4CFF0}" destId="{6FD05FC1-F830-4621-9360-68B853D7D46C}" srcOrd="2" destOrd="0" presId="urn:microsoft.com/office/officeart/2005/8/layout/hierarchy3"/>
    <dgm:cxn modelId="{C5CF5092-D214-43ED-A691-D3508F8B2435}" type="presParOf" srcId="{6FD05FC1-F830-4621-9360-68B853D7D46C}" destId="{4895E3EF-991D-4267-A155-06C2ACC0BEAB}" srcOrd="0" destOrd="0" presId="urn:microsoft.com/office/officeart/2005/8/layout/hierarchy3"/>
    <dgm:cxn modelId="{C127A9BE-B154-4E2E-9939-D366907EC9D0}" type="presParOf" srcId="{4895E3EF-991D-4267-A155-06C2ACC0BEAB}" destId="{24CFE624-0847-4D31-85C3-A32AEAC6FB0D}" srcOrd="0" destOrd="0" presId="urn:microsoft.com/office/officeart/2005/8/layout/hierarchy3"/>
    <dgm:cxn modelId="{2A2AB5E7-8A78-40E7-8D5A-06F0005F8E53}" type="presParOf" srcId="{4895E3EF-991D-4267-A155-06C2ACC0BEAB}" destId="{202D1F89-355A-45C7-A7CA-F5C2A9D74B83}" srcOrd="1" destOrd="0" presId="urn:microsoft.com/office/officeart/2005/8/layout/hierarchy3"/>
    <dgm:cxn modelId="{AAD931F5-6DE7-45A0-9E2D-727F28A817D9}" type="presParOf" srcId="{6FD05FC1-F830-4621-9360-68B853D7D46C}" destId="{DEB9F3A6-DC2B-485C-A145-5D4A5D7E8249}" srcOrd="1" destOrd="0" presId="urn:microsoft.com/office/officeart/2005/8/layout/hierarchy3"/>
    <dgm:cxn modelId="{98948A0E-CFDD-4887-B229-F7E7A7D73031}" type="presParOf" srcId="{DEB9F3A6-DC2B-485C-A145-5D4A5D7E8249}" destId="{7D18A462-5BC9-46A9-BE2D-DF33D91FA328}" srcOrd="0" destOrd="0" presId="urn:microsoft.com/office/officeart/2005/8/layout/hierarchy3"/>
    <dgm:cxn modelId="{C97AA276-DF9C-48FC-9D78-A9A353172BEB}" type="presParOf" srcId="{DEB9F3A6-DC2B-485C-A145-5D4A5D7E8249}" destId="{84BD66CC-BC4A-40DF-812D-3ABF8AB7854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82941-0EF1-49FE-9A16-0D194B81F26B}"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9F89B778-4621-4AB7-B15B-F867DFE4F6B8}">
      <dgm:prSet/>
      <dgm:spPr/>
      <dgm:t>
        <a:bodyPr/>
        <a:lstStyle/>
        <a:p>
          <a:r>
            <a:rPr lang="en-GB"/>
            <a:t>Platform Master Report</a:t>
          </a:r>
          <a:endParaRPr lang="en-US"/>
        </a:p>
      </dgm:t>
    </dgm:pt>
    <dgm:pt modelId="{8FC3729C-CB44-4997-882E-68268696791A}" type="parTrans" cxnId="{A2FD8976-A43E-4CA4-A784-365F942C6B23}">
      <dgm:prSet/>
      <dgm:spPr/>
      <dgm:t>
        <a:bodyPr/>
        <a:lstStyle/>
        <a:p>
          <a:endParaRPr lang="en-US"/>
        </a:p>
      </dgm:t>
    </dgm:pt>
    <dgm:pt modelId="{D052B204-B5A3-43BA-8A74-439CB6610A94}" type="sibTrans" cxnId="{A2FD8976-A43E-4CA4-A784-365F942C6B23}">
      <dgm:prSet/>
      <dgm:spPr/>
      <dgm:t>
        <a:bodyPr/>
        <a:lstStyle/>
        <a:p>
          <a:endParaRPr lang="en-US"/>
        </a:p>
      </dgm:t>
    </dgm:pt>
    <dgm:pt modelId="{7B1A8C0F-86E4-4CEC-A83C-1D0DD134127C}">
      <dgm:prSet/>
      <dgm:spPr/>
      <dgm:t>
        <a:bodyPr/>
        <a:lstStyle/>
        <a:p>
          <a:r>
            <a:rPr lang="en-GB"/>
            <a:t>Database Master Report</a:t>
          </a:r>
          <a:endParaRPr lang="en-US"/>
        </a:p>
      </dgm:t>
    </dgm:pt>
    <dgm:pt modelId="{426A25E1-58F5-4697-9EAA-3254171E353C}" type="parTrans" cxnId="{7AC21A3F-F029-4E78-9A9E-1E13772009FE}">
      <dgm:prSet/>
      <dgm:spPr/>
      <dgm:t>
        <a:bodyPr/>
        <a:lstStyle/>
        <a:p>
          <a:endParaRPr lang="en-US"/>
        </a:p>
      </dgm:t>
    </dgm:pt>
    <dgm:pt modelId="{27D14944-30B1-4CC9-99B7-A0EE391F8582}" type="sibTrans" cxnId="{7AC21A3F-F029-4E78-9A9E-1E13772009FE}">
      <dgm:prSet/>
      <dgm:spPr/>
      <dgm:t>
        <a:bodyPr/>
        <a:lstStyle/>
        <a:p>
          <a:endParaRPr lang="en-US"/>
        </a:p>
      </dgm:t>
    </dgm:pt>
    <dgm:pt modelId="{7A11277A-7B71-4CE8-AD73-993D519B6D39}">
      <dgm:prSet/>
      <dgm:spPr/>
      <dgm:t>
        <a:bodyPr/>
        <a:lstStyle/>
        <a:p>
          <a:r>
            <a:rPr lang="en-GB"/>
            <a:t>Title Master Report</a:t>
          </a:r>
          <a:endParaRPr lang="en-US"/>
        </a:p>
      </dgm:t>
    </dgm:pt>
    <dgm:pt modelId="{D03C05A6-1524-48E9-9C05-B74AEC5C94A0}" type="parTrans" cxnId="{84F23302-BDD4-4513-9898-63207ABE4969}">
      <dgm:prSet/>
      <dgm:spPr/>
      <dgm:t>
        <a:bodyPr/>
        <a:lstStyle/>
        <a:p>
          <a:endParaRPr lang="en-US"/>
        </a:p>
      </dgm:t>
    </dgm:pt>
    <dgm:pt modelId="{8CAB5063-EC4C-4498-8DB2-09424CC19FCE}" type="sibTrans" cxnId="{84F23302-BDD4-4513-9898-63207ABE4969}">
      <dgm:prSet/>
      <dgm:spPr/>
      <dgm:t>
        <a:bodyPr/>
        <a:lstStyle/>
        <a:p>
          <a:endParaRPr lang="en-US"/>
        </a:p>
      </dgm:t>
    </dgm:pt>
    <dgm:pt modelId="{6BEEE1CA-8021-4881-8130-C6F158CE9316}">
      <dgm:prSet/>
      <dgm:spPr/>
      <dgm:t>
        <a:bodyPr/>
        <a:lstStyle/>
        <a:p>
          <a:r>
            <a:rPr lang="en-GB"/>
            <a:t>Item Master Report</a:t>
          </a:r>
          <a:endParaRPr lang="en-US"/>
        </a:p>
      </dgm:t>
    </dgm:pt>
    <dgm:pt modelId="{D5ED4A61-ECE3-4B16-ADB0-1AA8AE7F87EC}" type="parTrans" cxnId="{D725618E-2831-4E8C-B787-B2DA04AF4A40}">
      <dgm:prSet/>
      <dgm:spPr/>
      <dgm:t>
        <a:bodyPr/>
        <a:lstStyle/>
        <a:p>
          <a:endParaRPr lang="en-US"/>
        </a:p>
      </dgm:t>
    </dgm:pt>
    <dgm:pt modelId="{A5B64F6B-8C21-49AF-BA9D-B1268DEC028F}" type="sibTrans" cxnId="{D725618E-2831-4E8C-B787-B2DA04AF4A40}">
      <dgm:prSet/>
      <dgm:spPr/>
      <dgm:t>
        <a:bodyPr/>
        <a:lstStyle/>
        <a:p>
          <a:endParaRPr lang="en-US"/>
        </a:p>
      </dgm:t>
    </dgm:pt>
    <dgm:pt modelId="{7914A69E-9D19-4187-9161-FA529C04ABD1}" type="pres">
      <dgm:prSet presAssocID="{F3882941-0EF1-49FE-9A16-0D194B81F26B}" presName="linear" presStyleCnt="0">
        <dgm:presLayoutVars>
          <dgm:animLvl val="lvl"/>
          <dgm:resizeHandles val="exact"/>
        </dgm:presLayoutVars>
      </dgm:prSet>
      <dgm:spPr/>
    </dgm:pt>
    <dgm:pt modelId="{EAE9D2A7-2564-4572-960A-15E4BF976FF9}" type="pres">
      <dgm:prSet presAssocID="{9F89B778-4621-4AB7-B15B-F867DFE4F6B8}" presName="parentText" presStyleLbl="node1" presStyleIdx="0" presStyleCnt="4">
        <dgm:presLayoutVars>
          <dgm:chMax val="0"/>
          <dgm:bulletEnabled val="1"/>
        </dgm:presLayoutVars>
      </dgm:prSet>
      <dgm:spPr/>
    </dgm:pt>
    <dgm:pt modelId="{6FC88E0A-51FD-4FF7-A9CE-55FCD8910643}" type="pres">
      <dgm:prSet presAssocID="{D052B204-B5A3-43BA-8A74-439CB6610A94}" presName="spacer" presStyleCnt="0"/>
      <dgm:spPr/>
    </dgm:pt>
    <dgm:pt modelId="{36FCBFAF-7D9A-4864-B1C9-F89C649131AF}" type="pres">
      <dgm:prSet presAssocID="{7B1A8C0F-86E4-4CEC-A83C-1D0DD134127C}" presName="parentText" presStyleLbl="node1" presStyleIdx="1" presStyleCnt="4">
        <dgm:presLayoutVars>
          <dgm:chMax val="0"/>
          <dgm:bulletEnabled val="1"/>
        </dgm:presLayoutVars>
      </dgm:prSet>
      <dgm:spPr/>
    </dgm:pt>
    <dgm:pt modelId="{10A70C76-1F79-416C-80C5-18561BD3C008}" type="pres">
      <dgm:prSet presAssocID="{27D14944-30B1-4CC9-99B7-A0EE391F8582}" presName="spacer" presStyleCnt="0"/>
      <dgm:spPr/>
    </dgm:pt>
    <dgm:pt modelId="{2F79D794-C713-463D-B282-6772B1A3CC73}" type="pres">
      <dgm:prSet presAssocID="{7A11277A-7B71-4CE8-AD73-993D519B6D39}" presName="parentText" presStyleLbl="node1" presStyleIdx="2" presStyleCnt="4">
        <dgm:presLayoutVars>
          <dgm:chMax val="0"/>
          <dgm:bulletEnabled val="1"/>
        </dgm:presLayoutVars>
      </dgm:prSet>
      <dgm:spPr/>
    </dgm:pt>
    <dgm:pt modelId="{A3474929-5532-4EC9-A5CC-39EACED4A760}" type="pres">
      <dgm:prSet presAssocID="{8CAB5063-EC4C-4498-8DB2-09424CC19FCE}" presName="spacer" presStyleCnt="0"/>
      <dgm:spPr/>
    </dgm:pt>
    <dgm:pt modelId="{D8E21BF9-E0D8-4FAC-B14F-A647E6FBF96F}" type="pres">
      <dgm:prSet presAssocID="{6BEEE1CA-8021-4881-8130-C6F158CE9316}" presName="parentText" presStyleLbl="node1" presStyleIdx="3" presStyleCnt="4">
        <dgm:presLayoutVars>
          <dgm:chMax val="0"/>
          <dgm:bulletEnabled val="1"/>
        </dgm:presLayoutVars>
      </dgm:prSet>
      <dgm:spPr/>
    </dgm:pt>
  </dgm:ptLst>
  <dgm:cxnLst>
    <dgm:cxn modelId="{9B6E1300-6819-431F-BEF3-9ECB263142E6}" type="presOf" srcId="{7A11277A-7B71-4CE8-AD73-993D519B6D39}" destId="{2F79D794-C713-463D-B282-6772B1A3CC73}" srcOrd="0" destOrd="0" presId="urn:microsoft.com/office/officeart/2005/8/layout/vList2"/>
    <dgm:cxn modelId="{84F23302-BDD4-4513-9898-63207ABE4969}" srcId="{F3882941-0EF1-49FE-9A16-0D194B81F26B}" destId="{7A11277A-7B71-4CE8-AD73-993D519B6D39}" srcOrd="2" destOrd="0" parTransId="{D03C05A6-1524-48E9-9C05-B74AEC5C94A0}" sibTransId="{8CAB5063-EC4C-4498-8DB2-09424CC19FCE}"/>
    <dgm:cxn modelId="{7AC21A3F-F029-4E78-9A9E-1E13772009FE}" srcId="{F3882941-0EF1-49FE-9A16-0D194B81F26B}" destId="{7B1A8C0F-86E4-4CEC-A83C-1D0DD134127C}" srcOrd="1" destOrd="0" parTransId="{426A25E1-58F5-4697-9EAA-3254171E353C}" sibTransId="{27D14944-30B1-4CC9-99B7-A0EE391F8582}"/>
    <dgm:cxn modelId="{A2FD8976-A43E-4CA4-A784-365F942C6B23}" srcId="{F3882941-0EF1-49FE-9A16-0D194B81F26B}" destId="{9F89B778-4621-4AB7-B15B-F867DFE4F6B8}" srcOrd="0" destOrd="0" parTransId="{8FC3729C-CB44-4997-882E-68268696791A}" sibTransId="{D052B204-B5A3-43BA-8A74-439CB6610A94}"/>
    <dgm:cxn modelId="{D725618E-2831-4E8C-B787-B2DA04AF4A40}" srcId="{F3882941-0EF1-49FE-9A16-0D194B81F26B}" destId="{6BEEE1CA-8021-4881-8130-C6F158CE9316}" srcOrd="3" destOrd="0" parTransId="{D5ED4A61-ECE3-4B16-ADB0-1AA8AE7F87EC}" sibTransId="{A5B64F6B-8C21-49AF-BA9D-B1268DEC028F}"/>
    <dgm:cxn modelId="{635735A2-4623-4B53-895F-899741C12449}" type="presOf" srcId="{6BEEE1CA-8021-4881-8130-C6F158CE9316}" destId="{D8E21BF9-E0D8-4FAC-B14F-A647E6FBF96F}" srcOrd="0" destOrd="0" presId="urn:microsoft.com/office/officeart/2005/8/layout/vList2"/>
    <dgm:cxn modelId="{45FDA0B0-C258-4A4D-BECD-C9F20C2AC032}" type="presOf" srcId="{7B1A8C0F-86E4-4CEC-A83C-1D0DD134127C}" destId="{36FCBFAF-7D9A-4864-B1C9-F89C649131AF}" srcOrd="0" destOrd="0" presId="urn:microsoft.com/office/officeart/2005/8/layout/vList2"/>
    <dgm:cxn modelId="{8E74B9C6-F96F-4FFE-A666-51BC1D62E2C5}" type="presOf" srcId="{9F89B778-4621-4AB7-B15B-F867DFE4F6B8}" destId="{EAE9D2A7-2564-4572-960A-15E4BF976FF9}" srcOrd="0" destOrd="0" presId="urn:microsoft.com/office/officeart/2005/8/layout/vList2"/>
    <dgm:cxn modelId="{1C9018D2-5BB2-4F84-98C3-B9D90426F225}" type="presOf" srcId="{F3882941-0EF1-49FE-9A16-0D194B81F26B}" destId="{7914A69E-9D19-4187-9161-FA529C04ABD1}" srcOrd="0" destOrd="0" presId="urn:microsoft.com/office/officeart/2005/8/layout/vList2"/>
    <dgm:cxn modelId="{CA586A38-AC09-489C-B466-4CE9D403F60C}" type="presParOf" srcId="{7914A69E-9D19-4187-9161-FA529C04ABD1}" destId="{EAE9D2A7-2564-4572-960A-15E4BF976FF9}" srcOrd="0" destOrd="0" presId="urn:microsoft.com/office/officeart/2005/8/layout/vList2"/>
    <dgm:cxn modelId="{6F11E21A-9FC0-4207-86D1-F2F0BB31FE7F}" type="presParOf" srcId="{7914A69E-9D19-4187-9161-FA529C04ABD1}" destId="{6FC88E0A-51FD-4FF7-A9CE-55FCD8910643}" srcOrd="1" destOrd="0" presId="urn:microsoft.com/office/officeart/2005/8/layout/vList2"/>
    <dgm:cxn modelId="{5183E939-93FF-408E-9299-58EB0F490476}" type="presParOf" srcId="{7914A69E-9D19-4187-9161-FA529C04ABD1}" destId="{36FCBFAF-7D9A-4864-B1C9-F89C649131AF}" srcOrd="2" destOrd="0" presId="urn:microsoft.com/office/officeart/2005/8/layout/vList2"/>
    <dgm:cxn modelId="{B5C258A1-E89A-4232-A088-3C7CEFE93071}" type="presParOf" srcId="{7914A69E-9D19-4187-9161-FA529C04ABD1}" destId="{10A70C76-1F79-416C-80C5-18561BD3C008}" srcOrd="3" destOrd="0" presId="urn:microsoft.com/office/officeart/2005/8/layout/vList2"/>
    <dgm:cxn modelId="{F4686263-4EE4-4C4A-847D-E0B00479A524}" type="presParOf" srcId="{7914A69E-9D19-4187-9161-FA529C04ABD1}" destId="{2F79D794-C713-463D-B282-6772B1A3CC73}" srcOrd="4" destOrd="0" presId="urn:microsoft.com/office/officeart/2005/8/layout/vList2"/>
    <dgm:cxn modelId="{26ED2AF8-D6FC-4707-8757-609807B4B621}" type="presParOf" srcId="{7914A69E-9D19-4187-9161-FA529C04ABD1}" destId="{A3474929-5532-4EC9-A5CC-39EACED4A760}" srcOrd="5" destOrd="0" presId="urn:microsoft.com/office/officeart/2005/8/layout/vList2"/>
    <dgm:cxn modelId="{DD3AE378-6DEE-45AE-8F84-807F0115AD42}" type="presParOf" srcId="{7914A69E-9D19-4187-9161-FA529C04ABD1}" destId="{D8E21BF9-E0D8-4FAC-B14F-A647E6FBF9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628A24-5D89-4287-AC1E-5B713216002D}" type="doc">
      <dgm:prSet loTypeId="urn:microsoft.com/office/officeart/2005/8/layout/vList2" loCatId="Inbox" qsTypeId="urn:microsoft.com/office/officeart/2005/8/quickstyle/simple1" qsCatId="simple" csTypeId="urn:microsoft.com/office/officeart/2005/8/colors/colorful2" csCatId="colorful" phldr="1"/>
      <dgm:spPr/>
      <dgm:t>
        <a:bodyPr/>
        <a:lstStyle/>
        <a:p>
          <a:endParaRPr lang="en-US"/>
        </a:p>
      </dgm:t>
    </dgm:pt>
    <dgm:pt modelId="{8B0E64DD-EB24-4476-A785-97060C4AAA08}">
      <dgm:prSet/>
      <dgm:spPr/>
      <dgm:t>
        <a:bodyPr/>
        <a:lstStyle/>
        <a:p>
          <a:r>
            <a:rPr lang="en-GB" b="1"/>
            <a:t>Platform Master Report</a:t>
          </a:r>
          <a:endParaRPr lang="en-US"/>
        </a:p>
      </dgm:t>
    </dgm:pt>
    <dgm:pt modelId="{3D0C4FE0-4A27-43BF-ACA0-E37F02A9222A}" type="parTrans" cxnId="{82A8DCEB-813E-4480-88D4-3454A87DDC5A}">
      <dgm:prSet/>
      <dgm:spPr/>
      <dgm:t>
        <a:bodyPr/>
        <a:lstStyle/>
        <a:p>
          <a:endParaRPr lang="en-US"/>
        </a:p>
      </dgm:t>
    </dgm:pt>
    <dgm:pt modelId="{3BC26321-ECC3-46AB-B854-D27510EA05B9}" type="sibTrans" cxnId="{82A8DCEB-813E-4480-88D4-3454A87DDC5A}">
      <dgm:prSet/>
      <dgm:spPr/>
      <dgm:t>
        <a:bodyPr/>
        <a:lstStyle/>
        <a:p>
          <a:endParaRPr lang="en-US"/>
        </a:p>
      </dgm:t>
    </dgm:pt>
    <dgm:pt modelId="{411F05BB-7975-4A54-9BEE-F43FDD849BBD}">
      <dgm:prSet custT="1"/>
      <dgm:spPr/>
      <dgm:t>
        <a:bodyPr/>
        <a:lstStyle/>
        <a:p>
          <a:r>
            <a:rPr lang="en-GB" sz="1800" dirty="0"/>
            <a:t>Platform Usage</a:t>
          </a:r>
          <a:endParaRPr lang="en-US" sz="1800" dirty="0"/>
        </a:p>
      </dgm:t>
    </dgm:pt>
    <dgm:pt modelId="{608C6D31-235E-43E2-B148-E96CAA5C531B}" type="parTrans" cxnId="{37B14FA0-CA28-45D4-90E8-30F8070938E9}">
      <dgm:prSet/>
      <dgm:spPr/>
      <dgm:t>
        <a:bodyPr/>
        <a:lstStyle/>
        <a:p>
          <a:endParaRPr lang="en-US"/>
        </a:p>
      </dgm:t>
    </dgm:pt>
    <dgm:pt modelId="{9E6A3FD9-EF70-407C-894C-3511B1E97B03}" type="sibTrans" cxnId="{37B14FA0-CA28-45D4-90E8-30F8070938E9}">
      <dgm:prSet/>
      <dgm:spPr/>
      <dgm:t>
        <a:bodyPr/>
        <a:lstStyle/>
        <a:p>
          <a:endParaRPr lang="en-US"/>
        </a:p>
      </dgm:t>
    </dgm:pt>
    <dgm:pt modelId="{C43B44A8-1834-4DCD-9F1E-412BEF8202B8}">
      <dgm:prSet/>
      <dgm:spPr/>
      <dgm:t>
        <a:bodyPr/>
        <a:lstStyle/>
        <a:p>
          <a:r>
            <a:rPr lang="en-GB" b="1"/>
            <a:t>Database</a:t>
          </a:r>
          <a:r>
            <a:rPr lang="en-GB"/>
            <a:t> </a:t>
          </a:r>
          <a:r>
            <a:rPr lang="en-GB" b="1"/>
            <a:t>Master Report</a:t>
          </a:r>
          <a:endParaRPr lang="en-US"/>
        </a:p>
      </dgm:t>
    </dgm:pt>
    <dgm:pt modelId="{C67CA2F0-3E1F-4CE8-8DE5-9C1302374524}" type="parTrans" cxnId="{807FE370-0F67-4055-B902-CC48BDAA560B}">
      <dgm:prSet/>
      <dgm:spPr/>
      <dgm:t>
        <a:bodyPr/>
        <a:lstStyle/>
        <a:p>
          <a:endParaRPr lang="en-US"/>
        </a:p>
      </dgm:t>
    </dgm:pt>
    <dgm:pt modelId="{8AEDC552-AE89-4E46-9F61-A3AF6C839BB7}" type="sibTrans" cxnId="{807FE370-0F67-4055-B902-CC48BDAA560B}">
      <dgm:prSet/>
      <dgm:spPr/>
      <dgm:t>
        <a:bodyPr/>
        <a:lstStyle/>
        <a:p>
          <a:endParaRPr lang="en-US"/>
        </a:p>
      </dgm:t>
    </dgm:pt>
    <dgm:pt modelId="{2BF5F553-F827-40B5-BF23-664885B7784C}">
      <dgm:prSet custT="1"/>
      <dgm:spPr/>
      <dgm:t>
        <a:bodyPr/>
        <a:lstStyle/>
        <a:p>
          <a:r>
            <a:rPr lang="en-GB" sz="1800" dirty="0"/>
            <a:t>Database Search and Item Usage</a:t>
          </a:r>
          <a:endParaRPr lang="en-US" sz="1800" dirty="0"/>
        </a:p>
      </dgm:t>
    </dgm:pt>
    <dgm:pt modelId="{A4D090BA-E7D4-46F8-84AC-FCAB120C78CC}" type="parTrans" cxnId="{7F458D43-D690-48FA-8955-F7BC4C976F0C}">
      <dgm:prSet/>
      <dgm:spPr/>
      <dgm:t>
        <a:bodyPr/>
        <a:lstStyle/>
        <a:p>
          <a:endParaRPr lang="en-US"/>
        </a:p>
      </dgm:t>
    </dgm:pt>
    <dgm:pt modelId="{3D0A492F-15F3-45B5-A320-76E7DAD7FEA7}" type="sibTrans" cxnId="{7F458D43-D690-48FA-8955-F7BC4C976F0C}">
      <dgm:prSet/>
      <dgm:spPr/>
      <dgm:t>
        <a:bodyPr/>
        <a:lstStyle/>
        <a:p>
          <a:endParaRPr lang="en-US"/>
        </a:p>
      </dgm:t>
    </dgm:pt>
    <dgm:pt modelId="{1185EEF1-8B2F-4622-BCC1-A18D0AA919AA}">
      <dgm:prSet custT="1"/>
      <dgm:spPr/>
      <dgm:t>
        <a:bodyPr/>
        <a:lstStyle/>
        <a:p>
          <a:r>
            <a:rPr lang="en-GB" sz="1800" dirty="0"/>
            <a:t>Database Access Denied</a:t>
          </a:r>
          <a:endParaRPr lang="en-US" sz="1800" dirty="0"/>
        </a:p>
      </dgm:t>
    </dgm:pt>
    <dgm:pt modelId="{E6AABD6F-348F-4FCF-AA14-1442092A866D}" type="parTrans" cxnId="{B627C35B-7BDF-49B0-AEE3-08EB351E1A53}">
      <dgm:prSet/>
      <dgm:spPr/>
      <dgm:t>
        <a:bodyPr/>
        <a:lstStyle/>
        <a:p>
          <a:endParaRPr lang="en-US"/>
        </a:p>
      </dgm:t>
    </dgm:pt>
    <dgm:pt modelId="{935A0734-06F8-40F9-A8B5-57684B3D2F14}" type="sibTrans" cxnId="{B627C35B-7BDF-49B0-AEE3-08EB351E1A53}">
      <dgm:prSet/>
      <dgm:spPr/>
      <dgm:t>
        <a:bodyPr/>
        <a:lstStyle/>
        <a:p>
          <a:endParaRPr lang="en-US"/>
        </a:p>
      </dgm:t>
    </dgm:pt>
    <dgm:pt modelId="{C935E69B-6C98-4E0E-B436-09BCD9E0690F}">
      <dgm:prSet/>
      <dgm:spPr/>
      <dgm:t>
        <a:bodyPr/>
        <a:lstStyle/>
        <a:p>
          <a:r>
            <a:rPr lang="en-GB" b="1"/>
            <a:t>Title Master Report</a:t>
          </a:r>
          <a:endParaRPr lang="en-US"/>
        </a:p>
      </dgm:t>
    </dgm:pt>
    <dgm:pt modelId="{CB22233B-66AB-4383-91AF-612399D79EE3}" type="parTrans" cxnId="{3473725A-E665-44DD-AB67-03D0EFD6AF49}">
      <dgm:prSet/>
      <dgm:spPr/>
      <dgm:t>
        <a:bodyPr/>
        <a:lstStyle/>
        <a:p>
          <a:endParaRPr lang="en-US"/>
        </a:p>
      </dgm:t>
    </dgm:pt>
    <dgm:pt modelId="{78979F75-328A-4DBA-8645-9DB9A5E07AA7}" type="sibTrans" cxnId="{3473725A-E665-44DD-AB67-03D0EFD6AF49}">
      <dgm:prSet/>
      <dgm:spPr/>
      <dgm:t>
        <a:bodyPr/>
        <a:lstStyle/>
        <a:p>
          <a:endParaRPr lang="en-US"/>
        </a:p>
      </dgm:t>
    </dgm:pt>
    <dgm:pt modelId="{BCFF6B04-276D-44D0-AF76-1105BDAA53D9}">
      <dgm:prSet custT="1"/>
      <dgm:spPr/>
      <dgm:t>
        <a:bodyPr/>
        <a:lstStyle/>
        <a:p>
          <a:r>
            <a:rPr lang="en-GB" sz="1800" dirty="0"/>
            <a:t>Book Requests (Excluding OA_Gold)</a:t>
          </a:r>
          <a:endParaRPr lang="en-US" sz="1800" dirty="0"/>
        </a:p>
      </dgm:t>
    </dgm:pt>
    <dgm:pt modelId="{9F27F1E9-9BED-443E-B647-939F26607D74}" type="parTrans" cxnId="{D19C7DC7-98DE-491F-8506-539B048FD502}">
      <dgm:prSet/>
      <dgm:spPr/>
      <dgm:t>
        <a:bodyPr/>
        <a:lstStyle/>
        <a:p>
          <a:endParaRPr lang="en-US"/>
        </a:p>
      </dgm:t>
    </dgm:pt>
    <dgm:pt modelId="{D4F849FC-32C7-4675-A33C-9A9DAF86911A}" type="sibTrans" cxnId="{D19C7DC7-98DE-491F-8506-539B048FD502}">
      <dgm:prSet/>
      <dgm:spPr/>
      <dgm:t>
        <a:bodyPr/>
        <a:lstStyle/>
        <a:p>
          <a:endParaRPr lang="en-US"/>
        </a:p>
      </dgm:t>
    </dgm:pt>
    <dgm:pt modelId="{EC8CA0BC-6D5C-436F-9FDC-CE37797ADA9C}">
      <dgm:prSet custT="1"/>
      <dgm:spPr/>
      <dgm:t>
        <a:bodyPr/>
        <a:lstStyle/>
        <a:p>
          <a:r>
            <a:rPr lang="en-GB" sz="1800" dirty="0"/>
            <a:t>Book Access Denied</a:t>
          </a:r>
          <a:endParaRPr lang="en-US" sz="1800" dirty="0"/>
        </a:p>
      </dgm:t>
    </dgm:pt>
    <dgm:pt modelId="{5B6B917C-EC70-48F9-95C6-E0FC5267E8A9}" type="parTrans" cxnId="{FCCFD1B5-92F2-40BD-940A-3C31D77A5502}">
      <dgm:prSet/>
      <dgm:spPr/>
      <dgm:t>
        <a:bodyPr/>
        <a:lstStyle/>
        <a:p>
          <a:endParaRPr lang="en-US"/>
        </a:p>
      </dgm:t>
    </dgm:pt>
    <dgm:pt modelId="{38503DCE-32A1-4A5F-939A-B5413917D8B2}" type="sibTrans" cxnId="{FCCFD1B5-92F2-40BD-940A-3C31D77A5502}">
      <dgm:prSet/>
      <dgm:spPr/>
      <dgm:t>
        <a:bodyPr/>
        <a:lstStyle/>
        <a:p>
          <a:endParaRPr lang="en-US"/>
        </a:p>
      </dgm:t>
    </dgm:pt>
    <dgm:pt modelId="{36F98B6C-CEB7-400D-A4DC-AFE055EDD21C}">
      <dgm:prSet custT="1"/>
      <dgm:spPr/>
      <dgm:t>
        <a:bodyPr/>
        <a:lstStyle/>
        <a:p>
          <a:r>
            <a:rPr lang="en-GB" sz="1800" dirty="0"/>
            <a:t>Journal Requests (Excluding OA_Gold)</a:t>
          </a:r>
          <a:endParaRPr lang="en-US" sz="1800" dirty="0"/>
        </a:p>
      </dgm:t>
    </dgm:pt>
    <dgm:pt modelId="{D348B008-87A9-40B1-922E-7EF5BA2878B2}" type="parTrans" cxnId="{CCFDB553-CBF7-49ED-962A-10DE3CB46C6A}">
      <dgm:prSet/>
      <dgm:spPr/>
      <dgm:t>
        <a:bodyPr/>
        <a:lstStyle/>
        <a:p>
          <a:endParaRPr lang="en-US"/>
        </a:p>
      </dgm:t>
    </dgm:pt>
    <dgm:pt modelId="{ACC2A088-6573-42DB-A03F-54392CFB616D}" type="sibTrans" cxnId="{CCFDB553-CBF7-49ED-962A-10DE3CB46C6A}">
      <dgm:prSet/>
      <dgm:spPr/>
      <dgm:t>
        <a:bodyPr/>
        <a:lstStyle/>
        <a:p>
          <a:endParaRPr lang="en-US"/>
        </a:p>
      </dgm:t>
    </dgm:pt>
    <dgm:pt modelId="{4B869AB8-4182-4AF3-A996-4CD3AE24DA33}">
      <dgm:prSet custT="1"/>
      <dgm:spPr/>
      <dgm:t>
        <a:bodyPr/>
        <a:lstStyle/>
        <a:p>
          <a:r>
            <a:rPr lang="en-GB" sz="1800" dirty="0"/>
            <a:t>Journal Access Denied</a:t>
          </a:r>
          <a:endParaRPr lang="en-US" sz="1800" dirty="0"/>
        </a:p>
      </dgm:t>
    </dgm:pt>
    <dgm:pt modelId="{743AE4A4-4C71-49C7-9240-0EEC5127472F}" type="parTrans" cxnId="{9908F5A9-62C4-43A1-A3F7-1BA21F9C7531}">
      <dgm:prSet/>
      <dgm:spPr/>
      <dgm:t>
        <a:bodyPr/>
        <a:lstStyle/>
        <a:p>
          <a:endParaRPr lang="en-US"/>
        </a:p>
      </dgm:t>
    </dgm:pt>
    <dgm:pt modelId="{0E8B6810-B462-4F66-85F8-6EE17BD0D1C5}" type="sibTrans" cxnId="{9908F5A9-62C4-43A1-A3F7-1BA21F9C7531}">
      <dgm:prSet/>
      <dgm:spPr/>
      <dgm:t>
        <a:bodyPr/>
        <a:lstStyle/>
        <a:p>
          <a:endParaRPr lang="en-US"/>
        </a:p>
      </dgm:t>
    </dgm:pt>
    <dgm:pt modelId="{2F57C7E6-5A51-45DC-BAD9-C97D3B0A1180}">
      <dgm:prSet custT="1"/>
      <dgm:spPr/>
      <dgm:t>
        <a:bodyPr/>
        <a:lstStyle/>
        <a:p>
          <a:r>
            <a:rPr lang="en-GB" sz="1800" dirty="0"/>
            <a:t>Journal Usage by Access Type</a:t>
          </a:r>
          <a:endParaRPr lang="en-US" sz="1800" dirty="0"/>
        </a:p>
      </dgm:t>
    </dgm:pt>
    <dgm:pt modelId="{AEB25695-4CD9-458D-8B36-496E407F0504}" type="parTrans" cxnId="{61AD690B-38EF-45DE-8299-119432ED098F}">
      <dgm:prSet/>
      <dgm:spPr/>
      <dgm:t>
        <a:bodyPr/>
        <a:lstStyle/>
        <a:p>
          <a:endParaRPr lang="en-US"/>
        </a:p>
      </dgm:t>
    </dgm:pt>
    <dgm:pt modelId="{CE9843A4-FADD-461F-B890-9DDF8CE0C388}" type="sibTrans" cxnId="{61AD690B-38EF-45DE-8299-119432ED098F}">
      <dgm:prSet/>
      <dgm:spPr/>
      <dgm:t>
        <a:bodyPr/>
        <a:lstStyle/>
        <a:p>
          <a:endParaRPr lang="en-US"/>
        </a:p>
      </dgm:t>
    </dgm:pt>
    <dgm:pt modelId="{5DFFAC0C-0175-45FC-B1DA-67E28BA9E40B}">
      <dgm:prSet custT="1"/>
      <dgm:spPr/>
      <dgm:t>
        <a:bodyPr/>
        <a:lstStyle/>
        <a:p>
          <a:r>
            <a:rPr lang="en-GB" sz="1800" dirty="0"/>
            <a:t>Journal Requests by YOP Requests (Excluding OA_Gold)</a:t>
          </a:r>
          <a:endParaRPr lang="en-US" sz="1800" dirty="0"/>
        </a:p>
      </dgm:t>
    </dgm:pt>
    <dgm:pt modelId="{1E8C49AE-8F62-402F-AC9E-40D4246AA1FB}" type="parTrans" cxnId="{54F33999-BA5C-4AFA-B6FD-0A52D5F38BA7}">
      <dgm:prSet/>
      <dgm:spPr/>
      <dgm:t>
        <a:bodyPr/>
        <a:lstStyle/>
        <a:p>
          <a:endParaRPr lang="en-US"/>
        </a:p>
      </dgm:t>
    </dgm:pt>
    <dgm:pt modelId="{E0420720-7C7F-4A31-ABBA-9D29BEE90220}" type="sibTrans" cxnId="{54F33999-BA5C-4AFA-B6FD-0A52D5F38BA7}">
      <dgm:prSet/>
      <dgm:spPr/>
      <dgm:t>
        <a:bodyPr/>
        <a:lstStyle/>
        <a:p>
          <a:endParaRPr lang="en-US"/>
        </a:p>
      </dgm:t>
    </dgm:pt>
    <dgm:pt modelId="{2AA8B0F9-A4BF-4DB4-8083-031895CC6C08}">
      <dgm:prSet/>
      <dgm:spPr/>
      <dgm:t>
        <a:bodyPr/>
        <a:lstStyle/>
        <a:p>
          <a:r>
            <a:rPr lang="en-GB" b="1"/>
            <a:t>Item Master Report</a:t>
          </a:r>
          <a:endParaRPr lang="en-US"/>
        </a:p>
      </dgm:t>
    </dgm:pt>
    <dgm:pt modelId="{9E4CE592-66CF-439A-AA13-9B7C3A5F7425}" type="parTrans" cxnId="{9B2058F6-A6AC-49F1-8FAA-B96E8E987A3D}">
      <dgm:prSet/>
      <dgm:spPr/>
      <dgm:t>
        <a:bodyPr/>
        <a:lstStyle/>
        <a:p>
          <a:endParaRPr lang="en-US"/>
        </a:p>
      </dgm:t>
    </dgm:pt>
    <dgm:pt modelId="{15B99DFA-58F5-4D38-8B52-5482B78BA115}" type="sibTrans" cxnId="{9B2058F6-A6AC-49F1-8FAA-B96E8E987A3D}">
      <dgm:prSet/>
      <dgm:spPr/>
      <dgm:t>
        <a:bodyPr/>
        <a:lstStyle/>
        <a:p>
          <a:endParaRPr lang="en-US"/>
        </a:p>
      </dgm:t>
    </dgm:pt>
    <dgm:pt modelId="{A157C791-F5AD-4F17-A2A4-91B7D182E0F5}">
      <dgm:prSet custT="1"/>
      <dgm:spPr/>
      <dgm:t>
        <a:bodyPr/>
        <a:lstStyle/>
        <a:p>
          <a:r>
            <a:rPr lang="en-GB" sz="1800" dirty="0"/>
            <a:t>Journal Article Requests</a:t>
          </a:r>
          <a:endParaRPr lang="en-US" sz="1800" dirty="0"/>
        </a:p>
      </dgm:t>
    </dgm:pt>
    <dgm:pt modelId="{07FA3DDA-3021-4A4A-9E51-F17C5F459BD5}" type="parTrans" cxnId="{28268779-C029-4F57-BF90-99B8E365EB1F}">
      <dgm:prSet/>
      <dgm:spPr/>
      <dgm:t>
        <a:bodyPr/>
        <a:lstStyle/>
        <a:p>
          <a:endParaRPr lang="en-US"/>
        </a:p>
      </dgm:t>
    </dgm:pt>
    <dgm:pt modelId="{5C4C2054-CEF0-4A8C-A6E8-5D0AAA5E5C20}" type="sibTrans" cxnId="{28268779-C029-4F57-BF90-99B8E365EB1F}">
      <dgm:prSet/>
      <dgm:spPr/>
      <dgm:t>
        <a:bodyPr/>
        <a:lstStyle/>
        <a:p>
          <a:endParaRPr lang="en-US"/>
        </a:p>
      </dgm:t>
    </dgm:pt>
    <dgm:pt modelId="{0C09788C-9E0C-4748-B33B-FB546EA4817F}">
      <dgm:prSet custT="1"/>
      <dgm:spPr/>
      <dgm:t>
        <a:bodyPr/>
        <a:lstStyle/>
        <a:p>
          <a:r>
            <a:rPr lang="en-GB" sz="1800" dirty="0"/>
            <a:t>Multimedia Item Requests</a:t>
          </a:r>
          <a:endParaRPr lang="en-US" sz="1800" dirty="0"/>
        </a:p>
      </dgm:t>
    </dgm:pt>
    <dgm:pt modelId="{A7346729-3D78-4086-9385-9A8770D58A7F}" type="parTrans" cxnId="{CA5154A7-8AF5-4D02-B25A-247E68DEC203}">
      <dgm:prSet/>
      <dgm:spPr/>
      <dgm:t>
        <a:bodyPr/>
        <a:lstStyle/>
        <a:p>
          <a:endParaRPr lang="en-US"/>
        </a:p>
      </dgm:t>
    </dgm:pt>
    <dgm:pt modelId="{1A3BCE5F-62F6-4324-BFFC-6775CA033833}" type="sibTrans" cxnId="{CA5154A7-8AF5-4D02-B25A-247E68DEC203}">
      <dgm:prSet/>
      <dgm:spPr/>
      <dgm:t>
        <a:bodyPr/>
        <a:lstStyle/>
        <a:p>
          <a:endParaRPr lang="en-US"/>
        </a:p>
      </dgm:t>
    </dgm:pt>
    <dgm:pt modelId="{B10EB323-0572-4F35-95F0-DEE4E5232140}">
      <dgm:prSet custT="1"/>
      <dgm:spPr/>
      <dgm:t>
        <a:bodyPr/>
        <a:lstStyle/>
        <a:p>
          <a:r>
            <a:rPr lang="en-GB" sz="1800" dirty="0"/>
            <a:t>Book Usage by Access Type</a:t>
          </a:r>
          <a:endParaRPr lang="en-US" sz="1800" dirty="0"/>
        </a:p>
      </dgm:t>
    </dgm:pt>
    <dgm:pt modelId="{0B723ED7-9EEC-4F66-B737-181A8CA953A8}" type="parTrans" cxnId="{A429584F-2250-4BF6-8CAD-CCF4FCDE3F0B}">
      <dgm:prSet/>
      <dgm:spPr/>
      <dgm:t>
        <a:bodyPr/>
        <a:lstStyle/>
        <a:p>
          <a:endParaRPr lang="en-US"/>
        </a:p>
      </dgm:t>
    </dgm:pt>
    <dgm:pt modelId="{ACC241FA-C16F-41B6-B3D1-2467EA8C3C32}" type="sibTrans" cxnId="{A429584F-2250-4BF6-8CAD-CCF4FCDE3F0B}">
      <dgm:prSet/>
      <dgm:spPr/>
      <dgm:t>
        <a:bodyPr/>
        <a:lstStyle/>
        <a:p>
          <a:endParaRPr lang="en-US"/>
        </a:p>
      </dgm:t>
    </dgm:pt>
    <dgm:pt modelId="{31424B83-AC3F-463C-9449-940A1234B83D}" type="pres">
      <dgm:prSet presAssocID="{BB628A24-5D89-4287-AC1E-5B713216002D}" presName="linear" presStyleCnt="0">
        <dgm:presLayoutVars>
          <dgm:animLvl val="lvl"/>
          <dgm:resizeHandles val="exact"/>
        </dgm:presLayoutVars>
      </dgm:prSet>
      <dgm:spPr/>
    </dgm:pt>
    <dgm:pt modelId="{5DC6B995-917E-48DE-A329-10DFB37A5C5C}" type="pres">
      <dgm:prSet presAssocID="{8B0E64DD-EB24-4476-A785-97060C4AAA08}" presName="parentText" presStyleLbl="node1" presStyleIdx="0" presStyleCnt="4">
        <dgm:presLayoutVars>
          <dgm:chMax val="0"/>
          <dgm:bulletEnabled val="1"/>
        </dgm:presLayoutVars>
      </dgm:prSet>
      <dgm:spPr/>
    </dgm:pt>
    <dgm:pt modelId="{7FC01CED-9EA4-4E95-9D5F-0684EE16255D}" type="pres">
      <dgm:prSet presAssocID="{8B0E64DD-EB24-4476-A785-97060C4AAA08}" presName="childText" presStyleLbl="revTx" presStyleIdx="0" presStyleCnt="4">
        <dgm:presLayoutVars>
          <dgm:bulletEnabled val="1"/>
        </dgm:presLayoutVars>
      </dgm:prSet>
      <dgm:spPr/>
    </dgm:pt>
    <dgm:pt modelId="{70C7AB46-DF69-4E26-9411-D3EC2B5AFF6F}" type="pres">
      <dgm:prSet presAssocID="{C43B44A8-1834-4DCD-9F1E-412BEF8202B8}" presName="parentText" presStyleLbl="node1" presStyleIdx="1" presStyleCnt="4">
        <dgm:presLayoutVars>
          <dgm:chMax val="0"/>
          <dgm:bulletEnabled val="1"/>
        </dgm:presLayoutVars>
      </dgm:prSet>
      <dgm:spPr/>
    </dgm:pt>
    <dgm:pt modelId="{5E36A02C-F55B-4F25-84B9-2AA40E7C7F9A}" type="pres">
      <dgm:prSet presAssocID="{C43B44A8-1834-4DCD-9F1E-412BEF8202B8}" presName="childText" presStyleLbl="revTx" presStyleIdx="1" presStyleCnt="4">
        <dgm:presLayoutVars>
          <dgm:bulletEnabled val="1"/>
        </dgm:presLayoutVars>
      </dgm:prSet>
      <dgm:spPr/>
    </dgm:pt>
    <dgm:pt modelId="{A9A8D3B2-29F5-45D9-9102-F8533DA190BE}" type="pres">
      <dgm:prSet presAssocID="{C935E69B-6C98-4E0E-B436-09BCD9E0690F}" presName="parentText" presStyleLbl="node1" presStyleIdx="2" presStyleCnt="4">
        <dgm:presLayoutVars>
          <dgm:chMax val="0"/>
          <dgm:bulletEnabled val="1"/>
        </dgm:presLayoutVars>
      </dgm:prSet>
      <dgm:spPr/>
    </dgm:pt>
    <dgm:pt modelId="{26B69540-F2AB-40B7-AAE7-B45AE18F0982}" type="pres">
      <dgm:prSet presAssocID="{C935E69B-6C98-4E0E-B436-09BCD9E0690F}" presName="childText" presStyleLbl="revTx" presStyleIdx="2" presStyleCnt="4">
        <dgm:presLayoutVars>
          <dgm:bulletEnabled val="1"/>
        </dgm:presLayoutVars>
      </dgm:prSet>
      <dgm:spPr/>
    </dgm:pt>
    <dgm:pt modelId="{B038A5F2-277F-472C-A69A-EA7EED0F0359}" type="pres">
      <dgm:prSet presAssocID="{2AA8B0F9-A4BF-4DB4-8083-031895CC6C08}" presName="parentText" presStyleLbl="node1" presStyleIdx="3" presStyleCnt="4">
        <dgm:presLayoutVars>
          <dgm:chMax val="0"/>
          <dgm:bulletEnabled val="1"/>
        </dgm:presLayoutVars>
      </dgm:prSet>
      <dgm:spPr/>
    </dgm:pt>
    <dgm:pt modelId="{6A9E3FE4-7155-4778-B61B-01BB7767AD9D}" type="pres">
      <dgm:prSet presAssocID="{2AA8B0F9-A4BF-4DB4-8083-031895CC6C08}" presName="childText" presStyleLbl="revTx" presStyleIdx="3" presStyleCnt="4">
        <dgm:presLayoutVars>
          <dgm:bulletEnabled val="1"/>
        </dgm:presLayoutVars>
      </dgm:prSet>
      <dgm:spPr/>
    </dgm:pt>
  </dgm:ptLst>
  <dgm:cxnLst>
    <dgm:cxn modelId="{BBBC8D06-3031-4073-AD3A-0A4BC7708487}" type="presOf" srcId="{2F57C7E6-5A51-45DC-BAD9-C97D3B0A1180}" destId="{26B69540-F2AB-40B7-AAE7-B45AE18F0982}" srcOrd="0" destOrd="5" presId="urn:microsoft.com/office/officeart/2005/8/layout/vList2"/>
    <dgm:cxn modelId="{61AD690B-38EF-45DE-8299-119432ED098F}" srcId="{C935E69B-6C98-4E0E-B436-09BCD9E0690F}" destId="{2F57C7E6-5A51-45DC-BAD9-C97D3B0A1180}" srcOrd="5" destOrd="0" parTransId="{AEB25695-4CD9-458D-8B36-496E407F0504}" sibTransId="{CE9843A4-FADD-461F-B890-9DDF8CE0C388}"/>
    <dgm:cxn modelId="{CB4C6726-4A37-4069-8D28-5359FDB77F3B}" type="presOf" srcId="{EC8CA0BC-6D5C-436F-9FDC-CE37797ADA9C}" destId="{26B69540-F2AB-40B7-AAE7-B45AE18F0982}" srcOrd="0" destOrd="1" presId="urn:microsoft.com/office/officeart/2005/8/layout/vList2"/>
    <dgm:cxn modelId="{E50F9927-2BF3-4EEA-B432-E7C3E50163D7}" type="presOf" srcId="{A157C791-F5AD-4F17-A2A4-91B7D182E0F5}" destId="{6A9E3FE4-7155-4778-B61B-01BB7767AD9D}" srcOrd="0" destOrd="0" presId="urn:microsoft.com/office/officeart/2005/8/layout/vList2"/>
    <dgm:cxn modelId="{E234E32C-FC5E-41A1-835A-D0553024A130}" type="presOf" srcId="{1185EEF1-8B2F-4622-BCC1-A18D0AA919AA}" destId="{5E36A02C-F55B-4F25-84B9-2AA40E7C7F9A}" srcOrd="0" destOrd="1" presId="urn:microsoft.com/office/officeart/2005/8/layout/vList2"/>
    <dgm:cxn modelId="{B627C35B-7BDF-49B0-AEE3-08EB351E1A53}" srcId="{C43B44A8-1834-4DCD-9F1E-412BEF8202B8}" destId="{1185EEF1-8B2F-4622-BCC1-A18D0AA919AA}" srcOrd="1" destOrd="0" parTransId="{E6AABD6F-348F-4FCF-AA14-1442092A866D}" sibTransId="{935A0734-06F8-40F9-A8B5-57684B3D2F14}"/>
    <dgm:cxn modelId="{7F458D43-D690-48FA-8955-F7BC4C976F0C}" srcId="{C43B44A8-1834-4DCD-9F1E-412BEF8202B8}" destId="{2BF5F553-F827-40B5-BF23-664885B7784C}" srcOrd="0" destOrd="0" parTransId="{A4D090BA-E7D4-46F8-84AC-FCAB120C78CC}" sibTransId="{3D0A492F-15F3-45B5-A320-76E7DAD7FEA7}"/>
    <dgm:cxn modelId="{6CB6F565-4BD3-403C-8B03-D3559B5C6D18}" type="presOf" srcId="{C935E69B-6C98-4E0E-B436-09BCD9E0690F}" destId="{A9A8D3B2-29F5-45D9-9102-F8533DA190BE}" srcOrd="0" destOrd="0" presId="urn:microsoft.com/office/officeart/2005/8/layout/vList2"/>
    <dgm:cxn modelId="{A429584F-2250-4BF6-8CAD-CCF4FCDE3F0B}" srcId="{C935E69B-6C98-4E0E-B436-09BCD9E0690F}" destId="{B10EB323-0572-4F35-95F0-DEE4E5232140}" srcOrd="2" destOrd="0" parTransId="{0B723ED7-9EEC-4F66-B737-181A8CA953A8}" sibTransId="{ACC241FA-C16F-41B6-B3D1-2467EA8C3C32}"/>
    <dgm:cxn modelId="{81F4C050-0A62-4AE2-A30E-1D1B90D6B414}" type="presOf" srcId="{BCFF6B04-276D-44D0-AF76-1105BDAA53D9}" destId="{26B69540-F2AB-40B7-AAE7-B45AE18F0982}" srcOrd="0" destOrd="0" presId="urn:microsoft.com/office/officeart/2005/8/layout/vList2"/>
    <dgm:cxn modelId="{807FE370-0F67-4055-B902-CC48BDAA560B}" srcId="{BB628A24-5D89-4287-AC1E-5B713216002D}" destId="{C43B44A8-1834-4DCD-9F1E-412BEF8202B8}" srcOrd="1" destOrd="0" parTransId="{C67CA2F0-3E1F-4CE8-8DE5-9C1302374524}" sibTransId="{8AEDC552-AE89-4E46-9F61-A3AF6C839BB7}"/>
    <dgm:cxn modelId="{CCFDB553-CBF7-49ED-962A-10DE3CB46C6A}" srcId="{C935E69B-6C98-4E0E-B436-09BCD9E0690F}" destId="{36F98B6C-CEB7-400D-A4DC-AFE055EDD21C}" srcOrd="3" destOrd="0" parTransId="{D348B008-87A9-40B1-922E-7EF5BA2878B2}" sibTransId="{ACC2A088-6573-42DB-A03F-54392CFB616D}"/>
    <dgm:cxn modelId="{54219B78-9BA4-45F4-A5F8-5A11C24B949D}" type="presOf" srcId="{2AA8B0F9-A4BF-4DB4-8083-031895CC6C08}" destId="{B038A5F2-277F-472C-A69A-EA7EED0F0359}" srcOrd="0" destOrd="0" presId="urn:microsoft.com/office/officeart/2005/8/layout/vList2"/>
    <dgm:cxn modelId="{28268779-C029-4F57-BF90-99B8E365EB1F}" srcId="{2AA8B0F9-A4BF-4DB4-8083-031895CC6C08}" destId="{A157C791-F5AD-4F17-A2A4-91B7D182E0F5}" srcOrd="0" destOrd="0" parTransId="{07FA3DDA-3021-4A4A-9E51-F17C5F459BD5}" sibTransId="{5C4C2054-CEF0-4A8C-A6E8-5D0AAA5E5C20}"/>
    <dgm:cxn modelId="{3473725A-E665-44DD-AB67-03D0EFD6AF49}" srcId="{BB628A24-5D89-4287-AC1E-5B713216002D}" destId="{C935E69B-6C98-4E0E-B436-09BCD9E0690F}" srcOrd="2" destOrd="0" parTransId="{CB22233B-66AB-4383-91AF-612399D79EE3}" sibTransId="{78979F75-328A-4DBA-8645-9DB9A5E07AA7}"/>
    <dgm:cxn modelId="{54F33999-BA5C-4AFA-B6FD-0A52D5F38BA7}" srcId="{C935E69B-6C98-4E0E-B436-09BCD9E0690F}" destId="{5DFFAC0C-0175-45FC-B1DA-67E28BA9E40B}" srcOrd="6" destOrd="0" parTransId="{1E8C49AE-8F62-402F-AC9E-40D4246AA1FB}" sibTransId="{E0420720-7C7F-4A31-ABBA-9D29BEE90220}"/>
    <dgm:cxn modelId="{37B14FA0-CA28-45D4-90E8-30F8070938E9}" srcId="{8B0E64DD-EB24-4476-A785-97060C4AAA08}" destId="{411F05BB-7975-4A54-9BEE-F43FDD849BBD}" srcOrd="0" destOrd="0" parTransId="{608C6D31-235E-43E2-B148-E96CAA5C531B}" sibTransId="{9E6A3FD9-EF70-407C-894C-3511B1E97B03}"/>
    <dgm:cxn modelId="{9CE7E2A1-9A3C-4E1A-B085-2FE2F48C03F5}" type="presOf" srcId="{C43B44A8-1834-4DCD-9F1E-412BEF8202B8}" destId="{70C7AB46-DF69-4E26-9411-D3EC2B5AFF6F}" srcOrd="0" destOrd="0" presId="urn:microsoft.com/office/officeart/2005/8/layout/vList2"/>
    <dgm:cxn modelId="{F46A63A2-4BC7-40EC-BB4B-0B4BFF9E2C0F}" type="presOf" srcId="{411F05BB-7975-4A54-9BEE-F43FDD849BBD}" destId="{7FC01CED-9EA4-4E95-9D5F-0684EE16255D}" srcOrd="0" destOrd="0" presId="urn:microsoft.com/office/officeart/2005/8/layout/vList2"/>
    <dgm:cxn modelId="{CA5154A7-8AF5-4D02-B25A-247E68DEC203}" srcId="{2AA8B0F9-A4BF-4DB4-8083-031895CC6C08}" destId="{0C09788C-9E0C-4748-B33B-FB546EA4817F}" srcOrd="1" destOrd="0" parTransId="{A7346729-3D78-4086-9385-9A8770D58A7F}" sibTransId="{1A3BCE5F-62F6-4324-BFFC-6775CA033833}"/>
    <dgm:cxn modelId="{9908F5A9-62C4-43A1-A3F7-1BA21F9C7531}" srcId="{C935E69B-6C98-4E0E-B436-09BCD9E0690F}" destId="{4B869AB8-4182-4AF3-A996-4CD3AE24DA33}" srcOrd="4" destOrd="0" parTransId="{743AE4A4-4C71-49C7-9240-0EEC5127472F}" sibTransId="{0E8B6810-B462-4F66-85F8-6EE17BD0D1C5}"/>
    <dgm:cxn modelId="{EAA926AB-D767-4750-86BB-22FF18A3B431}" type="presOf" srcId="{BB628A24-5D89-4287-AC1E-5B713216002D}" destId="{31424B83-AC3F-463C-9449-940A1234B83D}" srcOrd="0" destOrd="0" presId="urn:microsoft.com/office/officeart/2005/8/layout/vList2"/>
    <dgm:cxn modelId="{2D1C50B1-BC63-4E2D-8DE9-7D91A66AD563}" type="presOf" srcId="{36F98B6C-CEB7-400D-A4DC-AFE055EDD21C}" destId="{26B69540-F2AB-40B7-AAE7-B45AE18F0982}" srcOrd="0" destOrd="3" presId="urn:microsoft.com/office/officeart/2005/8/layout/vList2"/>
    <dgm:cxn modelId="{FCCFD1B5-92F2-40BD-940A-3C31D77A5502}" srcId="{C935E69B-6C98-4E0E-B436-09BCD9E0690F}" destId="{EC8CA0BC-6D5C-436F-9FDC-CE37797ADA9C}" srcOrd="1" destOrd="0" parTransId="{5B6B917C-EC70-48F9-95C6-E0FC5267E8A9}" sibTransId="{38503DCE-32A1-4A5F-939A-B5413917D8B2}"/>
    <dgm:cxn modelId="{CCDD23C1-988A-40D9-9AFA-AF77D15C7B3E}" type="presOf" srcId="{2BF5F553-F827-40B5-BF23-664885B7784C}" destId="{5E36A02C-F55B-4F25-84B9-2AA40E7C7F9A}" srcOrd="0" destOrd="0" presId="urn:microsoft.com/office/officeart/2005/8/layout/vList2"/>
    <dgm:cxn modelId="{D19C7DC7-98DE-491F-8506-539B048FD502}" srcId="{C935E69B-6C98-4E0E-B436-09BCD9E0690F}" destId="{BCFF6B04-276D-44D0-AF76-1105BDAA53D9}" srcOrd="0" destOrd="0" parTransId="{9F27F1E9-9BED-443E-B647-939F26607D74}" sibTransId="{D4F849FC-32C7-4675-A33C-9A9DAF86911A}"/>
    <dgm:cxn modelId="{F35128CD-9F0D-4977-9457-55749294D8A8}" type="presOf" srcId="{0C09788C-9E0C-4748-B33B-FB546EA4817F}" destId="{6A9E3FE4-7155-4778-B61B-01BB7767AD9D}" srcOrd="0" destOrd="1" presId="urn:microsoft.com/office/officeart/2005/8/layout/vList2"/>
    <dgm:cxn modelId="{FA3075CF-1FA1-41A2-9C82-7208DE6DD334}" type="presOf" srcId="{B10EB323-0572-4F35-95F0-DEE4E5232140}" destId="{26B69540-F2AB-40B7-AAE7-B45AE18F0982}" srcOrd="0" destOrd="2" presId="urn:microsoft.com/office/officeart/2005/8/layout/vList2"/>
    <dgm:cxn modelId="{AC5224E9-B12A-4291-A313-FA9C91452E3E}" type="presOf" srcId="{5DFFAC0C-0175-45FC-B1DA-67E28BA9E40B}" destId="{26B69540-F2AB-40B7-AAE7-B45AE18F0982}" srcOrd="0" destOrd="6" presId="urn:microsoft.com/office/officeart/2005/8/layout/vList2"/>
    <dgm:cxn modelId="{B0596EEA-33C8-4FED-974D-14314AF6940E}" type="presOf" srcId="{8B0E64DD-EB24-4476-A785-97060C4AAA08}" destId="{5DC6B995-917E-48DE-A329-10DFB37A5C5C}" srcOrd="0" destOrd="0" presId="urn:microsoft.com/office/officeart/2005/8/layout/vList2"/>
    <dgm:cxn modelId="{82A8DCEB-813E-4480-88D4-3454A87DDC5A}" srcId="{BB628A24-5D89-4287-AC1E-5B713216002D}" destId="{8B0E64DD-EB24-4476-A785-97060C4AAA08}" srcOrd="0" destOrd="0" parTransId="{3D0C4FE0-4A27-43BF-ACA0-E37F02A9222A}" sibTransId="{3BC26321-ECC3-46AB-B854-D27510EA05B9}"/>
    <dgm:cxn modelId="{6A84F5EB-395A-412E-9146-13CC28FD5616}" type="presOf" srcId="{4B869AB8-4182-4AF3-A996-4CD3AE24DA33}" destId="{26B69540-F2AB-40B7-AAE7-B45AE18F0982}" srcOrd="0" destOrd="4" presId="urn:microsoft.com/office/officeart/2005/8/layout/vList2"/>
    <dgm:cxn modelId="{9B2058F6-A6AC-49F1-8FAA-B96E8E987A3D}" srcId="{BB628A24-5D89-4287-AC1E-5B713216002D}" destId="{2AA8B0F9-A4BF-4DB4-8083-031895CC6C08}" srcOrd="3" destOrd="0" parTransId="{9E4CE592-66CF-439A-AA13-9B7C3A5F7425}" sibTransId="{15B99DFA-58F5-4D38-8B52-5482B78BA115}"/>
    <dgm:cxn modelId="{7B37F77C-97E8-40A4-82C5-CF08AB040164}" type="presParOf" srcId="{31424B83-AC3F-463C-9449-940A1234B83D}" destId="{5DC6B995-917E-48DE-A329-10DFB37A5C5C}" srcOrd="0" destOrd="0" presId="urn:microsoft.com/office/officeart/2005/8/layout/vList2"/>
    <dgm:cxn modelId="{716344AD-CD2E-40C1-AE24-D4B5A4C1A91C}" type="presParOf" srcId="{31424B83-AC3F-463C-9449-940A1234B83D}" destId="{7FC01CED-9EA4-4E95-9D5F-0684EE16255D}" srcOrd="1" destOrd="0" presId="urn:microsoft.com/office/officeart/2005/8/layout/vList2"/>
    <dgm:cxn modelId="{3AB6CC2F-4C66-4703-8A4C-B46C03C7A721}" type="presParOf" srcId="{31424B83-AC3F-463C-9449-940A1234B83D}" destId="{70C7AB46-DF69-4E26-9411-D3EC2B5AFF6F}" srcOrd="2" destOrd="0" presId="urn:microsoft.com/office/officeart/2005/8/layout/vList2"/>
    <dgm:cxn modelId="{58F2A484-F1A9-4CC6-8871-AF7DC2E6790A}" type="presParOf" srcId="{31424B83-AC3F-463C-9449-940A1234B83D}" destId="{5E36A02C-F55B-4F25-84B9-2AA40E7C7F9A}" srcOrd="3" destOrd="0" presId="urn:microsoft.com/office/officeart/2005/8/layout/vList2"/>
    <dgm:cxn modelId="{7A46AA8E-A7E6-46E5-9BFF-86C955DF2DDA}" type="presParOf" srcId="{31424B83-AC3F-463C-9449-940A1234B83D}" destId="{A9A8D3B2-29F5-45D9-9102-F8533DA190BE}" srcOrd="4" destOrd="0" presId="urn:microsoft.com/office/officeart/2005/8/layout/vList2"/>
    <dgm:cxn modelId="{5D082C17-E5E3-49FA-9125-5F5CF64C03FC}" type="presParOf" srcId="{31424B83-AC3F-463C-9449-940A1234B83D}" destId="{26B69540-F2AB-40B7-AAE7-B45AE18F0982}" srcOrd="5" destOrd="0" presId="urn:microsoft.com/office/officeart/2005/8/layout/vList2"/>
    <dgm:cxn modelId="{B5B9BB19-BB01-4D73-B765-1B53FD90051C}" type="presParOf" srcId="{31424B83-AC3F-463C-9449-940A1234B83D}" destId="{B038A5F2-277F-472C-A69A-EA7EED0F0359}" srcOrd="6" destOrd="0" presId="urn:microsoft.com/office/officeart/2005/8/layout/vList2"/>
    <dgm:cxn modelId="{F81588FC-0D78-4768-ABA1-A3212955A8CD}" type="presParOf" srcId="{31424B83-AC3F-463C-9449-940A1234B83D}" destId="{6A9E3FE4-7155-4778-B61B-01BB7767AD9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882941-0EF1-49FE-9A16-0D194B81F26B}" type="doc">
      <dgm:prSet loTypeId="urn:microsoft.com/office/officeart/2005/8/layout/vList2" loCatId="Inbox" qsTypeId="urn:microsoft.com/office/officeart/2005/8/quickstyle/simple1" qsCatId="simple" csTypeId="urn:microsoft.com/office/officeart/2005/8/colors/colorful2" csCatId="colorful" phldr="1"/>
      <dgm:spPr/>
      <dgm:t>
        <a:bodyPr/>
        <a:lstStyle/>
        <a:p>
          <a:endParaRPr lang="en-US"/>
        </a:p>
      </dgm:t>
    </dgm:pt>
    <dgm:pt modelId="{7A11277A-7B71-4CE8-AD73-993D519B6D39}">
      <dgm:prSet custT="1"/>
      <dgm:spPr/>
      <dgm:t>
        <a:bodyPr/>
        <a:lstStyle/>
        <a:p>
          <a:r>
            <a:rPr lang="en-US" sz="2800" dirty="0"/>
            <a:t>Sample Report</a:t>
          </a:r>
        </a:p>
      </dgm:t>
    </dgm:pt>
    <dgm:pt modelId="{D03C05A6-1524-48E9-9C05-B74AEC5C94A0}" type="parTrans" cxnId="{84F23302-BDD4-4513-9898-63207ABE4969}">
      <dgm:prSet/>
      <dgm:spPr/>
      <dgm:t>
        <a:bodyPr/>
        <a:lstStyle/>
        <a:p>
          <a:endParaRPr lang="en-US"/>
        </a:p>
      </dgm:t>
    </dgm:pt>
    <dgm:pt modelId="{8CAB5063-EC4C-4498-8DB2-09424CC19FCE}" type="sibTrans" cxnId="{84F23302-BDD4-4513-9898-63207ABE4969}">
      <dgm:prSet/>
      <dgm:spPr/>
      <dgm:t>
        <a:bodyPr/>
        <a:lstStyle/>
        <a:p>
          <a:endParaRPr lang="en-US"/>
        </a:p>
      </dgm:t>
    </dgm:pt>
    <dgm:pt modelId="{7914A69E-9D19-4187-9161-FA529C04ABD1}" type="pres">
      <dgm:prSet presAssocID="{F3882941-0EF1-49FE-9A16-0D194B81F26B}" presName="linear" presStyleCnt="0">
        <dgm:presLayoutVars>
          <dgm:animLvl val="lvl"/>
          <dgm:resizeHandles val="exact"/>
        </dgm:presLayoutVars>
      </dgm:prSet>
      <dgm:spPr/>
    </dgm:pt>
    <dgm:pt modelId="{2F79D794-C713-463D-B282-6772B1A3CC73}" type="pres">
      <dgm:prSet presAssocID="{7A11277A-7B71-4CE8-AD73-993D519B6D39}" presName="parentText" presStyleLbl="node1" presStyleIdx="0" presStyleCnt="1">
        <dgm:presLayoutVars>
          <dgm:chMax val="0"/>
          <dgm:bulletEnabled val="1"/>
        </dgm:presLayoutVars>
      </dgm:prSet>
      <dgm:spPr/>
    </dgm:pt>
  </dgm:ptLst>
  <dgm:cxnLst>
    <dgm:cxn modelId="{84F23302-BDD4-4513-9898-63207ABE4969}" srcId="{F3882941-0EF1-49FE-9A16-0D194B81F26B}" destId="{7A11277A-7B71-4CE8-AD73-993D519B6D39}" srcOrd="0" destOrd="0" parTransId="{D03C05A6-1524-48E9-9C05-B74AEC5C94A0}" sibTransId="{8CAB5063-EC4C-4498-8DB2-09424CC19FCE}"/>
    <dgm:cxn modelId="{D47FD20C-A0C0-4206-94F8-FC263A54AE65}" type="presOf" srcId="{F3882941-0EF1-49FE-9A16-0D194B81F26B}" destId="{7914A69E-9D19-4187-9161-FA529C04ABD1}" srcOrd="0" destOrd="0" presId="urn:microsoft.com/office/officeart/2005/8/layout/vList2"/>
    <dgm:cxn modelId="{7DD922E1-6655-47EF-880A-06B4418993F0}" type="presOf" srcId="{7A11277A-7B71-4CE8-AD73-993D519B6D39}" destId="{2F79D794-C713-463D-B282-6772B1A3CC73}" srcOrd="0" destOrd="0" presId="urn:microsoft.com/office/officeart/2005/8/layout/vList2"/>
    <dgm:cxn modelId="{972C1BB4-0E9F-412C-A253-299197934A64}" type="presParOf" srcId="{7914A69E-9D19-4187-9161-FA529C04ABD1}" destId="{2F79D794-C713-463D-B282-6772B1A3CC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882941-0EF1-49FE-9A16-0D194B81F26B}" type="doc">
      <dgm:prSet loTypeId="urn:microsoft.com/office/officeart/2005/8/layout/vList2" loCatId="Inbox" qsTypeId="urn:microsoft.com/office/officeart/2005/8/quickstyle/simple1" qsCatId="simple" csTypeId="urn:microsoft.com/office/officeart/2005/8/colors/colorful2" csCatId="colorful" phldr="1"/>
      <dgm:spPr/>
      <dgm:t>
        <a:bodyPr/>
        <a:lstStyle/>
        <a:p>
          <a:endParaRPr lang="en-US"/>
        </a:p>
      </dgm:t>
    </dgm:pt>
    <dgm:pt modelId="{7A11277A-7B71-4CE8-AD73-993D519B6D39}">
      <dgm:prSet custT="1"/>
      <dgm:spPr/>
      <dgm:t>
        <a:bodyPr/>
        <a:lstStyle/>
        <a:p>
          <a:r>
            <a:rPr lang="en-US" sz="2800" dirty="0"/>
            <a:t>SUSHI for COUNTER Release 5</a:t>
          </a:r>
        </a:p>
      </dgm:t>
    </dgm:pt>
    <dgm:pt modelId="{D03C05A6-1524-48E9-9C05-B74AEC5C94A0}" type="parTrans" cxnId="{84F23302-BDD4-4513-9898-63207ABE4969}">
      <dgm:prSet/>
      <dgm:spPr/>
      <dgm:t>
        <a:bodyPr/>
        <a:lstStyle/>
        <a:p>
          <a:endParaRPr lang="en-US"/>
        </a:p>
      </dgm:t>
    </dgm:pt>
    <dgm:pt modelId="{8CAB5063-EC4C-4498-8DB2-09424CC19FCE}" type="sibTrans" cxnId="{84F23302-BDD4-4513-9898-63207ABE4969}">
      <dgm:prSet/>
      <dgm:spPr/>
      <dgm:t>
        <a:bodyPr/>
        <a:lstStyle/>
        <a:p>
          <a:endParaRPr lang="en-US"/>
        </a:p>
      </dgm:t>
    </dgm:pt>
    <dgm:pt modelId="{7914A69E-9D19-4187-9161-FA529C04ABD1}" type="pres">
      <dgm:prSet presAssocID="{F3882941-0EF1-49FE-9A16-0D194B81F26B}" presName="linear" presStyleCnt="0">
        <dgm:presLayoutVars>
          <dgm:animLvl val="lvl"/>
          <dgm:resizeHandles val="exact"/>
        </dgm:presLayoutVars>
      </dgm:prSet>
      <dgm:spPr/>
    </dgm:pt>
    <dgm:pt modelId="{2F79D794-C713-463D-B282-6772B1A3CC73}" type="pres">
      <dgm:prSet presAssocID="{7A11277A-7B71-4CE8-AD73-993D519B6D39}" presName="parentText" presStyleLbl="node1" presStyleIdx="0" presStyleCnt="1">
        <dgm:presLayoutVars>
          <dgm:chMax val="0"/>
          <dgm:bulletEnabled val="1"/>
        </dgm:presLayoutVars>
      </dgm:prSet>
      <dgm:spPr/>
    </dgm:pt>
  </dgm:ptLst>
  <dgm:cxnLst>
    <dgm:cxn modelId="{84F23302-BDD4-4513-9898-63207ABE4969}" srcId="{F3882941-0EF1-49FE-9A16-0D194B81F26B}" destId="{7A11277A-7B71-4CE8-AD73-993D519B6D39}" srcOrd="0" destOrd="0" parTransId="{D03C05A6-1524-48E9-9C05-B74AEC5C94A0}" sibTransId="{8CAB5063-EC4C-4498-8DB2-09424CC19FCE}"/>
    <dgm:cxn modelId="{4471EE29-A4EA-4965-8FF0-0621E72D65DF}" type="presOf" srcId="{7A11277A-7B71-4CE8-AD73-993D519B6D39}" destId="{2F79D794-C713-463D-B282-6772B1A3CC73}" srcOrd="0" destOrd="0" presId="urn:microsoft.com/office/officeart/2005/8/layout/vList2"/>
    <dgm:cxn modelId="{CFCFE7DC-1CD5-4BDB-A41B-B21CA9DA0CC9}" type="presOf" srcId="{F3882941-0EF1-49FE-9A16-0D194B81F26B}" destId="{7914A69E-9D19-4187-9161-FA529C04ABD1}" srcOrd="0" destOrd="0" presId="urn:microsoft.com/office/officeart/2005/8/layout/vList2"/>
    <dgm:cxn modelId="{1640BD98-AE0A-4110-9142-58C5BEE4C9DD}" type="presParOf" srcId="{7914A69E-9D19-4187-9161-FA529C04ABD1}" destId="{2F79D794-C713-463D-B282-6772B1A3CC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0CEE8-365A-4B33-BC29-5E7F4E26DB81}" type="doc">
      <dgm:prSet loTypeId="urn:microsoft.com/office/officeart/2016/7/layout/LinearBlock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C84A0FD5-7964-49CC-ACFD-D1B2290280B6}">
      <dgm:prSet/>
      <dgm:spPr>
        <a:solidFill>
          <a:srgbClr val="1188B4"/>
        </a:solidFill>
      </dgm:spPr>
      <dgm:t>
        <a:bodyPr/>
        <a:lstStyle/>
        <a:p>
          <a:r>
            <a:rPr lang="en-US" dirty="0"/>
            <a:t>RESTful interface returning JSON-formatted reports</a:t>
          </a:r>
        </a:p>
      </dgm:t>
    </dgm:pt>
    <dgm:pt modelId="{E633D15B-9559-471B-8575-8DAAA2801B4C}" type="parTrans" cxnId="{8A7B2201-2C9B-471E-A042-A12E3F20B174}">
      <dgm:prSet/>
      <dgm:spPr/>
      <dgm:t>
        <a:bodyPr/>
        <a:lstStyle/>
        <a:p>
          <a:endParaRPr lang="en-US"/>
        </a:p>
      </dgm:t>
    </dgm:pt>
    <dgm:pt modelId="{D4C3FA55-FBD9-4059-9929-827655585F06}" type="sibTrans" cxnId="{8A7B2201-2C9B-471E-A042-A12E3F20B174}">
      <dgm:prSet phldrT="02" phldr="0"/>
      <dgm:spPr/>
      <dgm:t>
        <a:bodyPr/>
        <a:lstStyle/>
        <a:p>
          <a:endParaRPr lang="en-US" dirty="0"/>
        </a:p>
      </dgm:t>
    </dgm:pt>
    <dgm:pt modelId="{54501C48-DBA9-49B6-95F9-35557C8CA4F0}">
      <dgm:prSet/>
      <dgm:spPr>
        <a:solidFill>
          <a:srgbClr val="1188B4"/>
        </a:solidFill>
      </dgm:spPr>
      <dgm:t>
        <a:bodyPr/>
        <a:lstStyle/>
        <a:p>
          <a:r>
            <a:rPr lang="en-US" dirty="0"/>
            <a:t>Familiar to most web developers</a:t>
          </a:r>
        </a:p>
      </dgm:t>
    </dgm:pt>
    <dgm:pt modelId="{73454825-BA16-4F66-91E2-DB928374B8A6}" type="parTrans" cxnId="{E150B059-C8EF-45D1-99AB-723EEECE2603}">
      <dgm:prSet/>
      <dgm:spPr/>
      <dgm:t>
        <a:bodyPr/>
        <a:lstStyle/>
        <a:p>
          <a:endParaRPr lang="en-US"/>
        </a:p>
      </dgm:t>
    </dgm:pt>
    <dgm:pt modelId="{53C5D057-8656-471B-B5E9-B6BB9E58B722}" type="sibTrans" cxnId="{E150B059-C8EF-45D1-99AB-723EEECE2603}">
      <dgm:prSet phldrT="03" phldr="0"/>
      <dgm:spPr/>
      <dgm:t>
        <a:bodyPr/>
        <a:lstStyle/>
        <a:p>
          <a:endParaRPr lang="en-US" dirty="0"/>
        </a:p>
      </dgm:t>
    </dgm:pt>
    <dgm:pt modelId="{5A1B06FF-3632-48CF-92D5-861F5595F1CE}">
      <dgm:prSet/>
      <dgm:spPr>
        <a:solidFill>
          <a:srgbClr val="1188B4"/>
        </a:solidFill>
      </dgm:spPr>
      <dgm:t>
        <a:bodyPr/>
        <a:lstStyle/>
        <a:p>
          <a:r>
            <a:rPr lang="en-US" dirty="0"/>
            <a:t>Allows retrieval of full reports, or snippets of usage</a:t>
          </a:r>
        </a:p>
      </dgm:t>
    </dgm:pt>
    <dgm:pt modelId="{8D9607A6-BD89-4728-B915-7C09D5844F5D}" type="parTrans" cxnId="{92558E5D-D3FA-4541-8349-B1493A6C154B}">
      <dgm:prSet/>
      <dgm:spPr/>
      <dgm:t>
        <a:bodyPr/>
        <a:lstStyle/>
        <a:p>
          <a:endParaRPr lang="en-US"/>
        </a:p>
      </dgm:t>
    </dgm:pt>
    <dgm:pt modelId="{124D8637-8B24-427F-9D3D-B91B6030D2AF}" type="sibTrans" cxnId="{92558E5D-D3FA-4541-8349-B1493A6C154B}">
      <dgm:prSet phldrT="04" phldr="0"/>
      <dgm:spPr/>
      <dgm:t>
        <a:bodyPr/>
        <a:lstStyle/>
        <a:p>
          <a:endParaRPr lang="en-US" dirty="0"/>
        </a:p>
      </dgm:t>
    </dgm:pt>
    <dgm:pt modelId="{602100D5-2901-42E6-857A-A2A74943B395}">
      <dgm:prSet/>
      <dgm:spPr>
        <a:solidFill>
          <a:srgbClr val="1188B4"/>
        </a:solidFill>
      </dgm:spPr>
      <dgm:t>
        <a:bodyPr/>
        <a:lstStyle/>
        <a:p>
          <a:r>
            <a:rPr lang="en-US" dirty="0"/>
            <a:t>Allows usage display to be embedded in other applications</a:t>
          </a:r>
        </a:p>
      </dgm:t>
    </dgm:pt>
    <dgm:pt modelId="{CA0BAD4C-E714-4A59-805B-CFFC62608CE2}" type="parTrans" cxnId="{B2403DCF-12B4-47C3-9EB7-A2DDBF86B6C0}">
      <dgm:prSet/>
      <dgm:spPr/>
      <dgm:t>
        <a:bodyPr/>
        <a:lstStyle/>
        <a:p>
          <a:endParaRPr lang="en-US"/>
        </a:p>
      </dgm:t>
    </dgm:pt>
    <dgm:pt modelId="{E06E25FD-1EA2-4497-AE87-6FB095304D15}" type="sibTrans" cxnId="{B2403DCF-12B4-47C3-9EB7-A2DDBF86B6C0}">
      <dgm:prSet phldrT="05" phldr="0"/>
      <dgm:spPr/>
      <dgm:t>
        <a:bodyPr/>
        <a:lstStyle/>
        <a:p>
          <a:endParaRPr lang="en-US" dirty="0"/>
        </a:p>
      </dgm:t>
    </dgm:pt>
    <dgm:pt modelId="{8A60D714-0CAC-4F3C-AAC9-53B62C4CE96C}" type="pres">
      <dgm:prSet presAssocID="{E9C0CEE8-365A-4B33-BC29-5E7F4E26DB81}" presName="Name0" presStyleCnt="0">
        <dgm:presLayoutVars>
          <dgm:animLvl val="lvl"/>
          <dgm:resizeHandles val="exact"/>
        </dgm:presLayoutVars>
      </dgm:prSet>
      <dgm:spPr/>
    </dgm:pt>
    <dgm:pt modelId="{25696C7A-50E2-4106-B4D5-00F8AD82D2AA}" type="pres">
      <dgm:prSet presAssocID="{C84A0FD5-7964-49CC-ACFD-D1B2290280B6}" presName="compositeNode" presStyleCnt="0">
        <dgm:presLayoutVars>
          <dgm:bulletEnabled val="1"/>
        </dgm:presLayoutVars>
      </dgm:prSet>
      <dgm:spPr/>
    </dgm:pt>
    <dgm:pt modelId="{F70FFE4F-564D-4FB1-B64D-1D7B6A052AD0}" type="pres">
      <dgm:prSet presAssocID="{C84A0FD5-7964-49CC-ACFD-D1B2290280B6}" presName="bgRect" presStyleLbl="alignNode1" presStyleIdx="0" presStyleCnt="4"/>
      <dgm:spPr/>
    </dgm:pt>
    <dgm:pt modelId="{827A4536-ABA3-46AA-8D90-4B25C7AC5456}" type="pres">
      <dgm:prSet presAssocID="{D4C3FA55-FBD9-4059-9929-827655585F06}" presName="sibTransNodeRect" presStyleLbl="alignNode1" presStyleIdx="0" presStyleCnt="4">
        <dgm:presLayoutVars>
          <dgm:chMax val="0"/>
          <dgm:bulletEnabled val="1"/>
        </dgm:presLayoutVars>
      </dgm:prSet>
      <dgm:spPr/>
    </dgm:pt>
    <dgm:pt modelId="{50584814-DDF5-4BC9-8930-DA0E11F5368E}" type="pres">
      <dgm:prSet presAssocID="{C84A0FD5-7964-49CC-ACFD-D1B2290280B6}" presName="nodeRect" presStyleLbl="alignNode1" presStyleIdx="0" presStyleCnt="4">
        <dgm:presLayoutVars>
          <dgm:bulletEnabled val="1"/>
        </dgm:presLayoutVars>
      </dgm:prSet>
      <dgm:spPr/>
    </dgm:pt>
    <dgm:pt modelId="{1D99F72D-9ABC-46B8-B2A4-CDB9441943A9}" type="pres">
      <dgm:prSet presAssocID="{D4C3FA55-FBD9-4059-9929-827655585F06}" presName="sibTrans" presStyleCnt="0"/>
      <dgm:spPr/>
    </dgm:pt>
    <dgm:pt modelId="{4E328542-F308-4CE6-8367-860722B7AAB4}" type="pres">
      <dgm:prSet presAssocID="{54501C48-DBA9-49B6-95F9-35557C8CA4F0}" presName="compositeNode" presStyleCnt="0">
        <dgm:presLayoutVars>
          <dgm:bulletEnabled val="1"/>
        </dgm:presLayoutVars>
      </dgm:prSet>
      <dgm:spPr/>
    </dgm:pt>
    <dgm:pt modelId="{6B6D02DF-8412-46D4-BB21-CCF26145590B}" type="pres">
      <dgm:prSet presAssocID="{54501C48-DBA9-49B6-95F9-35557C8CA4F0}" presName="bgRect" presStyleLbl="alignNode1" presStyleIdx="1" presStyleCnt="4"/>
      <dgm:spPr/>
    </dgm:pt>
    <dgm:pt modelId="{796B35EA-1967-48D2-8616-00039E4F787F}" type="pres">
      <dgm:prSet presAssocID="{53C5D057-8656-471B-B5E9-B6BB9E58B722}" presName="sibTransNodeRect" presStyleLbl="alignNode1" presStyleIdx="1" presStyleCnt="4">
        <dgm:presLayoutVars>
          <dgm:chMax val="0"/>
          <dgm:bulletEnabled val="1"/>
        </dgm:presLayoutVars>
      </dgm:prSet>
      <dgm:spPr/>
    </dgm:pt>
    <dgm:pt modelId="{6F710C4D-87F0-48FC-918A-8307AC8B2936}" type="pres">
      <dgm:prSet presAssocID="{54501C48-DBA9-49B6-95F9-35557C8CA4F0}" presName="nodeRect" presStyleLbl="alignNode1" presStyleIdx="1" presStyleCnt="4">
        <dgm:presLayoutVars>
          <dgm:bulletEnabled val="1"/>
        </dgm:presLayoutVars>
      </dgm:prSet>
      <dgm:spPr/>
    </dgm:pt>
    <dgm:pt modelId="{C8F17B6C-9666-4E0D-B856-F76A977CFB6B}" type="pres">
      <dgm:prSet presAssocID="{53C5D057-8656-471B-B5E9-B6BB9E58B722}" presName="sibTrans" presStyleCnt="0"/>
      <dgm:spPr/>
    </dgm:pt>
    <dgm:pt modelId="{F52EDA62-39C9-413F-8510-7ABE35663EF6}" type="pres">
      <dgm:prSet presAssocID="{5A1B06FF-3632-48CF-92D5-861F5595F1CE}" presName="compositeNode" presStyleCnt="0">
        <dgm:presLayoutVars>
          <dgm:bulletEnabled val="1"/>
        </dgm:presLayoutVars>
      </dgm:prSet>
      <dgm:spPr/>
    </dgm:pt>
    <dgm:pt modelId="{1FB497E7-BD34-4970-B988-38ABC9529832}" type="pres">
      <dgm:prSet presAssocID="{5A1B06FF-3632-48CF-92D5-861F5595F1CE}" presName="bgRect" presStyleLbl="alignNode1" presStyleIdx="2" presStyleCnt="4" custLinFactNeighborX="-1271"/>
      <dgm:spPr/>
    </dgm:pt>
    <dgm:pt modelId="{4387F621-812B-4F4F-AF84-D0574522E28D}" type="pres">
      <dgm:prSet presAssocID="{124D8637-8B24-427F-9D3D-B91B6030D2AF}" presName="sibTransNodeRect" presStyleLbl="alignNode1" presStyleIdx="2" presStyleCnt="4">
        <dgm:presLayoutVars>
          <dgm:chMax val="0"/>
          <dgm:bulletEnabled val="1"/>
        </dgm:presLayoutVars>
      </dgm:prSet>
      <dgm:spPr/>
    </dgm:pt>
    <dgm:pt modelId="{A4EA0BF5-1669-4A54-88D0-EE896CB486BA}" type="pres">
      <dgm:prSet presAssocID="{5A1B06FF-3632-48CF-92D5-861F5595F1CE}" presName="nodeRect" presStyleLbl="alignNode1" presStyleIdx="2" presStyleCnt="4">
        <dgm:presLayoutVars>
          <dgm:bulletEnabled val="1"/>
        </dgm:presLayoutVars>
      </dgm:prSet>
      <dgm:spPr/>
    </dgm:pt>
    <dgm:pt modelId="{EA974320-0BB6-4850-B1F6-27330C341AB7}" type="pres">
      <dgm:prSet presAssocID="{124D8637-8B24-427F-9D3D-B91B6030D2AF}" presName="sibTrans" presStyleCnt="0"/>
      <dgm:spPr/>
    </dgm:pt>
    <dgm:pt modelId="{AA5CF7C5-A193-4E4B-9F38-6E514BBE8AE3}" type="pres">
      <dgm:prSet presAssocID="{602100D5-2901-42E6-857A-A2A74943B395}" presName="compositeNode" presStyleCnt="0">
        <dgm:presLayoutVars>
          <dgm:bulletEnabled val="1"/>
        </dgm:presLayoutVars>
      </dgm:prSet>
      <dgm:spPr/>
    </dgm:pt>
    <dgm:pt modelId="{DEAC6069-7FAA-4D41-9992-B29A3D318500}" type="pres">
      <dgm:prSet presAssocID="{602100D5-2901-42E6-857A-A2A74943B395}" presName="bgRect" presStyleLbl="alignNode1" presStyleIdx="3" presStyleCnt="4"/>
      <dgm:spPr/>
    </dgm:pt>
    <dgm:pt modelId="{D85A80B3-A054-424A-9103-528AAD79A68F}" type="pres">
      <dgm:prSet presAssocID="{E06E25FD-1EA2-4497-AE87-6FB095304D15}" presName="sibTransNodeRect" presStyleLbl="alignNode1" presStyleIdx="3" presStyleCnt="4">
        <dgm:presLayoutVars>
          <dgm:chMax val="0"/>
          <dgm:bulletEnabled val="1"/>
        </dgm:presLayoutVars>
      </dgm:prSet>
      <dgm:spPr/>
    </dgm:pt>
    <dgm:pt modelId="{F7D7CAE6-A7C7-4114-95B0-EEBCD5527700}" type="pres">
      <dgm:prSet presAssocID="{602100D5-2901-42E6-857A-A2A74943B395}" presName="nodeRect" presStyleLbl="alignNode1" presStyleIdx="3" presStyleCnt="4">
        <dgm:presLayoutVars>
          <dgm:bulletEnabled val="1"/>
        </dgm:presLayoutVars>
      </dgm:prSet>
      <dgm:spPr/>
    </dgm:pt>
  </dgm:ptLst>
  <dgm:cxnLst>
    <dgm:cxn modelId="{8A7B2201-2C9B-471E-A042-A12E3F20B174}" srcId="{E9C0CEE8-365A-4B33-BC29-5E7F4E26DB81}" destId="{C84A0FD5-7964-49CC-ACFD-D1B2290280B6}" srcOrd="0" destOrd="0" parTransId="{E633D15B-9559-471B-8575-8DAAA2801B4C}" sibTransId="{D4C3FA55-FBD9-4059-9929-827655585F06}"/>
    <dgm:cxn modelId="{32B2A00D-5852-422B-9E8F-88D77EF44203}" type="presOf" srcId="{E9C0CEE8-365A-4B33-BC29-5E7F4E26DB81}" destId="{8A60D714-0CAC-4F3C-AAC9-53B62C4CE96C}" srcOrd="0" destOrd="0" presId="urn:microsoft.com/office/officeart/2016/7/layout/LinearBlockProcessNumbered"/>
    <dgm:cxn modelId="{F9BF7C17-3AF7-4FEC-A24E-4AD201561107}" type="presOf" srcId="{53C5D057-8656-471B-B5E9-B6BB9E58B722}" destId="{796B35EA-1967-48D2-8616-00039E4F787F}" srcOrd="0" destOrd="0" presId="urn:microsoft.com/office/officeart/2016/7/layout/LinearBlockProcessNumbered"/>
    <dgm:cxn modelId="{AEBA3822-8BFD-4BC1-9FAF-64E22AA81B54}" type="presOf" srcId="{E06E25FD-1EA2-4497-AE87-6FB095304D15}" destId="{D85A80B3-A054-424A-9103-528AAD79A68F}" srcOrd="0" destOrd="0" presId="urn:microsoft.com/office/officeart/2016/7/layout/LinearBlockProcessNumbered"/>
    <dgm:cxn modelId="{F9D56C22-AA55-422F-8F6A-E50DD8447BDC}" type="presOf" srcId="{602100D5-2901-42E6-857A-A2A74943B395}" destId="{DEAC6069-7FAA-4D41-9992-B29A3D318500}" srcOrd="0" destOrd="0" presId="urn:microsoft.com/office/officeart/2016/7/layout/LinearBlockProcessNumbered"/>
    <dgm:cxn modelId="{7BC38333-7AFE-4787-9A9C-FD41C93A6056}" type="presOf" srcId="{C84A0FD5-7964-49CC-ACFD-D1B2290280B6}" destId="{50584814-DDF5-4BC9-8930-DA0E11F5368E}" srcOrd="1" destOrd="0" presId="urn:microsoft.com/office/officeart/2016/7/layout/LinearBlockProcessNumbered"/>
    <dgm:cxn modelId="{92558E5D-D3FA-4541-8349-B1493A6C154B}" srcId="{E9C0CEE8-365A-4B33-BC29-5E7F4E26DB81}" destId="{5A1B06FF-3632-48CF-92D5-861F5595F1CE}" srcOrd="2" destOrd="0" parTransId="{8D9607A6-BD89-4728-B915-7C09D5844F5D}" sibTransId="{124D8637-8B24-427F-9D3D-B91B6030D2AF}"/>
    <dgm:cxn modelId="{38506F60-F33F-4634-B49D-7C2FD41BC827}" type="presOf" srcId="{5A1B06FF-3632-48CF-92D5-861F5595F1CE}" destId="{A4EA0BF5-1669-4A54-88D0-EE896CB486BA}" srcOrd="1" destOrd="0" presId="urn:microsoft.com/office/officeart/2016/7/layout/LinearBlockProcessNumbered"/>
    <dgm:cxn modelId="{0BEA8166-FCE6-401C-A3F9-671AFF5271AF}" type="presOf" srcId="{602100D5-2901-42E6-857A-A2A74943B395}" destId="{F7D7CAE6-A7C7-4114-95B0-EEBCD5527700}" srcOrd="1" destOrd="0" presId="urn:microsoft.com/office/officeart/2016/7/layout/LinearBlockProcessNumbered"/>
    <dgm:cxn modelId="{E150B059-C8EF-45D1-99AB-723EEECE2603}" srcId="{E9C0CEE8-365A-4B33-BC29-5E7F4E26DB81}" destId="{54501C48-DBA9-49B6-95F9-35557C8CA4F0}" srcOrd="1" destOrd="0" parTransId="{73454825-BA16-4F66-91E2-DB928374B8A6}" sibTransId="{53C5D057-8656-471B-B5E9-B6BB9E58B722}"/>
    <dgm:cxn modelId="{9DB39F86-AFA4-4234-BB30-9D545DFA6231}" type="presOf" srcId="{54501C48-DBA9-49B6-95F9-35557C8CA4F0}" destId="{6F710C4D-87F0-48FC-918A-8307AC8B2936}" srcOrd="1" destOrd="0" presId="urn:microsoft.com/office/officeart/2016/7/layout/LinearBlockProcessNumbered"/>
    <dgm:cxn modelId="{0BBC0A8A-4A20-492E-812E-B8B97E1C3655}" type="presOf" srcId="{5A1B06FF-3632-48CF-92D5-861F5595F1CE}" destId="{1FB497E7-BD34-4970-B988-38ABC9529832}" srcOrd="0" destOrd="0" presId="urn:microsoft.com/office/officeart/2016/7/layout/LinearBlockProcessNumbered"/>
    <dgm:cxn modelId="{24ADDAC0-2110-42C2-A612-54E2B5298296}" type="presOf" srcId="{54501C48-DBA9-49B6-95F9-35557C8CA4F0}" destId="{6B6D02DF-8412-46D4-BB21-CCF26145590B}" srcOrd="0" destOrd="0" presId="urn:microsoft.com/office/officeart/2016/7/layout/LinearBlockProcessNumbered"/>
    <dgm:cxn modelId="{B2403DCF-12B4-47C3-9EB7-A2DDBF86B6C0}" srcId="{E9C0CEE8-365A-4B33-BC29-5E7F4E26DB81}" destId="{602100D5-2901-42E6-857A-A2A74943B395}" srcOrd="3" destOrd="0" parTransId="{CA0BAD4C-E714-4A59-805B-CFFC62608CE2}" sibTransId="{E06E25FD-1EA2-4497-AE87-6FB095304D15}"/>
    <dgm:cxn modelId="{22327AD6-F81B-4AEE-BE59-B194EEA085F1}" type="presOf" srcId="{C84A0FD5-7964-49CC-ACFD-D1B2290280B6}" destId="{F70FFE4F-564D-4FB1-B64D-1D7B6A052AD0}" srcOrd="0" destOrd="0" presId="urn:microsoft.com/office/officeart/2016/7/layout/LinearBlockProcessNumbered"/>
    <dgm:cxn modelId="{B22507EA-6661-4B03-99D2-01A3E689356D}" type="presOf" srcId="{D4C3FA55-FBD9-4059-9929-827655585F06}" destId="{827A4536-ABA3-46AA-8D90-4B25C7AC5456}" srcOrd="0" destOrd="0" presId="urn:microsoft.com/office/officeart/2016/7/layout/LinearBlockProcessNumbered"/>
    <dgm:cxn modelId="{59AEAFF3-B7DF-48B5-8C4F-C4CE47793A0E}" type="presOf" srcId="{124D8637-8B24-427F-9D3D-B91B6030D2AF}" destId="{4387F621-812B-4F4F-AF84-D0574522E28D}" srcOrd="0" destOrd="0" presId="urn:microsoft.com/office/officeart/2016/7/layout/LinearBlockProcessNumbered"/>
    <dgm:cxn modelId="{2D4EE9A2-9814-45D3-BF52-C024556EE655}" type="presParOf" srcId="{8A60D714-0CAC-4F3C-AAC9-53B62C4CE96C}" destId="{25696C7A-50E2-4106-B4D5-00F8AD82D2AA}" srcOrd="0" destOrd="0" presId="urn:microsoft.com/office/officeart/2016/7/layout/LinearBlockProcessNumbered"/>
    <dgm:cxn modelId="{94FBD5FD-B8CF-4743-A273-C82AFBFD7DA3}" type="presParOf" srcId="{25696C7A-50E2-4106-B4D5-00F8AD82D2AA}" destId="{F70FFE4F-564D-4FB1-B64D-1D7B6A052AD0}" srcOrd="0" destOrd="0" presId="urn:microsoft.com/office/officeart/2016/7/layout/LinearBlockProcessNumbered"/>
    <dgm:cxn modelId="{B00056F5-130A-45C0-BCDD-3E75BA1D9D70}" type="presParOf" srcId="{25696C7A-50E2-4106-B4D5-00F8AD82D2AA}" destId="{827A4536-ABA3-46AA-8D90-4B25C7AC5456}" srcOrd="1" destOrd="0" presId="urn:microsoft.com/office/officeart/2016/7/layout/LinearBlockProcessNumbered"/>
    <dgm:cxn modelId="{C0338F4B-E532-4657-86B4-37D3BE65B511}" type="presParOf" srcId="{25696C7A-50E2-4106-B4D5-00F8AD82D2AA}" destId="{50584814-DDF5-4BC9-8930-DA0E11F5368E}" srcOrd="2" destOrd="0" presId="urn:microsoft.com/office/officeart/2016/7/layout/LinearBlockProcessNumbered"/>
    <dgm:cxn modelId="{4A8C39DA-0200-437A-83AB-55D8C40BB6C3}" type="presParOf" srcId="{8A60D714-0CAC-4F3C-AAC9-53B62C4CE96C}" destId="{1D99F72D-9ABC-46B8-B2A4-CDB9441943A9}" srcOrd="1" destOrd="0" presId="urn:microsoft.com/office/officeart/2016/7/layout/LinearBlockProcessNumbered"/>
    <dgm:cxn modelId="{C01736BE-1C85-44FE-B4A3-9A4812AE9DDC}" type="presParOf" srcId="{8A60D714-0CAC-4F3C-AAC9-53B62C4CE96C}" destId="{4E328542-F308-4CE6-8367-860722B7AAB4}" srcOrd="2" destOrd="0" presId="urn:microsoft.com/office/officeart/2016/7/layout/LinearBlockProcessNumbered"/>
    <dgm:cxn modelId="{17DA5206-32FD-41BA-9D9F-2DB2738AB81B}" type="presParOf" srcId="{4E328542-F308-4CE6-8367-860722B7AAB4}" destId="{6B6D02DF-8412-46D4-BB21-CCF26145590B}" srcOrd="0" destOrd="0" presId="urn:microsoft.com/office/officeart/2016/7/layout/LinearBlockProcessNumbered"/>
    <dgm:cxn modelId="{DCB79B81-486E-4538-BBC7-817308C67728}" type="presParOf" srcId="{4E328542-F308-4CE6-8367-860722B7AAB4}" destId="{796B35EA-1967-48D2-8616-00039E4F787F}" srcOrd="1" destOrd="0" presId="urn:microsoft.com/office/officeart/2016/7/layout/LinearBlockProcessNumbered"/>
    <dgm:cxn modelId="{63BBF4AC-154A-4676-8B8F-7DA21213D615}" type="presParOf" srcId="{4E328542-F308-4CE6-8367-860722B7AAB4}" destId="{6F710C4D-87F0-48FC-918A-8307AC8B2936}" srcOrd="2" destOrd="0" presId="urn:microsoft.com/office/officeart/2016/7/layout/LinearBlockProcessNumbered"/>
    <dgm:cxn modelId="{5D07B336-0EFD-4559-A837-5EFA6B1FDBA1}" type="presParOf" srcId="{8A60D714-0CAC-4F3C-AAC9-53B62C4CE96C}" destId="{C8F17B6C-9666-4E0D-B856-F76A977CFB6B}" srcOrd="3" destOrd="0" presId="urn:microsoft.com/office/officeart/2016/7/layout/LinearBlockProcessNumbered"/>
    <dgm:cxn modelId="{5C93D263-89B1-4880-8822-4ABAA05E813D}" type="presParOf" srcId="{8A60D714-0CAC-4F3C-AAC9-53B62C4CE96C}" destId="{F52EDA62-39C9-413F-8510-7ABE35663EF6}" srcOrd="4" destOrd="0" presId="urn:microsoft.com/office/officeart/2016/7/layout/LinearBlockProcessNumbered"/>
    <dgm:cxn modelId="{BE049453-D90B-443B-91FB-B5C4E729D4E7}" type="presParOf" srcId="{F52EDA62-39C9-413F-8510-7ABE35663EF6}" destId="{1FB497E7-BD34-4970-B988-38ABC9529832}" srcOrd="0" destOrd="0" presId="urn:microsoft.com/office/officeart/2016/7/layout/LinearBlockProcessNumbered"/>
    <dgm:cxn modelId="{05026661-5B25-46C1-A08A-B0F5190B4DD6}" type="presParOf" srcId="{F52EDA62-39C9-413F-8510-7ABE35663EF6}" destId="{4387F621-812B-4F4F-AF84-D0574522E28D}" srcOrd="1" destOrd="0" presId="urn:microsoft.com/office/officeart/2016/7/layout/LinearBlockProcessNumbered"/>
    <dgm:cxn modelId="{7A903D17-9D2E-4B36-9993-4ABC41E8BC3F}" type="presParOf" srcId="{F52EDA62-39C9-413F-8510-7ABE35663EF6}" destId="{A4EA0BF5-1669-4A54-88D0-EE896CB486BA}" srcOrd="2" destOrd="0" presId="urn:microsoft.com/office/officeart/2016/7/layout/LinearBlockProcessNumbered"/>
    <dgm:cxn modelId="{1B91F130-316A-4869-8DF2-E89EA7C28BD8}" type="presParOf" srcId="{8A60D714-0CAC-4F3C-AAC9-53B62C4CE96C}" destId="{EA974320-0BB6-4850-B1F6-27330C341AB7}" srcOrd="5" destOrd="0" presId="urn:microsoft.com/office/officeart/2016/7/layout/LinearBlockProcessNumbered"/>
    <dgm:cxn modelId="{B33A0B01-56E6-4A96-A1EA-24DC83FE3EB3}" type="presParOf" srcId="{8A60D714-0CAC-4F3C-AAC9-53B62C4CE96C}" destId="{AA5CF7C5-A193-4E4B-9F38-6E514BBE8AE3}" srcOrd="6" destOrd="0" presId="urn:microsoft.com/office/officeart/2016/7/layout/LinearBlockProcessNumbered"/>
    <dgm:cxn modelId="{31BC5DEE-816E-458F-BDA4-0CCAC9403B03}" type="presParOf" srcId="{AA5CF7C5-A193-4E4B-9F38-6E514BBE8AE3}" destId="{DEAC6069-7FAA-4D41-9992-B29A3D318500}" srcOrd="0" destOrd="0" presId="urn:microsoft.com/office/officeart/2016/7/layout/LinearBlockProcessNumbered"/>
    <dgm:cxn modelId="{3C3262B6-F5B0-40FA-9005-FFEF940599DF}" type="presParOf" srcId="{AA5CF7C5-A193-4E4B-9F38-6E514BBE8AE3}" destId="{D85A80B3-A054-424A-9103-528AAD79A68F}" srcOrd="1" destOrd="0" presId="urn:microsoft.com/office/officeart/2016/7/layout/LinearBlockProcessNumbered"/>
    <dgm:cxn modelId="{6811C1A1-A84D-4C04-B50E-B7449E1296A2}" type="presParOf" srcId="{AA5CF7C5-A193-4E4B-9F38-6E514BBE8AE3}" destId="{F7D7CAE6-A7C7-4114-95B0-EEBCD5527700}"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882941-0EF1-49FE-9A16-0D194B81F26B}" type="doc">
      <dgm:prSet loTypeId="urn:microsoft.com/office/officeart/2005/8/layout/vList2" loCatId="Inbox" qsTypeId="urn:microsoft.com/office/officeart/2005/8/quickstyle/simple1" qsCatId="simple" csTypeId="urn:microsoft.com/office/officeart/2005/8/colors/colorful2" csCatId="colorful" phldr="1"/>
      <dgm:spPr/>
      <dgm:t>
        <a:bodyPr/>
        <a:lstStyle/>
        <a:p>
          <a:endParaRPr lang="en-US"/>
        </a:p>
      </dgm:t>
    </dgm:pt>
    <dgm:pt modelId="{7A11277A-7B71-4CE8-AD73-993D519B6D39}">
      <dgm:prSet custT="1"/>
      <dgm:spPr/>
      <dgm:t>
        <a:bodyPr/>
        <a:lstStyle/>
        <a:p>
          <a:r>
            <a:rPr lang="en-US" sz="2800" dirty="0"/>
            <a:t>Common Use Cases and Common Questions</a:t>
          </a:r>
        </a:p>
      </dgm:t>
    </dgm:pt>
    <dgm:pt modelId="{D03C05A6-1524-48E9-9C05-B74AEC5C94A0}" type="parTrans" cxnId="{84F23302-BDD4-4513-9898-63207ABE4969}">
      <dgm:prSet/>
      <dgm:spPr/>
      <dgm:t>
        <a:bodyPr/>
        <a:lstStyle/>
        <a:p>
          <a:endParaRPr lang="en-US"/>
        </a:p>
      </dgm:t>
    </dgm:pt>
    <dgm:pt modelId="{8CAB5063-EC4C-4498-8DB2-09424CC19FCE}" type="sibTrans" cxnId="{84F23302-BDD4-4513-9898-63207ABE4969}">
      <dgm:prSet/>
      <dgm:spPr/>
      <dgm:t>
        <a:bodyPr/>
        <a:lstStyle/>
        <a:p>
          <a:endParaRPr lang="en-US"/>
        </a:p>
      </dgm:t>
    </dgm:pt>
    <dgm:pt modelId="{7914A69E-9D19-4187-9161-FA529C04ABD1}" type="pres">
      <dgm:prSet presAssocID="{F3882941-0EF1-49FE-9A16-0D194B81F26B}" presName="linear" presStyleCnt="0">
        <dgm:presLayoutVars>
          <dgm:animLvl val="lvl"/>
          <dgm:resizeHandles val="exact"/>
        </dgm:presLayoutVars>
      </dgm:prSet>
      <dgm:spPr/>
    </dgm:pt>
    <dgm:pt modelId="{2F79D794-C713-463D-B282-6772B1A3CC73}" type="pres">
      <dgm:prSet presAssocID="{7A11277A-7B71-4CE8-AD73-993D519B6D39}" presName="parentText" presStyleLbl="node1" presStyleIdx="0" presStyleCnt="1">
        <dgm:presLayoutVars>
          <dgm:chMax val="0"/>
          <dgm:bulletEnabled val="1"/>
        </dgm:presLayoutVars>
      </dgm:prSet>
      <dgm:spPr/>
    </dgm:pt>
  </dgm:ptLst>
  <dgm:cxnLst>
    <dgm:cxn modelId="{84F23302-BDD4-4513-9898-63207ABE4969}" srcId="{F3882941-0EF1-49FE-9A16-0D194B81F26B}" destId="{7A11277A-7B71-4CE8-AD73-993D519B6D39}" srcOrd="0" destOrd="0" parTransId="{D03C05A6-1524-48E9-9C05-B74AEC5C94A0}" sibTransId="{8CAB5063-EC4C-4498-8DB2-09424CC19FCE}"/>
    <dgm:cxn modelId="{6571CE77-D033-48FD-AE05-3D962A9BF49A}" type="presOf" srcId="{F3882941-0EF1-49FE-9A16-0D194B81F26B}" destId="{7914A69E-9D19-4187-9161-FA529C04ABD1}" srcOrd="0" destOrd="0" presId="urn:microsoft.com/office/officeart/2005/8/layout/vList2"/>
    <dgm:cxn modelId="{B87CC4D4-1704-4AF5-BC38-06D38BBC4DE1}" type="presOf" srcId="{7A11277A-7B71-4CE8-AD73-993D519B6D39}" destId="{2F79D794-C713-463D-B282-6772B1A3CC73}" srcOrd="0" destOrd="0" presId="urn:microsoft.com/office/officeart/2005/8/layout/vList2"/>
    <dgm:cxn modelId="{561D8112-1E8B-4B5A-8B84-39D6B8D07BD4}" type="presParOf" srcId="{7914A69E-9D19-4187-9161-FA529C04ABD1}" destId="{2F79D794-C713-463D-B282-6772B1A3CC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05E5C2-35AB-4342-81CB-0D942D65BD8C}"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BC3A69C4-EB58-419A-B52B-453522F9A056}">
      <dgm:prSet custT="1"/>
      <dgm:spPr/>
      <dgm:t>
        <a:bodyPr/>
        <a:lstStyle/>
        <a:p>
          <a:r>
            <a:rPr lang="en-US" sz="1600" dirty="0"/>
            <a:t>Not all content providers are able to include zero usage titles in their reports</a:t>
          </a:r>
        </a:p>
      </dgm:t>
    </dgm:pt>
    <dgm:pt modelId="{2D1B2CE4-1B66-4139-9D2B-5730248D83C9}" type="parTrans" cxnId="{931009EC-6137-4DAD-9797-E6582C1C43B2}">
      <dgm:prSet/>
      <dgm:spPr/>
      <dgm:t>
        <a:bodyPr/>
        <a:lstStyle/>
        <a:p>
          <a:endParaRPr lang="en-US" sz="2000"/>
        </a:p>
      </dgm:t>
    </dgm:pt>
    <dgm:pt modelId="{982027A1-74DA-476D-960A-21296A889D20}" type="sibTrans" cxnId="{931009EC-6137-4DAD-9797-E6582C1C43B2}">
      <dgm:prSet/>
      <dgm:spPr/>
      <dgm:t>
        <a:bodyPr/>
        <a:lstStyle/>
        <a:p>
          <a:endParaRPr lang="en-US" sz="2000"/>
        </a:p>
      </dgm:t>
    </dgm:pt>
    <dgm:pt modelId="{AC0F53D1-EAB3-462F-B19B-5044CBE74683}">
      <dgm:prSet custT="1"/>
      <dgm:spPr/>
      <dgm:t>
        <a:bodyPr/>
        <a:lstStyle/>
        <a:p>
          <a:r>
            <a:rPr lang="en-US" sz="1600" dirty="0"/>
            <a:t>Zero usage must not be included in Master Reports and Standard Views for COUNTER compliance, but it could be included in a custom report.</a:t>
          </a:r>
        </a:p>
      </dgm:t>
    </dgm:pt>
    <dgm:pt modelId="{D74C333B-060F-40B5-B059-D46BB1CE7FC5}" type="parTrans" cxnId="{6EE9242A-22CF-436F-AE1E-3D6ADE36D1E7}">
      <dgm:prSet/>
      <dgm:spPr/>
      <dgm:t>
        <a:bodyPr/>
        <a:lstStyle/>
        <a:p>
          <a:endParaRPr lang="en-US" sz="2000"/>
        </a:p>
      </dgm:t>
    </dgm:pt>
    <dgm:pt modelId="{2C8B5FE6-C58E-427B-8B90-8AD08956434B}" type="sibTrans" cxnId="{6EE9242A-22CF-436F-AE1E-3D6ADE36D1E7}">
      <dgm:prSet/>
      <dgm:spPr/>
      <dgm:t>
        <a:bodyPr/>
        <a:lstStyle/>
        <a:p>
          <a:endParaRPr lang="en-US" sz="2000"/>
        </a:p>
      </dgm:t>
    </dgm:pt>
    <dgm:pt modelId="{0E9AD054-1229-440F-8A25-9D08AD9688F7}">
      <dgm:prSet custT="1"/>
      <dgm:spPr/>
      <dgm:t>
        <a:bodyPr/>
        <a:lstStyle/>
        <a:p>
          <a:r>
            <a:rPr lang="en-US" sz="1600" dirty="0"/>
            <a:t>COUNTER is encouraging content providers to provide an institution’s holdings (what they can access) in the form of a KBART file, and to comply with the recommendations of the NISO KBART-Automation working group when they come out and provide a way to automate the harvesting</a:t>
          </a:r>
        </a:p>
      </dgm:t>
    </dgm:pt>
    <dgm:pt modelId="{CF8E5F68-9FC0-4425-A7BC-286EBDD059F9}" type="parTrans" cxnId="{A3F4513A-B5B7-4F8C-B4DA-B2D5006EBD1C}">
      <dgm:prSet/>
      <dgm:spPr/>
      <dgm:t>
        <a:bodyPr/>
        <a:lstStyle/>
        <a:p>
          <a:endParaRPr lang="en-US" sz="2000"/>
        </a:p>
      </dgm:t>
    </dgm:pt>
    <dgm:pt modelId="{D66A46B6-BA96-43E1-A5AC-D8C6E192C079}" type="sibTrans" cxnId="{A3F4513A-B5B7-4F8C-B4DA-B2D5006EBD1C}">
      <dgm:prSet/>
      <dgm:spPr/>
      <dgm:t>
        <a:bodyPr/>
        <a:lstStyle/>
        <a:p>
          <a:endParaRPr lang="en-US" sz="2000"/>
        </a:p>
      </dgm:t>
    </dgm:pt>
    <dgm:pt modelId="{0D5365AB-DE77-4C08-BC68-0795E2D5593B}">
      <dgm:prSet custT="1"/>
      <dgm:spPr/>
      <dgm:t>
        <a:bodyPr/>
        <a:lstStyle/>
        <a:p>
          <a:r>
            <a:rPr lang="en-US" sz="1600" dirty="0"/>
            <a:t>COUNTER expects content providers to use the same title identifiers on both reports to facilitate accurate matching.</a:t>
          </a:r>
        </a:p>
      </dgm:t>
    </dgm:pt>
    <dgm:pt modelId="{95728B10-848C-4E3A-99DF-0DA68D757BF3}" type="parTrans" cxnId="{EA93B2B2-370B-4A6A-B0DA-464B0F404B2A}">
      <dgm:prSet/>
      <dgm:spPr/>
      <dgm:t>
        <a:bodyPr/>
        <a:lstStyle/>
        <a:p>
          <a:endParaRPr lang="en-US" sz="2000"/>
        </a:p>
      </dgm:t>
    </dgm:pt>
    <dgm:pt modelId="{1133B600-68A4-49C6-89B4-540229A03DE2}" type="sibTrans" cxnId="{EA93B2B2-370B-4A6A-B0DA-464B0F404B2A}">
      <dgm:prSet/>
      <dgm:spPr/>
      <dgm:t>
        <a:bodyPr/>
        <a:lstStyle/>
        <a:p>
          <a:endParaRPr lang="en-US" sz="2000"/>
        </a:p>
      </dgm:t>
    </dgm:pt>
    <dgm:pt modelId="{0DA63C36-3527-412A-A4FA-E4A92188454F}">
      <dgm:prSet custT="1"/>
      <dgm:spPr/>
      <dgm:t>
        <a:bodyPr/>
        <a:lstStyle/>
        <a:p>
          <a:r>
            <a:rPr lang="en-US" sz="1600" dirty="0"/>
            <a:t>COUNTER envisions ERMs being able to more accurately represent usage and holdings</a:t>
          </a:r>
        </a:p>
      </dgm:t>
    </dgm:pt>
    <dgm:pt modelId="{35B7BD46-FE8E-4DF5-BD03-2BDBDCD52A55}" type="parTrans" cxnId="{A18D21AE-881E-411D-A9F4-D99F074FA4A1}">
      <dgm:prSet/>
      <dgm:spPr/>
      <dgm:t>
        <a:bodyPr/>
        <a:lstStyle/>
        <a:p>
          <a:endParaRPr lang="en-US" sz="2000"/>
        </a:p>
      </dgm:t>
    </dgm:pt>
    <dgm:pt modelId="{D1F698CF-20A2-4A83-927C-9FE07403A5EC}" type="sibTrans" cxnId="{A18D21AE-881E-411D-A9F4-D99F074FA4A1}">
      <dgm:prSet/>
      <dgm:spPr/>
      <dgm:t>
        <a:bodyPr/>
        <a:lstStyle/>
        <a:p>
          <a:endParaRPr lang="en-US" sz="2000"/>
        </a:p>
      </dgm:t>
    </dgm:pt>
    <dgm:pt modelId="{95C31C1A-A7CA-4B88-9681-574D0502EEEA}">
      <dgm:prSet custT="1"/>
      <dgm:spPr/>
      <dgm:t>
        <a:bodyPr/>
        <a:lstStyle/>
        <a:p>
          <a:r>
            <a:rPr lang="en-US" sz="1600" dirty="0"/>
            <a:t>Community-created free tools (as simple as a Macro-enabled Excel file) would be able to harvest usage and entitlements from a single content provider and perform the desired analysis with just one click</a:t>
          </a:r>
        </a:p>
      </dgm:t>
    </dgm:pt>
    <dgm:pt modelId="{BDFF4778-CCD1-4E26-91D7-B34D38B71B0F}" type="parTrans" cxnId="{C58DE8E8-9DAE-4078-BB93-546632C37ED7}">
      <dgm:prSet/>
      <dgm:spPr/>
      <dgm:t>
        <a:bodyPr/>
        <a:lstStyle/>
        <a:p>
          <a:endParaRPr lang="en-US" sz="2000"/>
        </a:p>
      </dgm:t>
    </dgm:pt>
    <dgm:pt modelId="{35E52824-3F6D-4873-8BBD-A4032C14C516}" type="sibTrans" cxnId="{C58DE8E8-9DAE-4078-BB93-546632C37ED7}">
      <dgm:prSet/>
      <dgm:spPr/>
      <dgm:t>
        <a:bodyPr/>
        <a:lstStyle/>
        <a:p>
          <a:endParaRPr lang="en-US" sz="2000"/>
        </a:p>
      </dgm:t>
    </dgm:pt>
    <dgm:pt modelId="{C077467B-C70E-4ABD-8606-6CB035E4CEA4}" type="pres">
      <dgm:prSet presAssocID="{DC05E5C2-35AB-4342-81CB-0D942D65BD8C}" presName="vert0" presStyleCnt="0">
        <dgm:presLayoutVars>
          <dgm:dir/>
          <dgm:animOne val="branch"/>
          <dgm:animLvl val="lvl"/>
        </dgm:presLayoutVars>
      </dgm:prSet>
      <dgm:spPr/>
    </dgm:pt>
    <dgm:pt modelId="{B869B051-F82C-4A51-85F1-E77D4D94C935}" type="pres">
      <dgm:prSet presAssocID="{BC3A69C4-EB58-419A-B52B-453522F9A056}" presName="thickLine" presStyleLbl="alignNode1" presStyleIdx="0" presStyleCnt="6"/>
      <dgm:spPr/>
    </dgm:pt>
    <dgm:pt modelId="{529EE346-48DA-4293-8000-EBDE201BA413}" type="pres">
      <dgm:prSet presAssocID="{BC3A69C4-EB58-419A-B52B-453522F9A056}" presName="horz1" presStyleCnt="0"/>
      <dgm:spPr/>
    </dgm:pt>
    <dgm:pt modelId="{A88BFFBF-1B5F-4E08-BE79-F4FE297E901C}" type="pres">
      <dgm:prSet presAssocID="{BC3A69C4-EB58-419A-B52B-453522F9A056}" presName="tx1" presStyleLbl="revTx" presStyleIdx="0" presStyleCnt="6" custScaleY="59682"/>
      <dgm:spPr/>
    </dgm:pt>
    <dgm:pt modelId="{35E29D13-CCF1-43CC-9F74-89922B683A22}" type="pres">
      <dgm:prSet presAssocID="{BC3A69C4-EB58-419A-B52B-453522F9A056}" presName="vert1" presStyleCnt="0"/>
      <dgm:spPr/>
    </dgm:pt>
    <dgm:pt modelId="{54255B61-C733-4C1A-9DBA-376469F8CB0C}" type="pres">
      <dgm:prSet presAssocID="{AC0F53D1-EAB3-462F-B19B-5044CBE74683}" presName="thickLine" presStyleLbl="alignNode1" presStyleIdx="1" presStyleCnt="6"/>
      <dgm:spPr/>
    </dgm:pt>
    <dgm:pt modelId="{2BAFDC24-0BC5-405F-9CF1-FB909C1E6AF5}" type="pres">
      <dgm:prSet presAssocID="{AC0F53D1-EAB3-462F-B19B-5044CBE74683}" presName="horz1" presStyleCnt="0"/>
      <dgm:spPr/>
    </dgm:pt>
    <dgm:pt modelId="{057CF5C3-F19C-4D93-B8A2-C9932151C6F1}" type="pres">
      <dgm:prSet presAssocID="{AC0F53D1-EAB3-462F-B19B-5044CBE74683}" presName="tx1" presStyleLbl="revTx" presStyleIdx="1" presStyleCnt="6" custScaleY="64047"/>
      <dgm:spPr/>
    </dgm:pt>
    <dgm:pt modelId="{BF1F81F9-ECE8-482D-9C4C-76C6B3E8B45F}" type="pres">
      <dgm:prSet presAssocID="{AC0F53D1-EAB3-462F-B19B-5044CBE74683}" presName="vert1" presStyleCnt="0"/>
      <dgm:spPr/>
    </dgm:pt>
    <dgm:pt modelId="{795460FA-6801-4A06-9336-81A8CF061898}" type="pres">
      <dgm:prSet presAssocID="{0E9AD054-1229-440F-8A25-9D08AD9688F7}" presName="thickLine" presStyleLbl="alignNode1" presStyleIdx="2" presStyleCnt="6"/>
      <dgm:spPr/>
    </dgm:pt>
    <dgm:pt modelId="{77FDD852-A72A-4EC4-A1A5-D715F629798C}" type="pres">
      <dgm:prSet presAssocID="{0E9AD054-1229-440F-8A25-9D08AD9688F7}" presName="horz1" presStyleCnt="0"/>
      <dgm:spPr/>
    </dgm:pt>
    <dgm:pt modelId="{E29F0390-B7E8-44F5-8B55-C6C81E3C15C9}" type="pres">
      <dgm:prSet presAssocID="{0E9AD054-1229-440F-8A25-9D08AD9688F7}" presName="tx1" presStyleLbl="revTx" presStyleIdx="2" presStyleCnt="6" custScaleY="93010"/>
      <dgm:spPr/>
    </dgm:pt>
    <dgm:pt modelId="{28511F6D-D312-4969-9013-319978DB18D9}" type="pres">
      <dgm:prSet presAssocID="{0E9AD054-1229-440F-8A25-9D08AD9688F7}" presName="vert1" presStyleCnt="0"/>
      <dgm:spPr/>
    </dgm:pt>
    <dgm:pt modelId="{D7EC9101-AD92-4D2B-8627-E4295E4B1D8C}" type="pres">
      <dgm:prSet presAssocID="{0D5365AB-DE77-4C08-BC68-0795E2D5593B}" presName="thickLine" presStyleLbl="alignNode1" presStyleIdx="3" presStyleCnt="6"/>
      <dgm:spPr/>
    </dgm:pt>
    <dgm:pt modelId="{ACE90B42-0B88-47B3-A2BB-50C05A1271B8}" type="pres">
      <dgm:prSet presAssocID="{0D5365AB-DE77-4C08-BC68-0795E2D5593B}" presName="horz1" presStyleCnt="0"/>
      <dgm:spPr/>
    </dgm:pt>
    <dgm:pt modelId="{796E1A32-7FB1-4ED2-989E-3595F7EB612F}" type="pres">
      <dgm:prSet presAssocID="{0D5365AB-DE77-4C08-BC68-0795E2D5593B}" presName="tx1" presStyleLbl="revTx" presStyleIdx="3" presStyleCnt="6" custScaleY="58063"/>
      <dgm:spPr/>
    </dgm:pt>
    <dgm:pt modelId="{D522DF21-9B2E-44FF-B8BD-B4454868669A}" type="pres">
      <dgm:prSet presAssocID="{0D5365AB-DE77-4C08-BC68-0795E2D5593B}" presName="vert1" presStyleCnt="0"/>
      <dgm:spPr/>
    </dgm:pt>
    <dgm:pt modelId="{4A8E4F65-4BD0-48C4-96AA-8681B254A7F6}" type="pres">
      <dgm:prSet presAssocID="{0DA63C36-3527-412A-A4FA-E4A92188454F}" presName="thickLine" presStyleLbl="alignNode1" presStyleIdx="4" presStyleCnt="6"/>
      <dgm:spPr/>
    </dgm:pt>
    <dgm:pt modelId="{AC7ADF74-29DE-44BE-AFE7-6F59128A0909}" type="pres">
      <dgm:prSet presAssocID="{0DA63C36-3527-412A-A4FA-E4A92188454F}" presName="horz1" presStyleCnt="0"/>
      <dgm:spPr/>
    </dgm:pt>
    <dgm:pt modelId="{676EC457-52A4-47AA-8596-AF1D2DE42014}" type="pres">
      <dgm:prSet presAssocID="{0DA63C36-3527-412A-A4FA-E4A92188454F}" presName="tx1" presStyleLbl="revTx" presStyleIdx="4" presStyleCnt="6" custScaleY="52845"/>
      <dgm:spPr/>
    </dgm:pt>
    <dgm:pt modelId="{FB7085CD-9369-4986-A3AA-D3C5085109FF}" type="pres">
      <dgm:prSet presAssocID="{0DA63C36-3527-412A-A4FA-E4A92188454F}" presName="vert1" presStyleCnt="0"/>
      <dgm:spPr/>
    </dgm:pt>
    <dgm:pt modelId="{B4D2887E-6FFB-41F9-B8E0-13D506836910}" type="pres">
      <dgm:prSet presAssocID="{95C31C1A-A7CA-4B88-9681-574D0502EEEA}" presName="thickLine" presStyleLbl="alignNode1" presStyleIdx="5" presStyleCnt="6"/>
      <dgm:spPr/>
    </dgm:pt>
    <dgm:pt modelId="{3AA9258A-71A9-485D-B756-D371290AE748}" type="pres">
      <dgm:prSet presAssocID="{95C31C1A-A7CA-4B88-9681-574D0502EEEA}" presName="horz1" presStyleCnt="0"/>
      <dgm:spPr/>
    </dgm:pt>
    <dgm:pt modelId="{C24EAF4D-71EC-4528-84A9-D1D4C6B48234}" type="pres">
      <dgm:prSet presAssocID="{95C31C1A-A7CA-4B88-9681-574D0502EEEA}" presName="tx1" presStyleLbl="revTx" presStyleIdx="5" presStyleCnt="6" custScaleY="71738"/>
      <dgm:spPr/>
    </dgm:pt>
    <dgm:pt modelId="{8A403F46-EFF6-459D-BC39-3CE816C5E1C4}" type="pres">
      <dgm:prSet presAssocID="{95C31C1A-A7CA-4B88-9681-574D0502EEEA}" presName="vert1" presStyleCnt="0"/>
      <dgm:spPr/>
    </dgm:pt>
  </dgm:ptLst>
  <dgm:cxnLst>
    <dgm:cxn modelId="{3EB26416-B868-40B8-9F36-81C5FDF12808}" type="presOf" srcId="{0E9AD054-1229-440F-8A25-9D08AD9688F7}" destId="{E29F0390-B7E8-44F5-8B55-C6C81E3C15C9}" srcOrd="0" destOrd="0" presId="urn:microsoft.com/office/officeart/2008/layout/LinedList"/>
    <dgm:cxn modelId="{6EE9242A-22CF-436F-AE1E-3D6ADE36D1E7}" srcId="{DC05E5C2-35AB-4342-81CB-0D942D65BD8C}" destId="{AC0F53D1-EAB3-462F-B19B-5044CBE74683}" srcOrd="1" destOrd="0" parTransId="{D74C333B-060F-40B5-B059-D46BB1CE7FC5}" sibTransId="{2C8B5FE6-C58E-427B-8B90-8AD08956434B}"/>
    <dgm:cxn modelId="{8D729B31-23C5-40CB-9DF5-D8343150B547}" type="presOf" srcId="{BC3A69C4-EB58-419A-B52B-453522F9A056}" destId="{A88BFFBF-1B5F-4E08-BE79-F4FE297E901C}" srcOrd="0" destOrd="0" presId="urn:microsoft.com/office/officeart/2008/layout/LinedList"/>
    <dgm:cxn modelId="{A3F4513A-B5B7-4F8C-B4DA-B2D5006EBD1C}" srcId="{DC05E5C2-35AB-4342-81CB-0D942D65BD8C}" destId="{0E9AD054-1229-440F-8A25-9D08AD9688F7}" srcOrd="2" destOrd="0" parTransId="{CF8E5F68-9FC0-4425-A7BC-286EBDD059F9}" sibTransId="{D66A46B6-BA96-43E1-A5AC-D8C6E192C079}"/>
    <dgm:cxn modelId="{4024B867-3B4E-4F87-B9DD-1D1D783F5928}" type="presOf" srcId="{AC0F53D1-EAB3-462F-B19B-5044CBE74683}" destId="{057CF5C3-F19C-4D93-B8A2-C9932151C6F1}" srcOrd="0" destOrd="0" presId="urn:microsoft.com/office/officeart/2008/layout/LinedList"/>
    <dgm:cxn modelId="{30A92B6C-1D59-444A-A1B7-111D1C990933}" type="presOf" srcId="{DC05E5C2-35AB-4342-81CB-0D942D65BD8C}" destId="{C077467B-C70E-4ABD-8606-6CB035E4CEA4}" srcOrd="0" destOrd="0" presId="urn:microsoft.com/office/officeart/2008/layout/LinedList"/>
    <dgm:cxn modelId="{DA02D253-BE62-44C2-A45B-25AFB68A944C}" type="presOf" srcId="{0D5365AB-DE77-4C08-BC68-0795E2D5593B}" destId="{796E1A32-7FB1-4ED2-989E-3595F7EB612F}" srcOrd="0" destOrd="0" presId="urn:microsoft.com/office/officeart/2008/layout/LinedList"/>
    <dgm:cxn modelId="{6B4430AB-A34F-472C-B6B8-40997C9E1F19}" type="presOf" srcId="{95C31C1A-A7CA-4B88-9681-574D0502EEEA}" destId="{C24EAF4D-71EC-4528-84A9-D1D4C6B48234}" srcOrd="0" destOrd="0" presId="urn:microsoft.com/office/officeart/2008/layout/LinedList"/>
    <dgm:cxn modelId="{A18D21AE-881E-411D-A9F4-D99F074FA4A1}" srcId="{DC05E5C2-35AB-4342-81CB-0D942D65BD8C}" destId="{0DA63C36-3527-412A-A4FA-E4A92188454F}" srcOrd="4" destOrd="0" parTransId="{35B7BD46-FE8E-4DF5-BD03-2BDBDCD52A55}" sibTransId="{D1F698CF-20A2-4A83-927C-9FE07403A5EC}"/>
    <dgm:cxn modelId="{EA93B2B2-370B-4A6A-B0DA-464B0F404B2A}" srcId="{DC05E5C2-35AB-4342-81CB-0D942D65BD8C}" destId="{0D5365AB-DE77-4C08-BC68-0795E2D5593B}" srcOrd="3" destOrd="0" parTransId="{95728B10-848C-4E3A-99DF-0DA68D757BF3}" sibTransId="{1133B600-68A4-49C6-89B4-540229A03DE2}"/>
    <dgm:cxn modelId="{F1FF32BD-E107-438B-8F39-AFAE008B804D}" type="presOf" srcId="{0DA63C36-3527-412A-A4FA-E4A92188454F}" destId="{676EC457-52A4-47AA-8596-AF1D2DE42014}" srcOrd="0" destOrd="0" presId="urn:microsoft.com/office/officeart/2008/layout/LinedList"/>
    <dgm:cxn modelId="{C58DE8E8-9DAE-4078-BB93-546632C37ED7}" srcId="{DC05E5C2-35AB-4342-81CB-0D942D65BD8C}" destId="{95C31C1A-A7CA-4B88-9681-574D0502EEEA}" srcOrd="5" destOrd="0" parTransId="{BDFF4778-CCD1-4E26-91D7-B34D38B71B0F}" sibTransId="{35E52824-3F6D-4873-8BBD-A4032C14C516}"/>
    <dgm:cxn modelId="{931009EC-6137-4DAD-9797-E6582C1C43B2}" srcId="{DC05E5C2-35AB-4342-81CB-0D942D65BD8C}" destId="{BC3A69C4-EB58-419A-B52B-453522F9A056}" srcOrd="0" destOrd="0" parTransId="{2D1B2CE4-1B66-4139-9D2B-5730248D83C9}" sibTransId="{982027A1-74DA-476D-960A-21296A889D20}"/>
    <dgm:cxn modelId="{035AD587-232B-4066-A71E-C505255FC951}" type="presParOf" srcId="{C077467B-C70E-4ABD-8606-6CB035E4CEA4}" destId="{B869B051-F82C-4A51-85F1-E77D4D94C935}" srcOrd="0" destOrd="0" presId="urn:microsoft.com/office/officeart/2008/layout/LinedList"/>
    <dgm:cxn modelId="{6C6C898A-57DF-4535-B089-459ACE40287D}" type="presParOf" srcId="{C077467B-C70E-4ABD-8606-6CB035E4CEA4}" destId="{529EE346-48DA-4293-8000-EBDE201BA413}" srcOrd="1" destOrd="0" presId="urn:microsoft.com/office/officeart/2008/layout/LinedList"/>
    <dgm:cxn modelId="{6FEDFDCC-F6D0-4251-98F9-16FFB6A9FE5F}" type="presParOf" srcId="{529EE346-48DA-4293-8000-EBDE201BA413}" destId="{A88BFFBF-1B5F-4E08-BE79-F4FE297E901C}" srcOrd="0" destOrd="0" presId="urn:microsoft.com/office/officeart/2008/layout/LinedList"/>
    <dgm:cxn modelId="{95F3F912-2377-4F40-AFA3-6A862532A6DE}" type="presParOf" srcId="{529EE346-48DA-4293-8000-EBDE201BA413}" destId="{35E29D13-CCF1-43CC-9F74-89922B683A22}" srcOrd="1" destOrd="0" presId="urn:microsoft.com/office/officeart/2008/layout/LinedList"/>
    <dgm:cxn modelId="{A99F7628-E05A-4F8F-9DB8-47C91E2311A3}" type="presParOf" srcId="{C077467B-C70E-4ABD-8606-6CB035E4CEA4}" destId="{54255B61-C733-4C1A-9DBA-376469F8CB0C}" srcOrd="2" destOrd="0" presId="urn:microsoft.com/office/officeart/2008/layout/LinedList"/>
    <dgm:cxn modelId="{02DF1828-9876-4CFE-A0F8-29FE25F255F3}" type="presParOf" srcId="{C077467B-C70E-4ABD-8606-6CB035E4CEA4}" destId="{2BAFDC24-0BC5-405F-9CF1-FB909C1E6AF5}" srcOrd="3" destOrd="0" presId="urn:microsoft.com/office/officeart/2008/layout/LinedList"/>
    <dgm:cxn modelId="{BC9357BD-54E4-44DC-9E7D-394C6C75C57D}" type="presParOf" srcId="{2BAFDC24-0BC5-405F-9CF1-FB909C1E6AF5}" destId="{057CF5C3-F19C-4D93-B8A2-C9932151C6F1}" srcOrd="0" destOrd="0" presId="urn:microsoft.com/office/officeart/2008/layout/LinedList"/>
    <dgm:cxn modelId="{340F477F-8FAB-4006-AA8A-0E5EA6CCFC98}" type="presParOf" srcId="{2BAFDC24-0BC5-405F-9CF1-FB909C1E6AF5}" destId="{BF1F81F9-ECE8-482D-9C4C-76C6B3E8B45F}" srcOrd="1" destOrd="0" presId="urn:microsoft.com/office/officeart/2008/layout/LinedList"/>
    <dgm:cxn modelId="{AA4C612E-0895-4D73-9308-40D418CAC652}" type="presParOf" srcId="{C077467B-C70E-4ABD-8606-6CB035E4CEA4}" destId="{795460FA-6801-4A06-9336-81A8CF061898}" srcOrd="4" destOrd="0" presId="urn:microsoft.com/office/officeart/2008/layout/LinedList"/>
    <dgm:cxn modelId="{292C4674-24F1-4776-8E9B-5DAE3BDD7BE4}" type="presParOf" srcId="{C077467B-C70E-4ABD-8606-6CB035E4CEA4}" destId="{77FDD852-A72A-4EC4-A1A5-D715F629798C}" srcOrd="5" destOrd="0" presId="urn:microsoft.com/office/officeart/2008/layout/LinedList"/>
    <dgm:cxn modelId="{ABFFB4DB-9D31-4C99-A929-7B6A92DB41CD}" type="presParOf" srcId="{77FDD852-A72A-4EC4-A1A5-D715F629798C}" destId="{E29F0390-B7E8-44F5-8B55-C6C81E3C15C9}" srcOrd="0" destOrd="0" presId="urn:microsoft.com/office/officeart/2008/layout/LinedList"/>
    <dgm:cxn modelId="{80C5EA64-6674-4605-9D73-75079375FEE3}" type="presParOf" srcId="{77FDD852-A72A-4EC4-A1A5-D715F629798C}" destId="{28511F6D-D312-4969-9013-319978DB18D9}" srcOrd="1" destOrd="0" presId="urn:microsoft.com/office/officeart/2008/layout/LinedList"/>
    <dgm:cxn modelId="{90D1973A-BA36-4D31-B85F-8114F7D03F3D}" type="presParOf" srcId="{C077467B-C70E-4ABD-8606-6CB035E4CEA4}" destId="{D7EC9101-AD92-4D2B-8627-E4295E4B1D8C}" srcOrd="6" destOrd="0" presId="urn:microsoft.com/office/officeart/2008/layout/LinedList"/>
    <dgm:cxn modelId="{9E8D4E5A-3F62-479D-8CA7-BF94B3146DA0}" type="presParOf" srcId="{C077467B-C70E-4ABD-8606-6CB035E4CEA4}" destId="{ACE90B42-0B88-47B3-A2BB-50C05A1271B8}" srcOrd="7" destOrd="0" presId="urn:microsoft.com/office/officeart/2008/layout/LinedList"/>
    <dgm:cxn modelId="{B8EADDCA-2D86-462B-BEA9-042F626CCEFF}" type="presParOf" srcId="{ACE90B42-0B88-47B3-A2BB-50C05A1271B8}" destId="{796E1A32-7FB1-4ED2-989E-3595F7EB612F}" srcOrd="0" destOrd="0" presId="urn:microsoft.com/office/officeart/2008/layout/LinedList"/>
    <dgm:cxn modelId="{E01E86EB-54A6-4CBE-97EA-45E9915340C6}" type="presParOf" srcId="{ACE90B42-0B88-47B3-A2BB-50C05A1271B8}" destId="{D522DF21-9B2E-44FF-B8BD-B4454868669A}" srcOrd="1" destOrd="0" presId="urn:microsoft.com/office/officeart/2008/layout/LinedList"/>
    <dgm:cxn modelId="{5EFADF2C-FA1F-4035-A139-EA0F73CDC3D9}" type="presParOf" srcId="{C077467B-C70E-4ABD-8606-6CB035E4CEA4}" destId="{4A8E4F65-4BD0-48C4-96AA-8681B254A7F6}" srcOrd="8" destOrd="0" presId="urn:microsoft.com/office/officeart/2008/layout/LinedList"/>
    <dgm:cxn modelId="{5A73B9B9-12FE-4C20-8E9B-2B25E127E893}" type="presParOf" srcId="{C077467B-C70E-4ABD-8606-6CB035E4CEA4}" destId="{AC7ADF74-29DE-44BE-AFE7-6F59128A0909}" srcOrd="9" destOrd="0" presId="urn:microsoft.com/office/officeart/2008/layout/LinedList"/>
    <dgm:cxn modelId="{5307BE3D-9D80-403C-B1CA-817294963B63}" type="presParOf" srcId="{AC7ADF74-29DE-44BE-AFE7-6F59128A0909}" destId="{676EC457-52A4-47AA-8596-AF1D2DE42014}" srcOrd="0" destOrd="0" presId="urn:microsoft.com/office/officeart/2008/layout/LinedList"/>
    <dgm:cxn modelId="{8C4E3DDB-EB8D-4CA7-966D-D887D3A92EDD}" type="presParOf" srcId="{AC7ADF74-29DE-44BE-AFE7-6F59128A0909}" destId="{FB7085CD-9369-4986-A3AA-D3C5085109FF}" srcOrd="1" destOrd="0" presId="urn:microsoft.com/office/officeart/2008/layout/LinedList"/>
    <dgm:cxn modelId="{C196562D-371E-4C70-AD45-E3DE053F64DC}" type="presParOf" srcId="{C077467B-C70E-4ABD-8606-6CB035E4CEA4}" destId="{B4D2887E-6FFB-41F9-B8E0-13D506836910}" srcOrd="10" destOrd="0" presId="urn:microsoft.com/office/officeart/2008/layout/LinedList"/>
    <dgm:cxn modelId="{56098096-700B-4FDD-B35F-8AFAD57BF4D6}" type="presParOf" srcId="{C077467B-C70E-4ABD-8606-6CB035E4CEA4}" destId="{3AA9258A-71A9-485D-B756-D371290AE748}" srcOrd="11" destOrd="0" presId="urn:microsoft.com/office/officeart/2008/layout/LinedList"/>
    <dgm:cxn modelId="{07BD1839-BF47-4515-B548-A78181104A0F}" type="presParOf" srcId="{3AA9258A-71A9-485D-B756-D371290AE748}" destId="{C24EAF4D-71EC-4528-84A9-D1D4C6B48234}" srcOrd="0" destOrd="0" presId="urn:microsoft.com/office/officeart/2008/layout/LinedList"/>
    <dgm:cxn modelId="{B213E985-5220-4B8C-81A2-8DEDCFD836C5}" type="presParOf" srcId="{3AA9258A-71A9-485D-B756-D371290AE748}" destId="{8A403F46-EFF6-459D-BC39-3CE816C5E1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C6F1D-E6C1-4222-A1B7-CA5DDB4854C6}">
      <dsp:nvSpPr>
        <dsp:cNvPr id="0" name=""/>
        <dsp:cNvSpPr/>
      </dsp:nvSpPr>
      <dsp:spPr>
        <a:xfrm>
          <a:off x="8215" y="0"/>
          <a:ext cx="5832871" cy="4351338"/>
        </a:xfrm>
        <a:prstGeom prst="homePlate">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71" tIns="60960" rIns="823083" bIns="60960" numCol="1" spcCol="1270" anchor="ctr" anchorCtr="0">
          <a:noAutofit/>
        </a:bodyPr>
        <a:lstStyle/>
        <a:p>
          <a:pPr marL="0" lvl="0" indent="0" algn="ctr" defTabSz="1066800">
            <a:lnSpc>
              <a:spcPct val="90000"/>
            </a:lnSpc>
            <a:spcBef>
              <a:spcPct val="0"/>
            </a:spcBef>
            <a:spcAft>
              <a:spcPct val="35000"/>
            </a:spcAft>
            <a:buNone/>
          </a:pPr>
          <a:r>
            <a:rPr lang="en-US" sz="2400" kern="1200" dirty="0"/>
            <a:t>The COUNTER R5 working group was comprised of librarians, publishers, representatives of ERM systems and other usage service providers</a:t>
          </a:r>
        </a:p>
      </dsp:txBody>
      <dsp:txXfrm>
        <a:off x="8215" y="0"/>
        <a:ext cx="5288954" cy="4351338"/>
      </dsp:txXfrm>
    </dsp:sp>
    <dsp:sp modelId="{4BC2E9C9-1299-4735-AEF6-FC38BD0C6CE1}">
      <dsp:nvSpPr>
        <dsp:cNvPr id="0" name=""/>
        <dsp:cNvSpPr/>
      </dsp:nvSpPr>
      <dsp:spPr>
        <a:xfrm>
          <a:off x="4674512" y="0"/>
          <a:ext cx="5832871" cy="4351338"/>
        </a:xfrm>
        <a:prstGeom prst="chevron">
          <a:avLst>
            <a:gd name="adj" fmla="val 25000"/>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71" tIns="45720" rIns="205771" bIns="45720" numCol="1" spcCol="1270" anchor="t" anchorCtr="0">
          <a:noAutofit/>
        </a:bodyPr>
        <a:lstStyle/>
        <a:p>
          <a:pPr marL="0" lvl="0" indent="0" algn="l" defTabSz="800100">
            <a:lnSpc>
              <a:spcPct val="90000"/>
            </a:lnSpc>
            <a:spcBef>
              <a:spcPct val="0"/>
            </a:spcBef>
            <a:spcAft>
              <a:spcPct val="35000"/>
            </a:spcAft>
            <a:buNone/>
          </a:pPr>
          <a:r>
            <a:rPr lang="en-GB" sz="1800" kern="1200" dirty="0"/>
            <a:t>The members of the of the group who contributed their time and expertise are: </a:t>
          </a:r>
          <a:endParaRPr lang="en-US" sz="1800" kern="1200" dirty="0"/>
        </a:p>
        <a:p>
          <a:pPr marL="114300" lvl="1" indent="-114300" algn="l" defTabSz="622300">
            <a:lnSpc>
              <a:spcPct val="90000"/>
            </a:lnSpc>
            <a:spcBef>
              <a:spcPct val="0"/>
            </a:spcBef>
            <a:spcAft>
              <a:spcPct val="15000"/>
            </a:spcAft>
            <a:buChar char="•"/>
          </a:pPr>
          <a:r>
            <a:rPr lang="en-GB" sz="1400" kern="1200" dirty="0"/>
            <a:t>Oliver Pesch (Chair) </a:t>
          </a:r>
          <a:endParaRPr lang="en-US" sz="1400" kern="1200" dirty="0"/>
        </a:p>
        <a:p>
          <a:pPr marL="114300" lvl="1" indent="-114300" algn="l" defTabSz="622300">
            <a:lnSpc>
              <a:spcPct val="90000"/>
            </a:lnSpc>
            <a:spcBef>
              <a:spcPct val="0"/>
            </a:spcBef>
            <a:spcAft>
              <a:spcPct val="15000"/>
            </a:spcAft>
            <a:buChar char="•"/>
          </a:pPr>
          <a:r>
            <a:rPr lang="en-GB" sz="1400" kern="1200"/>
            <a:t>Senol Akay</a:t>
          </a:r>
          <a:endParaRPr lang="en-US" sz="1400" kern="1200"/>
        </a:p>
        <a:p>
          <a:pPr marL="114300" lvl="1" indent="-114300" algn="l" defTabSz="622300">
            <a:lnSpc>
              <a:spcPct val="90000"/>
            </a:lnSpc>
            <a:spcBef>
              <a:spcPct val="0"/>
            </a:spcBef>
            <a:spcAft>
              <a:spcPct val="15000"/>
            </a:spcAft>
            <a:buChar char="•"/>
          </a:pPr>
          <a:r>
            <a:rPr lang="en-GB" sz="1400" kern="1200"/>
            <a:t>Daniel Albertsson</a:t>
          </a:r>
          <a:endParaRPr lang="en-US" sz="1400" kern="1200"/>
        </a:p>
        <a:p>
          <a:pPr marL="114300" lvl="1" indent="-114300" algn="l" defTabSz="622300">
            <a:lnSpc>
              <a:spcPct val="90000"/>
            </a:lnSpc>
            <a:spcBef>
              <a:spcPct val="0"/>
            </a:spcBef>
            <a:spcAft>
              <a:spcPct val="15000"/>
            </a:spcAft>
            <a:buChar char="•"/>
          </a:pPr>
          <a:r>
            <a:rPr lang="en-GB" sz="1400" kern="1200"/>
            <a:t>Irene Barbers</a:t>
          </a:r>
          <a:endParaRPr lang="en-US" sz="1400" kern="1200"/>
        </a:p>
        <a:p>
          <a:pPr marL="114300" lvl="1" indent="-114300" algn="l" defTabSz="622300">
            <a:lnSpc>
              <a:spcPct val="90000"/>
            </a:lnSpc>
            <a:spcBef>
              <a:spcPct val="0"/>
            </a:spcBef>
            <a:spcAft>
              <a:spcPct val="15000"/>
            </a:spcAft>
            <a:buChar char="•"/>
          </a:pPr>
          <a:r>
            <a:rPr lang="en-GB" sz="1400" kern="1200" dirty="0"/>
            <a:t>Simon Bevan</a:t>
          </a:r>
          <a:endParaRPr lang="en-US" sz="1400" kern="1200" dirty="0"/>
        </a:p>
        <a:p>
          <a:pPr marL="114300" lvl="1" indent="-114300" algn="l" defTabSz="622300">
            <a:lnSpc>
              <a:spcPct val="90000"/>
            </a:lnSpc>
            <a:spcBef>
              <a:spcPct val="0"/>
            </a:spcBef>
            <a:spcAft>
              <a:spcPct val="15000"/>
            </a:spcAft>
            <a:buChar char="•"/>
          </a:pPr>
          <a:r>
            <a:rPr lang="en-GB" sz="1400" kern="1200" dirty="0"/>
            <a:t>Sarah Bull</a:t>
          </a:r>
          <a:endParaRPr lang="en-US" sz="1400" kern="1200" dirty="0"/>
        </a:p>
        <a:p>
          <a:pPr marL="114300" lvl="1" indent="-114300" algn="l" defTabSz="622300">
            <a:lnSpc>
              <a:spcPct val="90000"/>
            </a:lnSpc>
            <a:spcBef>
              <a:spcPct val="0"/>
            </a:spcBef>
            <a:spcAft>
              <a:spcPct val="15000"/>
            </a:spcAft>
            <a:buChar char="•"/>
          </a:pPr>
          <a:r>
            <a:rPr lang="en-GB" sz="1400" kern="1200" dirty="0"/>
            <a:t>Andrew Goldthorpe</a:t>
          </a:r>
          <a:endParaRPr lang="en-US" sz="1400" kern="1200" dirty="0"/>
        </a:p>
        <a:p>
          <a:pPr marL="114300" lvl="1" indent="-114300" algn="l" defTabSz="622300">
            <a:lnSpc>
              <a:spcPct val="90000"/>
            </a:lnSpc>
            <a:spcBef>
              <a:spcPct val="0"/>
            </a:spcBef>
            <a:spcAft>
              <a:spcPct val="15000"/>
            </a:spcAft>
            <a:buChar char="•"/>
          </a:pPr>
          <a:r>
            <a:rPr lang="en-GB" sz="1400" kern="1200"/>
            <a:t>Enrique Gonzales</a:t>
          </a:r>
          <a:endParaRPr lang="en-US" sz="1400" kern="1200"/>
        </a:p>
        <a:p>
          <a:pPr marL="114300" lvl="1" indent="-114300" algn="l" defTabSz="622300">
            <a:lnSpc>
              <a:spcPct val="90000"/>
            </a:lnSpc>
            <a:spcBef>
              <a:spcPct val="0"/>
            </a:spcBef>
            <a:spcAft>
              <a:spcPct val="15000"/>
            </a:spcAft>
            <a:buChar char="•"/>
          </a:pPr>
          <a:r>
            <a:rPr lang="en-GB" sz="1400" kern="1200" dirty="0"/>
            <a:t>Kornelia Junge</a:t>
          </a:r>
          <a:endParaRPr lang="en-US" sz="1400" kern="1200" dirty="0"/>
        </a:p>
        <a:p>
          <a:pPr marL="114300" lvl="1" indent="-114300" algn="l" defTabSz="622300">
            <a:lnSpc>
              <a:spcPct val="90000"/>
            </a:lnSpc>
            <a:spcBef>
              <a:spcPct val="0"/>
            </a:spcBef>
            <a:spcAft>
              <a:spcPct val="15000"/>
            </a:spcAft>
            <a:buChar char="•"/>
          </a:pPr>
          <a:r>
            <a:rPr lang="en-GB" sz="1400" kern="1200"/>
            <a:t>Sonja Lendi</a:t>
          </a:r>
          <a:endParaRPr lang="en-US" sz="1400" kern="1200"/>
        </a:p>
        <a:p>
          <a:pPr marL="114300" lvl="1" indent="-114300" algn="l" defTabSz="622300">
            <a:lnSpc>
              <a:spcPct val="90000"/>
            </a:lnSpc>
            <a:spcBef>
              <a:spcPct val="0"/>
            </a:spcBef>
            <a:spcAft>
              <a:spcPct val="15000"/>
            </a:spcAft>
            <a:buChar char="•"/>
          </a:pPr>
          <a:r>
            <a:rPr lang="en-GB" sz="1400" kern="1200"/>
            <a:t>Tasha Mellins-Cohen</a:t>
          </a:r>
          <a:endParaRPr lang="en-US" sz="1400" kern="1200"/>
        </a:p>
        <a:p>
          <a:pPr marL="114300" lvl="1" indent="-114300" algn="l" defTabSz="622300">
            <a:lnSpc>
              <a:spcPct val="90000"/>
            </a:lnSpc>
            <a:spcBef>
              <a:spcPct val="0"/>
            </a:spcBef>
            <a:spcAft>
              <a:spcPct val="15000"/>
            </a:spcAft>
            <a:buChar char="•"/>
          </a:pPr>
          <a:r>
            <a:rPr lang="en-GB" sz="1400" kern="1200"/>
            <a:t>Paul Needham</a:t>
          </a:r>
          <a:endParaRPr lang="en-US" sz="1400" kern="1200"/>
        </a:p>
        <a:p>
          <a:pPr marL="114300" lvl="1" indent="-114300" algn="l" defTabSz="622300">
            <a:lnSpc>
              <a:spcPct val="90000"/>
            </a:lnSpc>
            <a:spcBef>
              <a:spcPct val="0"/>
            </a:spcBef>
            <a:spcAft>
              <a:spcPct val="15000"/>
            </a:spcAft>
            <a:buChar char="•"/>
          </a:pPr>
          <a:r>
            <a:rPr lang="en-GB" sz="1400" kern="1200"/>
            <a:t>Bernd Oberknapp</a:t>
          </a:r>
          <a:endParaRPr lang="en-US" sz="1400" kern="1200"/>
        </a:p>
        <a:p>
          <a:pPr marL="114300" lvl="1" indent="-114300" algn="l" defTabSz="622300">
            <a:lnSpc>
              <a:spcPct val="90000"/>
            </a:lnSpc>
            <a:spcBef>
              <a:spcPct val="0"/>
            </a:spcBef>
            <a:spcAft>
              <a:spcPct val="15000"/>
            </a:spcAft>
            <a:buChar char="•"/>
          </a:pPr>
          <a:r>
            <a:rPr lang="en-GB" sz="1400" kern="1200"/>
            <a:t>Heather Staines</a:t>
          </a:r>
          <a:endParaRPr lang="en-US" sz="1400" kern="1200"/>
        </a:p>
      </dsp:txBody>
      <dsp:txXfrm>
        <a:off x="5762347" y="0"/>
        <a:ext cx="3657202" cy="43513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6D951-33B0-4039-BB83-2A0FC46E7A7C}">
      <dsp:nvSpPr>
        <dsp:cNvPr id="0" name=""/>
        <dsp:cNvSpPr/>
      </dsp:nvSpPr>
      <dsp:spPr>
        <a:xfrm>
          <a:off x="0" y="275217"/>
          <a:ext cx="6269038" cy="1629736"/>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Due to size, creating and consuming R4 consortium reports was not always possible</a:t>
          </a:r>
          <a:endParaRPr lang="en-US" sz="2300" kern="1200" dirty="0"/>
        </a:p>
      </dsp:txBody>
      <dsp:txXfrm>
        <a:off x="79557" y="354774"/>
        <a:ext cx="6109924" cy="1470622"/>
      </dsp:txXfrm>
    </dsp:sp>
    <dsp:sp modelId="{76A9E10D-BC96-4D96-B3BD-64FFA28F952B}">
      <dsp:nvSpPr>
        <dsp:cNvPr id="0" name=""/>
        <dsp:cNvSpPr/>
      </dsp:nvSpPr>
      <dsp:spPr>
        <a:xfrm>
          <a:off x="0" y="1971194"/>
          <a:ext cx="6269038" cy="1629736"/>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Methods included in R5 simplify the retrieval of any R5 report for all consortium members</a:t>
          </a:r>
          <a:endParaRPr lang="en-US" sz="2300" kern="1200" dirty="0"/>
        </a:p>
      </dsp:txBody>
      <dsp:txXfrm>
        <a:off x="79557" y="2050751"/>
        <a:ext cx="6109924" cy="1470622"/>
      </dsp:txXfrm>
    </dsp:sp>
    <dsp:sp modelId="{FF8FDD86-6E54-47D8-AACE-1CCA2037D81D}">
      <dsp:nvSpPr>
        <dsp:cNvPr id="0" name=""/>
        <dsp:cNvSpPr/>
      </dsp:nvSpPr>
      <dsp:spPr>
        <a:xfrm>
          <a:off x="0" y="3667170"/>
          <a:ext cx="6269038" cy="1629736"/>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COUNTER is committed to facilitate development of Open Source tools that will provide consortium administrators with the ability to generate consolidated usage reports for the consortium</a:t>
          </a:r>
          <a:endParaRPr lang="en-US" sz="2300" kern="1200" dirty="0"/>
        </a:p>
      </dsp:txBody>
      <dsp:txXfrm>
        <a:off x="79557" y="3746727"/>
        <a:ext cx="6109924" cy="14706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6D951-33B0-4039-BB83-2A0FC46E7A7C}">
      <dsp:nvSpPr>
        <dsp:cNvPr id="0" name=""/>
        <dsp:cNvSpPr/>
      </dsp:nvSpPr>
      <dsp:spPr>
        <a:xfrm>
          <a:off x="0" y="860"/>
          <a:ext cx="6269038" cy="1658605"/>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Request list of members from provider using COUNTER_SUSHI API call /members with consortium account credentials</a:t>
          </a:r>
          <a:endParaRPr lang="en-US" sz="2400" kern="1200" dirty="0"/>
        </a:p>
      </dsp:txBody>
      <dsp:txXfrm>
        <a:off x="80966" y="81826"/>
        <a:ext cx="6107106" cy="1496673"/>
      </dsp:txXfrm>
    </dsp:sp>
    <dsp:sp modelId="{9D8D9DA8-B3E0-4B01-9F59-D4FC0C9F4FDB}">
      <dsp:nvSpPr>
        <dsp:cNvPr id="0" name=""/>
        <dsp:cNvSpPr/>
      </dsp:nvSpPr>
      <dsp:spPr>
        <a:xfrm>
          <a:off x="0" y="1668606"/>
          <a:ext cx="6269038" cy="846650"/>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 each member:</a:t>
          </a:r>
        </a:p>
      </dsp:txBody>
      <dsp:txXfrm>
        <a:off x="41330" y="1709936"/>
        <a:ext cx="6186378" cy="763990"/>
      </dsp:txXfrm>
    </dsp:sp>
    <dsp:sp modelId="{C3B7B208-0392-4DD0-A658-4A89C94D8FC9}">
      <dsp:nvSpPr>
        <dsp:cNvPr id="0" name=""/>
        <dsp:cNvSpPr/>
      </dsp:nvSpPr>
      <dsp:spPr>
        <a:xfrm>
          <a:off x="0" y="2524397"/>
          <a:ext cx="6269038" cy="846650"/>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Request desired report for that member</a:t>
          </a:r>
        </a:p>
      </dsp:txBody>
      <dsp:txXfrm>
        <a:off x="41330" y="2565727"/>
        <a:ext cx="6186378" cy="763990"/>
      </dsp:txXfrm>
    </dsp:sp>
    <dsp:sp modelId="{07E75588-D33E-4ECE-8FF3-43157DA3A0A4}">
      <dsp:nvSpPr>
        <dsp:cNvPr id="0" name=""/>
        <dsp:cNvSpPr/>
      </dsp:nvSpPr>
      <dsp:spPr>
        <a:xfrm>
          <a:off x="0" y="3380188"/>
          <a:ext cx="6269038" cy="846650"/>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Output report in desired format</a:t>
          </a:r>
        </a:p>
      </dsp:txBody>
      <dsp:txXfrm>
        <a:off x="41330" y="3421518"/>
        <a:ext cx="6186378" cy="763990"/>
      </dsp:txXfrm>
    </dsp:sp>
    <dsp:sp modelId="{C8E2B688-B452-4949-9C47-2379CCBD0721}">
      <dsp:nvSpPr>
        <dsp:cNvPr id="0" name=""/>
        <dsp:cNvSpPr/>
      </dsp:nvSpPr>
      <dsp:spPr>
        <a:xfrm>
          <a:off x="0" y="4235979"/>
          <a:ext cx="6269038" cy="846650"/>
        </a:xfrm>
        <a:prstGeom prst="roundRect">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Next member until all harvested</a:t>
          </a:r>
        </a:p>
      </dsp:txBody>
      <dsp:txXfrm>
        <a:off x="41330" y="4277309"/>
        <a:ext cx="6186378" cy="7639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9D794-C713-463D-B282-6772B1A3CC73}">
      <dsp:nvSpPr>
        <dsp:cNvPr id="0" name=""/>
        <dsp:cNvSpPr/>
      </dsp:nvSpPr>
      <dsp:spPr>
        <a:xfrm>
          <a:off x="0" y="2177662"/>
          <a:ext cx="6269037"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Implementation and Transition Timelines</a:t>
          </a:r>
        </a:p>
      </dsp:txBody>
      <dsp:txXfrm>
        <a:off x="59399" y="2237061"/>
        <a:ext cx="6150239"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0C1B2-65BC-470B-AAED-175AF432BDC3}">
      <dsp:nvSpPr>
        <dsp:cNvPr id="0" name=""/>
        <dsp:cNvSpPr/>
      </dsp:nvSpPr>
      <dsp:spPr>
        <a:xfrm>
          <a:off x="1283" y="486074"/>
          <a:ext cx="3003723" cy="1501861"/>
        </a:xfrm>
        <a:prstGeom prst="roundRect">
          <a:avLst>
            <a:gd name="adj" fmla="val 10000"/>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GB" sz="3600" b="1" i="0" kern="1200">
              <a:effectLst/>
              <a:latin typeface="Helvetica" panose="020B0604020202020204" pitchFamily="34" charset="0"/>
            </a:rPr>
            <a:t>Consistency</a:t>
          </a:r>
          <a:endParaRPr lang="en-US" sz="3600" kern="1200"/>
        </a:p>
      </dsp:txBody>
      <dsp:txXfrm>
        <a:off x="45271" y="530062"/>
        <a:ext cx="2915747" cy="1413885"/>
      </dsp:txXfrm>
    </dsp:sp>
    <dsp:sp modelId="{3E96FBF2-175E-43D5-BB0A-642ED17BB6F4}">
      <dsp:nvSpPr>
        <dsp:cNvPr id="0" name=""/>
        <dsp:cNvSpPr/>
      </dsp:nvSpPr>
      <dsp:spPr>
        <a:xfrm>
          <a:off x="301656"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CC3D3-6124-4F1E-9F3F-A12986FAC317}">
      <dsp:nvSpPr>
        <dsp:cNvPr id="0" name=""/>
        <dsp:cNvSpPr/>
      </dsp:nvSpPr>
      <dsp:spPr>
        <a:xfrm>
          <a:off x="602028"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b="0" i="0" kern="1200" dirty="0"/>
            <a:t>Four Master Reports- each a with several pre-set filtered Standard Views. Can be sliced and diced to suit the needs of the librarian</a:t>
          </a:r>
          <a:endParaRPr lang="en-US" sz="1500" kern="1200" dirty="0"/>
        </a:p>
      </dsp:txBody>
      <dsp:txXfrm>
        <a:off x="646016" y="2407389"/>
        <a:ext cx="2315002" cy="1413885"/>
      </dsp:txXfrm>
    </dsp:sp>
    <dsp:sp modelId="{17A04B69-739E-4F3B-988A-201CDB6A1F4C}">
      <dsp:nvSpPr>
        <dsp:cNvPr id="0" name=""/>
        <dsp:cNvSpPr/>
      </dsp:nvSpPr>
      <dsp:spPr>
        <a:xfrm>
          <a:off x="3755938" y="486074"/>
          <a:ext cx="3003723" cy="1501861"/>
        </a:xfrm>
        <a:prstGeom prst="roundRect">
          <a:avLst>
            <a:gd name="adj" fmla="val 10000"/>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GB" sz="3600" b="1" i="0" kern="1200" dirty="0"/>
            <a:t>Clarity</a:t>
          </a:r>
          <a:endParaRPr lang="en-US" sz="3600" kern="1200" dirty="0"/>
        </a:p>
      </dsp:txBody>
      <dsp:txXfrm>
        <a:off x="3799926" y="530062"/>
        <a:ext cx="2915747" cy="1413885"/>
      </dsp:txXfrm>
    </dsp:sp>
    <dsp:sp modelId="{3CA6F3A5-342F-4947-B7DE-0C42A622224C}">
      <dsp:nvSpPr>
        <dsp:cNvPr id="0" name=""/>
        <dsp:cNvSpPr/>
      </dsp:nvSpPr>
      <dsp:spPr>
        <a:xfrm>
          <a:off x="4056310"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0F2A0-1B85-482B-8987-3A8F00674AFD}">
      <dsp:nvSpPr>
        <dsp:cNvPr id="0" name=""/>
        <dsp:cNvSpPr/>
      </dsp:nvSpPr>
      <dsp:spPr>
        <a:xfrm>
          <a:off x="4356682"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b="0" i="0" kern="1200" dirty="0"/>
            <a:t>Reduced the number of metrics – renamed for clarity </a:t>
          </a:r>
          <a:endParaRPr lang="en-US" sz="1500" kern="1200" dirty="0"/>
        </a:p>
      </dsp:txBody>
      <dsp:txXfrm>
        <a:off x="4400670" y="2407389"/>
        <a:ext cx="2315002" cy="1413885"/>
      </dsp:txXfrm>
    </dsp:sp>
    <dsp:sp modelId="{24CFE624-0847-4D31-85C3-A32AEAC6FB0D}">
      <dsp:nvSpPr>
        <dsp:cNvPr id="0" name=""/>
        <dsp:cNvSpPr/>
      </dsp:nvSpPr>
      <dsp:spPr>
        <a:xfrm>
          <a:off x="7510592" y="486074"/>
          <a:ext cx="3003723" cy="1501861"/>
        </a:xfrm>
        <a:prstGeom prst="roundRect">
          <a:avLst>
            <a:gd name="adj" fmla="val 10000"/>
          </a:avLst>
        </a:prstGeom>
        <a:solidFill>
          <a:srgbClr val="1188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GB" sz="3600" b="1" i="0" kern="1200" dirty="0"/>
            <a:t>Flexibility</a:t>
          </a:r>
          <a:endParaRPr lang="en-US" sz="3600" kern="1200" dirty="0"/>
        </a:p>
      </dsp:txBody>
      <dsp:txXfrm>
        <a:off x="7554580" y="530062"/>
        <a:ext cx="2915747" cy="1413885"/>
      </dsp:txXfrm>
    </dsp:sp>
    <dsp:sp modelId="{7D18A462-5BC9-46A9-BE2D-DF33D91FA328}">
      <dsp:nvSpPr>
        <dsp:cNvPr id="0" name=""/>
        <dsp:cNvSpPr/>
      </dsp:nvSpPr>
      <dsp:spPr>
        <a:xfrm>
          <a:off x="7810965"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BD66CC-BC4A-40DF-812D-3ABF8AB78546}">
      <dsp:nvSpPr>
        <dsp:cNvPr id="0" name=""/>
        <dsp:cNvSpPr/>
      </dsp:nvSpPr>
      <dsp:spPr>
        <a:xfrm>
          <a:off x="8111337"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b="0" i="0" kern="1200" dirty="0"/>
            <a:t>Attributes - providing information such as year of publication, access type, and data types means librarians can roll up or drill down through reports with ease</a:t>
          </a:r>
          <a:endParaRPr lang="en-US" sz="1500" kern="1200" dirty="0"/>
        </a:p>
      </dsp:txBody>
      <dsp:txXfrm>
        <a:off x="8155325" y="2407389"/>
        <a:ext cx="2315002" cy="141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D2A7-2564-4572-960A-15E4BF976FF9}">
      <dsp:nvSpPr>
        <dsp:cNvPr id="0" name=""/>
        <dsp:cNvSpPr/>
      </dsp:nvSpPr>
      <dsp:spPr>
        <a:xfrm>
          <a:off x="0" y="380722"/>
          <a:ext cx="6269037" cy="11033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kern="1200"/>
            <a:t>Platform Master Report</a:t>
          </a:r>
          <a:endParaRPr lang="en-US" sz="4600" kern="1200"/>
        </a:p>
      </dsp:txBody>
      <dsp:txXfrm>
        <a:off x="53859" y="434581"/>
        <a:ext cx="6161319" cy="995592"/>
      </dsp:txXfrm>
    </dsp:sp>
    <dsp:sp modelId="{36FCBFAF-7D9A-4864-B1C9-F89C649131AF}">
      <dsp:nvSpPr>
        <dsp:cNvPr id="0" name=""/>
        <dsp:cNvSpPr/>
      </dsp:nvSpPr>
      <dsp:spPr>
        <a:xfrm>
          <a:off x="0" y="1616512"/>
          <a:ext cx="6269037" cy="110331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kern="1200"/>
            <a:t>Database Master Report</a:t>
          </a:r>
          <a:endParaRPr lang="en-US" sz="4600" kern="1200"/>
        </a:p>
      </dsp:txBody>
      <dsp:txXfrm>
        <a:off x="53859" y="1670371"/>
        <a:ext cx="6161319" cy="995592"/>
      </dsp:txXfrm>
    </dsp:sp>
    <dsp:sp modelId="{2F79D794-C713-463D-B282-6772B1A3CC73}">
      <dsp:nvSpPr>
        <dsp:cNvPr id="0" name=""/>
        <dsp:cNvSpPr/>
      </dsp:nvSpPr>
      <dsp:spPr>
        <a:xfrm>
          <a:off x="0" y="2852302"/>
          <a:ext cx="6269037" cy="110331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kern="1200"/>
            <a:t>Title Master Report</a:t>
          </a:r>
          <a:endParaRPr lang="en-US" sz="4600" kern="1200"/>
        </a:p>
      </dsp:txBody>
      <dsp:txXfrm>
        <a:off x="53859" y="2906161"/>
        <a:ext cx="6161319" cy="995592"/>
      </dsp:txXfrm>
    </dsp:sp>
    <dsp:sp modelId="{D8E21BF9-E0D8-4FAC-B14F-A647E6FBF96F}">
      <dsp:nvSpPr>
        <dsp:cNvPr id="0" name=""/>
        <dsp:cNvSpPr/>
      </dsp:nvSpPr>
      <dsp:spPr>
        <a:xfrm>
          <a:off x="0" y="4088092"/>
          <a:ext cx="6269037" cy="11033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kern="1200"/>
            <a:t>Item Master Report</a:t>
          </a:r>
          <a:endParaRPr lang="en-US" sz="4600" kern="1200"/>
        </a:p>
      </dsp:txBody>
      <dsp:txXfrm>
        <a:off x="53859" y="4141951"/>
        <a:ext cx="6161319" cy="995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6B995-917E-48DE-A329-10DFB37A5C5C}">
      <dsp:nvSpPr>
        <dsp:cNvPr id="0" name=""/>
        <dsp:cNvSpPr/>
      </dsp:nvSpPr>
      <dsp:spPr>
        <a:xfrm>
          <a:off x="0" y="36987"/>
          <a:ext cx="6269037"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Platform Master Report</a:t>
          </a:r>
          <a:endParaRPr lang="en-US" sz="2100" kern="1200"/>
        </a:p>
      </dsp:txBody>
      <dsp:txXfrm>
        <a:off x="24588" y="61575"/>
        <a:ext cx="6219861" cy="454509"/>
      </dsp:txXfrm>
    </dsp:sp>
    <dsp:sp modelId="{7FC01CED-9EA4-4E95-9D5F-0684EE16255D}">
      <dsp:nvSpPr>
        <dsp:cNvPr id="0" name=""/>
        <dsp:cNvSpPr/>
      </dsp:nvSpPr>
      <dsp:spPr>
        <a:xfrm>
          <a:off x="0" y="540672"/>
          <a:ext cx="62690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Platform Usage</a:t>
          </a:r>
          <a:endParaRPr lang="en-US" sz="1800" kern="1200" dirty="0"/>
        </a:p>
      </dsp:txBody>
      <dsp:txXfrm>
        <a:off x="0" y="540672"/>
        <a:ext cx="6269037" cy="347760"/>
      </dsp:txXfrm>
    </dsp:sp>
    <dsp:sp modelId="{70C7AB46-DF69-4E26-9411-D3EC2B5AFF6F}">
      <dsp:nvSpPr>
        <dsp:cNvPr id="0" name=""/>
        <dsp:cNvSpPr/>
      </dsp:nvSpPr>
      <dsp:spPr>
        <a:xfrm>
          <a:off x="0" y="888432"/>
          <a:ext cx="6269037" cy="50368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Database</a:t>
          </a:r>
          <a:r>
            <a:rPr lang="en-GB" sz="2100" kern="1200"/>
            <a:t> </a:t>
          </a:r>
          <a:r>
            <a:rPr lang="en-GB" sz="2100" b="1" kern="1200"/>
            <a:t>Master Report</a:t>
          </a:r>
          <a:endParaRPr lang="en-US" sz="2100" kern="1200"/>
        </a:p>
      </dsp:txBody>
      <dsp:txXfrm>
        <a:off x="24588" y="913020"/>
        <a:ext cx="6219861" cy="454509"/>
      </dsp:txXfrm>
    </dsp:sp>
    <dsp:sp modelId="{5E36A02C-F55B-4F25-84B9-2AA40E7C7F9A}">
      <dsp:nvSpPr>
        <dsp:cNvPr id="0" name=""/>
        <dsp:cNvSpPr/>
      </dsp:nvSpPr>
      <dsp:spPr>
        <a:xfrm>
          <a:off x="0" y="1392117"/>
          <a:ext cx="6269037"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Database Search and Item Usage</a:t>
          </a:r>
          <a:endParaRPr lang="en-US" sz="1800" kern="1200" dirty="0"/>
        </a:p>
        <a:p>
          <a:pPr marL="171450" lvl="1" indent="-171450" algn="l" defTabSz="800100">
            <a:lnSpc>
              <a:spcPct val="90000"/>
            </a:lnSpc>
            <a:spcBef>
              <a:spcPct val="0"/>
            </a:spcBef>
            <a:spcAft>
              <a:spcPct val="20000"/>
            </a:spcAft>
            <a:buChar char="•"/>
          </a:pPr>
          <a:r>
            <a:rPr lang="en-GB" sz="1800" kern="1200" dirty="0"/>
            <a:t>Database Access Denied</a:t>
          </a:r>
          <a:endParaRPr lang="en-US" sz="1800" kern="1200" dirty="0"/>
        </a:p>
      </dsp:txBody>
      <dsp:txXfrm>
        <a:off x="0" y="1392117"/>
        <a:ext cx="6269037" cy="608580"/>
      </dsp:txXfrm>
    </dsp:sp>
    <dsp:sp modelId="{A9A8D3B2-29F5-45D9-9102-F8533DA190BE}">
      <dsp:nvSpPr>
        <dsp:cNvPr id="0" name=""/>
        <dsp:cNvSpPr/>
      </dsp:nvSpPr>
      <dsp:spPr>
        <a:xfrm>
          <a:off x="0" y="2000698"/>
          <a:ext cx="6269037" cy="50368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Title Master Report</a:t>
          </a:r>
          <a:endParaRPr lang="en-US" sz="2100" kern="1200"/>
        </a:p>
      </dsp:txBody>
      <dsp:txXfrm>
        <a:off x="24588" y="2025286"/>
        <a:ext cx="6219861" cy="454509"/>
      </dsp:txXfrm>
    </dsp:sp>
    <dsp:sp modelId="{26B69540-F2AB-40B7-AAE7-B45AE18F0982}">
      <dsp:nvSpPr>
        <dsp:cNvPr id="0" name=""/>
        <dsp:cNvSpPr/>
      </dsp:nvSpPr>
      <dsp:spPr>
        <a:xfrm>
          <a:off x="0" y="2504382"/>
          <a:ext cx="6269037"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Book Requests (Excluding OA_Gold)</a:t>
          </a:r>
          <a:endParaRPr lang="en-US" sz="1800" kern="1200" dirty="0"/>
        </a:p>
        <a:p>
          <a:pPr marL="171450" lvl="1" indent="-171450" algn="l" defTabSz="800100">
            <a:lnSpc>
              <a:spcPct val="90000"/>
            </a:lnSpc>
            <a:spcBef>
              <a:spcPct val="0"/>
            </a:spcBef>
            <a:spcAft>
              <a:spcPct val="20000"/>
            </a:spcAft>
            <a:buChar char="•"/>
          </a:pPr>
          <a:r>
            <a:rPr lang="en-GB" sz="1800" kern="1200" dirty="0"/>
            <a:t>Book Access Denied</a:t>
          </a:r>
          <a:endParaRPr lang="en-US" sz="1800" kern="1200" dirty="0"/>
        </a:p>
        <a:p>
          <a:pPr marL="171450" lvl="1" indent="-171450" algn="l" defTabSz="800100">
            <a:lnSpc>
              <a:spcPct val="90000"/>
            </a:lnSpc>
            <a:spcBef>
              <a:spcPct val="0"/>
            </a:spcBef>
            <a:spcAft>
              <a:spcPct val="20000"/>
            </a:spcAft>
            <a:buChar char="•"/>
          </a:pPr>
          <a:r>
            <a:rPr lang="en-GB" sz="1800" kern="1200" dirty="0"/>
            <a:t>Book Usage by Access Type</a:t>
          </a:r>
          <a:endParaRPr lang="en-US" sz="1800" kern="1200" dirty="0"/>
        </a:p>
        <a:p>
          <a:pPr marL="171450" lvl="1" indent="-171450" algn="l" defTabSz="800100">
            <a:lnSpc>
              <a:spcPct val="90000"/>
            </a:lnSpc>
            <a:spcBef>
              <a:spcPct val="0"/>
            </a:spcBef>
            <a:spcAft>
              <a:spcPct val="20000"/>
            </a:spcAft>
            <a:buChar char="•"/>
          </a:pPr>
          <a:r>
            <a:rPr lang="en-GB" sz="1800" kern="1200" dirty="0"/>
            <a:t>Journal Requests (Excluding OA_Gold)</a:t>
          </a:r>
          <a:endParaRPr lang="en-US" sz="1800" kern="1200" dirty="0"/>
        </a:p>
        <a:p>
          <a:pPr marL="171450" lvl="1" indent="-171450" algn="l" defTabSz="800100">
            <a:lnSpc>
              <a:spcPct val="90000"/>
            </a:lnSpc>
            <a:spcBef>
              <a:spcPct val="0"/>
            </a:spcBef>
            <a:spcAft>
              <a:spcPct val="20000"/>
            </a:spcAft>
            <a:buChar char="•"/>
          </a:pPr>
          <a:r>
            <a:rPr lang="en-GB" sz="1800" kern="1200" dirty="0"/>
            <a:t>Journal Access Denied</a:t>
          </a:r>
          <a:endParaRPr lang="en-US" sz="1800" kern="1200" dirty="0"/>
        </a:p>
        <a:p>
          <a:pPr marL="171450" lvl="1" indent="-171450" algn="l" defTabSz="800100">
            <a:lnSpc>
              <a:spcPct val="90000"/>
            </a:lnSpc>
            <a:spcBef>
              <a:spcPct val="0"/>
            </a:spcBef>
            <a:spcAft>
              <a:spcPct val="20000"/>
            </a:spcAft>
            <a:buChar char="•"/>
          </a:pPr>
          <a:r>
            <a:rPr lang="en-GB" sz="1800" kern="1200" dirty="0"/>
            <a:t>Journal Usage by Access Type</a:t>
          </a:r>
          <a:endParaRPr lang="en-US" sz="1800" kern="1200" dirty="0"/>
        </a:p>
        <a:p>
          <a:pPr marL="171450" lvl="1" indent="-171450" algn="l" defTabSz="800100">
            <a:lnSpc>
              <a:spcPct val="90000"/>
            </a:lnSpc>
            <a:spcBef>
              <a:spcPct val="0"/>
            </a:spcBef>
            <a:spcAft>
              <a:spcPct val="20000"/>
            </a:spcAft>
            <a:buChar char="•"/>
          </a:pPr>
          <a:r>
            <a:rPr lang="en-GB" sz="1800" kern="1200" dirty="0"/>
            <a:t>Journal Requests by YOP Requests (Excluding OA_Gold)</a:t>
          </a:r>
          <a:endParaRPr lang="en-US" sz="1800" kern="1200" dirty="0"/>
        </a:p>
      </dsp:txBody>
      <dsp:txXfrm>
        <a:off x="0" y="2504382"/>
        <a:ext cx="6269037" cy="2173500"/>
      </dsp:txXfrm>
    </dsp:sp>
    <dsp:sp modelId="{B038A5F2-277F-472C-A69A-EA7EED0F0359}">
      <dsp:nvSpPr>
        <dsp:cNvPr id="0" name=""/>
        <dsp:cNvSpPr/>
      </dsp:nvSpPr>
      <dsp:spPr>
        <a:xfrm>
          <a:off x="0" y="4677882"/>
          <a:ext cx="6269037" cy="5036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Item Master Report</a:t>
          </a:r>
          <a:endParaRPr lang="en-US" sz="2100" kern="1200"/>
        </a:p>
      </dsp:txBody>
      <dsp:txXfrm>
        <a:off x="24588" y="4702470"/>
        <a:ext cx="6219861" cy="454509"/>
      </dsp:txXfrm>
    </dsp:sp>
    <dsp:sp modelId="{6A9E3FE4-7155-4778-B61B-01BB7767AD9D}">
      <dsp:nvSpPr>
        <dsp:cNvPr id="0" name=""/>
        <dsp:cNvSpPr/>
      </dsp:nvSpPr>
      <dsp:spPr>
        <a:xfrm>
          <a:off x="0" y="5181568"/>
          <a:ext cx="6269037"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Journal Article Requests</a:t>
          </a:r>
          <a:endParaRPr lang="en-US" sz="1800" kern="1200" dirty="0"/>
        </a:p>
        <a:p>
          <a:pPr marL="171450" lvl="1" indent="-171450" algn="l" defTabSz="800100">
            <a:lnSpc>
              <a:spcPct val="90000"/>
            </a:lnSpc>
            <a:spcBef>
              <a:spcPct val="0"/>
            </a:spcBef>
            <a:spcAft>
              <a:spcPct val="20000"/>
            </a:spcAft>
            <a:buChar char="•"/>
          </a:pPr>
          <a:r>
            <a:rPr lang="en-GB" sz="1800" kern="1200" dirty="0"/>
            <a:t>Multimedia Item Requests</a:t>
          </a:r>
          <a:endParaRPr lang="en-US" sz="1800" kern="1200" dirty="0"/>
        </a:p>
      </dsp:txBody>
      <dsp:txXfrm>
        <a:off x="0" y="5181568"/>
        <a:ext cx="6269037" cy="608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9D794-C713-463D-B282-6772B1A3CC73}">
      <dsp:nvSpPr>
        <dsp:cNvPr id="0" name=""/>
        <dsp:cNvSpPr/>
      </dsp:nvSpPr>
      <dsp:spPr>
        <a:xfrm>
          <a:off x="0" y="2177662"/>
          <a:ext cx="6269037"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Sample Report</a:t>
          </a:r>
        </a:p>
      </dsp:txBody>
      <dsp:txXfrm>
        <a:off x="59399" y="2237061"/>
        <a:ext cx="6150239"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9D794-C713-463D-B282-6772B1A3CC73}">
      <dsp:nvSpPr>
        <dsp:cNvPr id="0" name=""/>
        <dsp:cNvSpPr/>
      </dsp:nvSpPr>
      <dsp:spPr>
        <a:xfrm>
          <a:off x="0" y="2177662"/>
          <a:ext cx="6269037"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SUSHI for COUNTER Release 5</a:t>
          </a:r>
        </a:p>
      </dsp:txBody>
      <dsp:txXfrm>
        <a:off x="59399" y="2237061"/>
        <a:ext cx="6150239"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FFE4F-564D-4FB1-B64D-1D7B6A052AD0}">
      <dsp:nvSpPr>
        <dsp:cNvPr id="0" name=""/>
        <dsp:cNvSpPr/>
      </dsp:nvSpPr>
      <dsp:spPr>
        <a:xfrm>
          <a:off x="205" y="687670"/>
          <a:ext cx="2479997" cy="2975996"/>
        </a:xfrm>
        <a:prstGeom prst="rect">
          <a:avLst/>
        </a:prstGeom>
        <a:solidFill>
          <a:srgbClr val="1188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RESTful interface returning JSON-formatted reports</a:t>
          </a:r>
        </a:p>
      </dsp:txBody>
      <dsp:txXfrm>
        <a:off x="205" y="1878069"/>
        <a:ext cx="2479997" cy="1785598"/>
      </dsp:txXfrm>
    </dsp:sp>
    <dsp:sp modelId="{827A4536-ABA3-46AA-8D90-4B25C7AC5456}">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205" y="687670"/>
        <a:ext cx="2479997" cy="1190398"/>
      </dsp:txXfrm>
    </dsp:sp>
    <dsp:sp modelId="{6B6D02DF-8412-46D4-BB21-CCF26145590B}">
      <dsp:nvSpPr>
        <dsp:cNvPr id="0" name=""/>
        <dsp:cNvSpPr/>
      </dsp:nvSpPr>
      <dsp:spPr>
        <a:xfrm>
          <a:off x="2678602" y="687670"/>
          <a:ext cx="2479997" cy="2975996"/>
        </a:xfrm>
        <a:prstGeom prst="rect">
          <a:avLst/>
        </a:prstGeom>
        <a:solidFill>
          <a:srgbClr val="1188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Familiar to most web developers</a:t>
          </a:r>
        </a:p>
      </dsp:txBody>
      <dsp:txXfrm>
        <a:off x="2678602" y="1878069"/>
        <a:ext cx="2479997" cy="1785598"/>
      </dsp:txXfrm>
    </dsp:sp>
    <dsp:sp modelId="{796B35EA-1967-48D2-8616-00039E4F787F}">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2678602" y="687670"/>
        <a:ext cx="2479997" cy="1190398"/>
      </dsp:txXfrm>
    </dsp:sp>
    <dsp:sp modelId="{1FB497E7-BD34-4970-B988-38ABC9529832}">
      <dsp:nvSpPr>
        <dsp:cNvPr id="0" name=""/>
        <dsp:cNvSpPr/>
      </dsp:nvSpPr>
      <dsp:spPr>
        <a:xfrm>
          <a:off x="5325479" y="687670"/>
          <a:ext cx="2479997" cy="2975996"/>
        </a:xfrm>
        <a:prstGeom prst="rect">
          <a:avLst/>
        </a:prstGeom>
        <a:solidFill>
          <a:srgbClr val="1188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Allows retrieval of full reports, or snippets of usage</a:t>
          </a:r>
        </a:p>
      </dsp:txBody>
      <dsp:txXfrm>
        <a:off x="5325479" y="1878069"/>
        <a:ext cx="2479997" cy="1785598"/>
      </dsp:txXfrm>
    </dsp:sp>
    <dsp:sp modelId="{4387F621-812B-4F4F-AF84-D0574522E28D}">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5356999" y="687670"/>
        <a:ext cx="2479997" cy="1190398"/>
      </dsp:txXfrm>
    </dsp:sp>
    <dsp:sp modelId="{DEAC6069-7FAA-4D41-9992-B29A3D318500}">
      <dsp:nvSpPr>
        <dsp:cNvPr id="0" name=""/>
        <dsp:cNvSpPr/>
      </dsp:nvSpPr>
      <dsp:spPr>
        <a:xfrm>
          <a:off x="8035397" y="687670"/>
          <a:ext cx="2479997" cy="2975996"/>
        </a:xfrm>
        <a:prstGeom prst="rect">
          <a:avLst/>
        </a:prstGeom>
        <a:solidFill>
          <a:srgbClr val="1188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Allows usage display to be embedded in other applications</a:t>
          </a:r>
        </a:p>
      </dsp:txBody>
      <dsp:txXfrm>
        <a:off x="8035397" y="1878069"/>
        <a:ext cx="2479997" cy="1785598"/>
      </dsp:txXfrm>
    </dsp:sp>
    <dsp:sp modelId="{D85A80B3-A054-424A-9103-528AAD79A68F}">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8035397" y="687670"/>
        <a:ext cx="2479997" cy="1190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9D794-C713-463D-B282-6772B1A3CC73}">
      <dsp:nvSpPr>
        <dsp:cNvPr id="0" name=""/>
        <dsp:cNvSpPr/>
      </dsp:nvSpPr>
      <dsp:spPr>
        <a:xfrm>
          <a:off x="0" y="2177662"/>
          <a:ext cx="6269037"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Common Use Cases and Common Questions</a:t>
          </a:r>
        </a:p>
      </dsp:txBody>
      <dsp:txXfrm>
        <a:off x="59399" y="2237061"/>
        <a:ext cx="6150239"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B051-F82C-4A51-85F1-E77D4D94C935}">
      <dsp:nvSpPr>
        <dsp:cNvPr id="0" name=""/>
        <dsp:cNvSpPr/>
      </dsp:nvSpPr>
      <dsp:spPr>
        <a:xfrm>
          <a:off x="0" y="4397"/>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BFFBF-1B5F-4E08-BE79-F4FE297E901C}">
      <dsp:nvSpPr>
        <dsp:cNvPr id="0" name=""/>
        <dsp:cNvSpPr/>
      </dsp:nvSpPr>
      <dsp:spPr>
        <a:xfrm>
          <a:off x="0" y="4397"/>
          <a:ext cx="6269038" cy="85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Not all content providers are able to include zero usage titles in their reports</a:t>
          </a:r>
        </a:p>
      </dsp:txBody>
      <dsp:txXfrm>
        <a:off x="0" y="4397"/>
        <a:ext cx="6269038" cy="853405"/>
      </dsp:txXfrm>
    </dsp:sp>
    <dsp:sp modelId="{54255B61-C733-4C1A-9DBA-376469F8CB0C}">
      <dsp:nvSpPr>
        <dsp:cNvPr id="0" name=""/>
        <dsp:cNvSpPr/>
      </dsp:nvSpPr>
      <dsp:spPr>
        <a:xfrm>
          <a:off x="0" y="857802"/>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CF5C3-F19C-4D93-B8A2-C9932151C6F1}">
      <dsp:nvSpPr>
        <dsp:cNvPr id="0" name=""/>
        <dsp:cNvSpPr/>
      </dsp:nvSpPr>
      <dsp:spPr>
        <a:xfrm>
          <a:off x="0" y="857802"/>
          <a:ext cx="6269038" cy="91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Zero usage must not be included in Master Reports and Standard Views for COUNTER compliance, but it could be included in a custom report.</a:t>
          </a:r>
        </a:p>
      </dsp:txBody>
      <dsp:txXfrm>
        <a:off x="0" y="857802"/>
        <a:ext cx="6269038" cy="915821"/>
      </dsp:txXfrm>
    </dsp:sp>
    <dsp:sp modelId="{795460FA-6801-4A06-9336-81A8CF061898}">
      <dsp:nvSpPr>
        <dsp:cNvPr id="0" name=""/>
        <dsp:cNvSpPr/>
      </dsp:nvSpPr>
      <dsp:spPr>
        <a:xfrm>
          <a:off x="0" y="1773623"/>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F0390-B7E8-44F5-8B55-C6C81E3C15C9}">
      <dsp:nvSpPr>
        <dsp:cNvPr id="0" name=""/>
        <dsp:cNvSpPr/>
      </dsp:nvSpPr>
      <dsp:spPr>
        <a:xfrm>
          <a:off x="0" y="1773623"/>
          <a:ext cx="6269038" cy="132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COUNTER is encouraging content providers to provide an institution’s holdings (what they can access) in the form of a KBART file, and to comply with the recommendations of the NISO KBART-Automation working group when they come out and provide a way to automate the harvesting</a:t>
          </a:r>
        </a:p>
      </dsp:txBody>
      <dsp:txXfrm>
        <a:off x="0" y="1773623"/>
        <a:ext cx="6269038" cy="1329968"/>
      </dsp:txXfrm>
    </dsp:sp>
    <dsp:sp modelId="{D7EC9101-AD92-4D2B-8627-E4295E4B1D8C}">
      <dsp:nvSpPr>
        <dsp:cNvPr id="0" name=""/>
        <dsp:cNvSpPr/>
      </dsp:nvSpPr>
      <dsp:spPr>
        <a:xfrm>
          <a:off x="0" y="3103591"/>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E1A32-7FB1-4ED2-989E-3595F7EB612F}">
      <dsp:nvSpPr>
        <dsp:cNvPr id="0" name=""/>
        <dsp:cNvSpPr/>
      </dsp:nvSpPr>
      <dsp:spPr>
        <a:xfrm>
          <a:off x="0" y="3103591"/>
          <a:ext cx="6269038" cy="830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COUNTER expects content providers to use the same title identifiers on both reports to facilitate accurate matching.</a:t>
          </a:r>
        </a:p>
      </dsp:txBody>
      <dsp:txXfrm>
        <a:off x="0" y="3103591"/>
        <a:ext cx="6269038" cy="830254"/>
      </dsp:txXfrm>
    </dsp:sp>
    <dsp:sp modelId="{4A8E4F65-4BD0-48C4-96AA-8681B254A7F6}">
      <dsp:nvSpPr>
        <dsp:cNvPr id="0" name=""/>
        <dsp:cNvSpPr/>
      </dsp:nvSpPr>
      <dsp:spPr>
        <a:xfrm>
          <a:off x="0" y="3933846"/>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EC457-52A4-47AA-8596-AF1D2DE42014}">
      <dsp:nvSpPr>
        <dsp:cNvPr id="0" name=""/>
        <dsp:cNvSpPr/>
      </dsp:nvSpPr>
      <dsp:spPr>
        <a:xfrm>
          <a:off x="0" y="3933846"/>
          <a:ext cx="6269038" cy="75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COUNTER envisions ERMs being able to more accurately represent usage and holdings</a:t>
          </a:r>
        </a:p>
      </dsp:txBody>
      <dsp:txXfrm>
        <a:off x="0" y="3933846"/>
        <a:ext cx="6269038" cy="755641"/>
      </dsp:txXfrm>
    </dsp:sp>
    <dsp:sp modelId="{B4D2887E-6FFB-41F9-B8E0-13D506836910}">
      <dsp:nvSpPr>
        <dsp:cNvPr id="0" name=""/>
        <dsp:cNvSpPr/>
      </dsp:nvSpPr>
      <dsp:spPr>
        <a:xfrm>
          <a:off x="0" y="4689487"/>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EAF4D-71EC-4528-84A9-D1D4C6B48234}">
      <dsp:nvSpPr>
        <dsp:cNvPr id="0" name=""/>
        <dsp:cNvSpPr/>
      </dsp:nvSpPr>
      <dsp:spPr>
        <a:xfrm>
          <a:off x="0" y="4689487"/>
          <a:ext cx="6269038" cy="102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Community-created free tools (as simple as a Macro-enabled Excel file) would be able to harvest usage and entitlements from a single content provider and perform the desired analysis with just one click</a:t>
          </a:r>
        </a:p>
      </dsp:txBody>
      <dsp:txXfrm>
        <a:off x="0" y="4689487"/>
        <a:ext cx="6269038" cy="102579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4" cy="498295"/>
          </a:xfrm>
          <a:prstGeom prst="rect">
            <a:avLst/>
          </a:prstGeom>
        </p:spPr>
        <p:txBody>
          <a:bodyPr vert="horz" lIns="95569" tIns="47785" rIns="95569" bIns="47785" rtlCol="0"/>
          <a:lstStyle>
            <a:lvl1pPr algn="l">
              <a:defRPr sz="1300"/>
            </a:lvl1pPr>
          </a:lstStyle>
          <a:p>
            <a:endParaRPr lang="en-GB"/>
          </a:p>
        </p:txBody>
      </p:sp>
      <p:sp>
        <p:nvSpPr>
          <p:cNvPr id="3" name="Date Placeholder 2"/>
          <p:cNvSpPr>
            <a:spLocks noGrp="1"/>
          </p:cNvSpPr>
          <p:nvPr>
            <p:ph type="dt" idx="1"/>
          </p:nvPr>
        </p:nvSpPr>
        <p:spPr>
          <a:xfrm>
            <a:off x="3848644" y="0"/>
            <a:ext cx="2944284" cy="498295"/>
          </a:xfrm>
          <a:prstGeom prst="rect">
            <a:avLst/>
          </a:prstGeom>
        </p:spPr>
        <p:txBody>
          <a:bodyPr vert="horz" lIns="95569" tIns="47785" rIns="95569" bIns="47785" rtlCol="0"/>
          <a:lstStyle>
            <a:lvl1pPr algn="r">
              <a:defRPr sz="1300"/>
            </a:lvl1pPr>
          </a:lstStyle>
          <a:p>
            <a:fld id="{19531B37-06C1-4C95-AD46-ADB991B0E0E1}" type="datetimeFigureOut">
              <a:rPr lang="en-GB" smtClean="0"/>
              <a:t>05/06/2018</a:t>
            </a:fld>
            <a:endParaRPr lang="en-GB"/>
          </a:p>
        </p:txBody>
      </p:sp>
      <p:sp>
        <p:nvSpPr>
          <p:cNvPr id="4" name="Slide Image Placeholder 3"/>
          <p:cNvSpPr>
            <a:spLocks noGrp="1" noRot="1" noChangeAspect="1"/>
          </p:cNvSpPr>
          <p:nvPr>
            <p:ph type="sldImg" idx="2"/>
          </p:nvPr>
        </p:nvSpPr>
        <p:spPr>
          <a:xfrm>
            <a:off x="419100" y="1241425"/>
            <a:ext cx="5957888" cy="3352800"/>
          </a:xfrm>
          <a:prstGeom prst="rect">
            <a:avLst/>
          </a:prstGeom>
          <a:noFill/>
          <a:ln w="12700">
            <a:solidFill>
              <a:prstClr val="black"/>
            </a:solidFill>
          </a:ln>
        </p:spPr>
        <p:txBody>
          <a:bodyPr vert="horz" lIns="95569" tIns="47785" rIns="95569" bIns="47785" rtlCol="0" anchor="ctr"/>
          <a:lstStyle/>
          <a:p>
            <a:endParaRPr lang="en-GB"/>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5569" tIns="47785" rIns="95569" bIns="477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8"/>
            <a:ext cx="2944284" cy="498294"/>
          </a:xfrm>
          <a:prstGeom prst="rect">
            <a:avLst/>
          </a:prstGeom>
        </p:spPr>
        <p:txBody>
          <a:bodyPr vert="horz" lIns="95569" tIns="47785" rIns="95569" bIns="47785" rtlCol="0" anchor="b"/>
          <a:lstStyle>
            <a:lvl1pPr algn="l">
              <a:defRPr sz="1300"/>
            </a:lvl1pPr>
          </a:lstStyle>
          <a:p>
            <a:endParaRPr lang="en-GB"/>
          </a:p>
        </p:txBody>
      </p:sp>
      <p:sp>
        <p:nvSpPr>
          <p:cNvPr id="7" name="Slide Number Placeholder 6"/>
          <p:cNvSpPr>
            <a:spLocks noGrp="1"/>
          </p:cNvSpPr>
          <p:nvPr>
            <p:ph type="sldNum" sz="quarter" idx="5"/>
          </p:nvPr>
        </p:nvSpPr>
        <p:spPr>
          <a:xfrm>
            <a:off x="3848644" y="9433108"/>
            <a:ext cx="2944284" cy="498294"/>
          </a:xfrm>
          <a:prstGeom prst="rect">
            <a:avLst/>
          </a:prstGeom>
        </p:spPr>
        <p:txBody>
          <a:bodyPr vert="horz" lIns="95569" tIns="47785" rIns="95569" bIns="47785" rtlCol="0" anchor="b"/>
          <a:lstStyle>
            <a:lvl1pPr algn="r">
              <a:defRPr sz="1300"/>
            </a:lvl1pPr>
          </a:lstStyle>
          <a:p>
            <a:fld id="{F5870D7F-8A34-4089-9E72-7654D39A61CF}" type="slidenum">
              <a:rPr lang="en-GB" smtClean="0"/>
              <a:t>‹#›</a:t>
            </a:fld>
            <a:endParaRPr lang="en-GB"/>
          </a:p>
        </p:txBody>
      </p:sp>
    </p:spTree>
    <p:extLst>
      <p:ext uri="{BB962C8B-B14F-4D97-AF65-F5344CB8AC3E}">
        <p14:creationId xmlns:p14="http://schemas.microsoft.com/office/powerpoint/2010/main" val="213052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GB" dirty="0">
                <a:solidFill>
                  <a:schemeClr val="dk1"/>
                </a:solidFill>
                <a:ea typeface="Calibri"/>
                <a:cs typeface="Calibri"/>
                <a:sym typeface="Calibri"/>
              </a:rPr>
              <a:t>Was </a:t>
            </a:r>
            <a:r>
              <a:rPr lang="en-GB" dirty="0" err="1">
                <a:solidFill>
                  <a:schemeClr val="dk1"/>
                </a:solidFill>
                <a:ea typeface="Calibri"/>
                <a:cs typeface="Calibri"/>
                <a:sym typeface="Calibri"/>
              </a:rPr>
              <a:t>ist</a:t>
            </a:r>
            <a:r>
              <a:rPr lang="en-GB" dirty="0">
                <a:solidFill>
                  <a:schemeClr val="dk1"/>
                </a:solidFill>
                <a:ea typeface="Calibri"/>
                <a:cs typeface="Calibri"/>
                <a:sym typeface="Calibri"/>
              </a:rPr>
              <a:t> COUNTER? COUNTER </a:t>
            </a:r>
            <a:r>
              <a:rPr lang="en-GB" dirty="0" err="1">
                <a:solidFill>
                  <a:schemeClr val="dk1"/>
                </a:solidFill>
                <a:ea typeface="Calibri"/>
                <a:cs typeface="Calibri"/>
                <a:sym typeface="Calibri"/>
              </a:rPr>
              <a:t>steht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für</a:t>
            </a:r>
            <a:r>
              <a:rPr lang="en-GB" dirty="0">
                <a:solidFill>
                  <a:schemeClr val="dk1"/>
                </a:solidFill>
                <a:ea typeface="Calibri"/>
                <a:cs typeface="Calibri"/>
                <a:sym typeface="Calibri"/>
              </a:rPr>
              <a:t> Counting Networked Electronic Resources</a:t>
            </a:r>
          </a:p>
          <a:p>
            <a:pPr>
              <a:buSzPct val="25000"/>
            </a:pPr>
            <a:r>
              <a:rPr lang="en-GB" dirty="0">
                <a:solidFill>
                  <a:schemeClr val="dk1"/>
                </a:solidFill>
                <a:ea typeface="Calibri"/>
                <a:cs typeface="Calibri"/>
                <a:sym typeface="Calibri"/>
              </a:rPr>
              <a:t>COUNTER hat </a:t>
            </a:r>
            <a:r>
              <a:rPr lang="en-GB" dirty="0" err="1">
                <a:solidFill>
                  <a:schemeClr val="dk1"/>
                </a:solidFill>
                <a:ea typeface="Calibri"/>
                <a:cs typeface="Calibri"/>
                <a:sym typeface="Calibri"/>
              </a:rPr>
              <a:t>zur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Aufgabe</a:t>
            </a:r>
            <a:r>
              <a:rPr lang="en-GB" dirty="0">
                <a:solidFill>
                  <a:schemeClr val="dk1"/>
                </a:solidFill>
                <a:ea typeface="Calibri"/>
                <a:cs typeface="Calibri"/>
                <a:sym typeface="Calibri"/>
              </a:rPr>
              <a:t>, den Code of Practice </a:t>
            </a:r>
            <a:r>
              <a:rPr lang="en-GB" dirty="0" err="1">
                <a:solidFill>
                  <a:schemeClr val="dk1"/>
                </a:solidFill>
                <a:ea typeface="Calibri"/>
                <a:cs typeface="Calibri"/>
                <a:sym typeface="Calibri"/>
              </a:rPr>
              <a:t>zur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standardisierten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Erstellung</a:t>
            </a:r>
            <a:r>
              <a:rPr lang="en-GB" dirty="0">
                <a:solidFill>
                  <a:schemeClr val="dk1"/>
                </a:solidFill>
                <a:ea typeface="Calibri"/>
                <a:cs typeface="Calibri"/>
                <a:sym typeface="Calibri"/>
              </a:rPr>
              <a:t> von </a:t>
            </a:r>
            <a:r>
              <a:rPr lang="en-GB" dirty="0" err="1">
                <a:solidFill>
                  <a:schemeClr val="dk1"/>
                </a:solidFill>
                <a:ea typeface="Calibri"/>
                <a:cs typeface="Calibri"/>
                <a:sym typeface="Calibri"/>
              </a:rPr>
              <a:t>Nuzungsstatistiken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zu</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entwickeln</a:t>
            </a:r>
            <a:r>
              <a:rPr lang="en-GB" dirty="0">
                <a:solidFill>
                  <a:schemeClr val="dk1"/>
                </a:solidFill>
                <a:ea typeface="Calibri"/>
                <a:cs typeface="Calibri"/>
                <a:sym typeface="Calibri"/>
              </a:rPr>
              <a:t> und </a:t>
            </a:r>
            <a:r>
              <a:rPr lang="en-GB" dirty="0" err="1">
                <a:solidFill>
                  <a:schemeClr val="dk1"/>
                </a:solidFill>
                <a:ea typeface="Calibri"/>
                <a:cs typeface="Calibri"/>
                <a:sym typeface="Calibri"/>
              </a:rPr>
              <a:t>zu</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pflegen</a:t>
            </a:r>
            <a:endParaRPr lang="en-GB" dirty="0">
              <a:solidFill>
                <a:schemeClr val="dk1"/>
              </a:solidFill>
              <a:ea typeface="Calibri"/>
              <a:cs typeface="Calibri"/>
              <a:sym typeface="Calibri"/>
            </a:endParaRPr>
          </a:p>
          <a:p>
            <a:pPr>
              <a:buSzPct val="25000"/>
            </a:pPr>
            <a:r>
              <a:rPr lang="en-GB" dirty="0">
                <a:solidFill>
                  <a:schemeClr val="dk1"/>
                </a:solidFill>
                <a:ea typeface="Calibri"/>
                <a:cs typeface="Calibri"/>
                <a:sym typeface="Calibri"/>
              </a:rPr>
              <a:t>Der </a:t>
            </a:r>
            <a:r>
              <a:rPr lang="en-GB" dirty="0" err="1">
                <a:solidFill>
                  <a:schemeClr val="dk1"/>
                </a:solidFill>
                <a:ea typeface="Calibri"/>
                <a:cs typeface="Calibri"/>
                <a:sym typeface="Calibri"/>
              </a:rPr>
              <a:t>CoP</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soll</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ein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einheitliches</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verlässliches</a:t>
            </a:r>
            <a:r>
              <a:rPr lang="en-GB" dirty="0">
                <a:solidFill>
                  <a:schemeClr val="dk1"/>
                </a:solidFill>
                <a:ea typeface="Calibri"/>
                <a:cs typeface="Calibri"/>
                <a:sym typeface="Calibri"/>
              </a:rPr>
              <a:t> und </a:t>
            </a:r>
            <a:r>
              <a:rPr lang="en-GB" dirty="0" err="1">
                <a:solidFill>
                  <a:schemeClr val="dk1"/>
                </a:solidFill>
                <a:ea typeface="Calibri"/>
                <a:cs typeface="Calibri"/>
                <a:sym typeface="Calibri"/>
              </a:rPr>
              <a:t>vergleichbares</a:t>
            </a:r>
            <a:r>
              <a:rPr lang="en-GB" dirty="0">
                <a:solidFill>
                  <a:schemeClr val="dk1"/>
                </a:solidFill>
                <a:ea typeface="Calibri"/>
                <a:cs typeface="Calibri"/>
                <a:sym typeface="Calibri"/>
              </a:rPr>
              <a:t> Reporting </a:t>
            </a:r>
            <a:r>
              <a:rPr lang="en-GB" dirty="0" err="1">
                <a:solidFill>
                  <a:schemeClr val="dk1"/>
                </a:solidFill>
                <a:ea typeface="Calibri"/>
                <a:cs typeface="Calibri"/>
                <a:sym typeface="Calibri"/>
              </a:rPr>
              <a:t>ermöglichen</a:t>
            </a:r>
            <a:r>
              <a:rPr lang="en-GB" dirty="0">
                <a:solidFill>
                  <a:schemeClr val="dk1"/>
                </a:solidFill>
                <a:ea typeface="Calibri"/>
                <a:cs typeface="Calibri"/>
                <a:sym typeface="Calibri"/>
              </a:rPr>
              <a:t>.</a:t>
            </a:r>
          </a:p>
          <a:p>
            <a:pPr>
              <a:buSzPct val="25000"/>
            </a:pPr>
            <a:r>
              <a:rPr lang="en-GB" dirty="0" err="1">
                <a:solidFill>
                  <a:schemeClr val="dk1"/>
                </a:solidFill>
                <a:ea typeface="Calibri"/>
                <a:cs typeface="Calibri"/>
                <a:sym typeface="Calibri"/>
              </a:rPr>
              <a:t>Anbieter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verpflichten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sich</a:t>
            </a:r>
            <a:r>
              <a:rPr lang="en-GB" dirty="0">
                <a:solidFill>
                  <a:schemeClr val="dk1"/>
                </a:solidFill>
                <a:ea typeface="Calibri"/>
                <a:cs typeface="Calibri"/>
                <a:sym typeface="Calibri"/>
              </a:rPr>
              <a:t> auf </a:t>
            </a:r>
            <a:r>
              <a:rPr lang="en-GB" dirty="0" err="1">
                <a:solidFill>
                  <a:schemeClr val="dk1"/>
                </a:solidFill>
                <a:ea typeface="Calibri"/>
                <a:cs typeface="Calibri"/>
                <a:sym typeface="Calibri"/>
              </a:rPr>
              <a:t>freiwilliger</a:t>
            </a:r>
            <a:r>
              <a:rPr lang="en-GB" dirty="0">
                <a:solidFill>
                  <a:schemeClr val="dk1"/>
                </a:solidFill>
                <a:ea typeface="Calibri"/>
                <a:cs typeface="Calibri"/>
                <a:sym typeface="Calibri"/>
              </a:rPr>
              <a:t> Basis </a:t>
            </a:r>
            <a:r>
              <a:rPr lang="en-GB" dirty="0" err="1">
                <a:solidFill>
                  <a:schemeClr val="dk1"/>
                </a:solidFill>
                <a:ea typeface="Calibri"/>
                <a:cs typeface="Calibri"/>
                <a:sym typeface="Calibri"/>
              </a:rPr>
              <a:t>zur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Einhaltung</a:t>
            </a:r>
            <a:r>
              <a:rPr lang="en-GB" dirty="0">
                <a:solidFill>
                  <a:schemeClr val="dk1"/>
                </a:solidFill>
                <a:ea typeface="Calibri"/>
                <a:cs typeface="Calibri"/>
                <a:sym typeface="Calibri"/>
              </a:rPr>
              <a:t> des Standards und </a:t>
            </a:r>
            <a:r>
              <a:rPr lang="en-GB" dirty="0" err="1">
                <a:solidFill>
                  <a:schemeClr val="dk1"/>
                </a:solidFill>
                <a:ea typeface="Calibri"/>
                <a:cs typeface="Calibri"/>
                <a:sym typeface="Calibri"/>
              </a:rPr>
              <a:t>dürfen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nach</a:t>
            </a:r>
            <a:r>
              <a:rPr lang="en-GB" dirty="0">
                <a:solidFill>
                  <a:schemeClr val="dk1"/>
                </a:solidFill>
                <a:ea typeface="Calibri"/>
                <a:cs typeface="Calibri"/>
                <a:sym typeface="Calibri"/>
              </a:rPr>
              <a:t> Audit </a:t>
            </a:r>
            <a:r>
              <a:rPr lang="en-GB" dirty="0" err="1">
                <a:solidFill>
                  <a:schemeClr val="dk1"/>
                </a:solidFill>
                <a:ea typeface="Calibri"/>
                <a:cs typeface="Calibri"/>
                <a:sym typeface="Calibri"/>
              </a:rPr>
              <a:t>mit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dem</a:t>
            </a:r>
            <a:r>
              <a:rPr lang="en-GB" dirty="0">
                <a:solidFill>
                  <a:schemeClr val="dk1"/>
                </a:solidFill>
                <a:ea typeface="Calibri"/>
                <a:cs typeface="Calibri"/>
                <a:sym typeface="Calibri"/>
              </a:rPr>
              <a:t> COUNTER-Logo </a:t>
            </a:r>
            <a:r>
              <a:rPr lang="en-GB" dirty="0" err="1">
                <a:solidFill>
                  <a:schemeClr val="dk1"/>
                </a:solidFill>
                <a:ea typeface="Calibri"/>
                <a:cs typeface="Calibri"/>
                <a:sym typeface="Calibri"/>
              </a:rPr>
              <a:t>werben</a:t>
            </a:r>
            <a:r>
              <a:rPr lang="en-GB" dirty="0">
                <a:solidFill>
                  <a:schemeClr val="dk1"/>
                </a:solidFill>
                <a:ea typeface="Calibri"/>
                <a:cs typeface="Calibri"/>
                <a:sym typeface="Calibri"/>
              </a:rPr>
              <a:t>. COUNTER </a:t>
            </a:r>
            <a:r>
              <a:rPr lang="en-GB" dirty="0" err="1">
                <a:solidFill>
                  <a:schemeClr val="dk1"/>
                </a:solidFill>
                <a:ea typeface="Calibri"/>
                <a:cs typeface="Calibri"/>
                <a:sym typeface="Calibri"/>
              </a:rPr>
              <a:t>überwacht</a:t>
            </a:r>
            <a:r>
              <a:rPr lang="en-GB" dirty="0">
                <a:solidFill>
                  <a:schemeClr val="dk1"/>
                </a:solidFill>
                <a:ea typeface="Calibri"/>
                <a:cs typeface="Calibri"/>
                <a:sym typeface="Calibri"/>
              </a:rPr>
              <a:t> die </a:t>
            </a:r>
            <a:r>
              <a:rPr lang="en-GB" dirty="0" err="1">
                <a:solidFill>
                  <a:schemeClr val="dk1"/>
                </a:solidFill>
                <a:ea typeface="Calibri"/>
                <a:cs typeface="Calibri"/>
                <a:sym typeface="Calibri"/>
              </a:rPr>
              <a:t>Einhaltung</a:t>
            </a:r>
            <a:endParaRPr lang="en-GB" dirty="0">
              <a:solidFill>
                <a:schemeClr val="dk1"/>
              </a:solidFill>
              <a:ea typeface="Calibri"/>
              <a:cs typeface="Calibri"/>
              <a:sym typeface="Calibri"/>
            </a:endParaRPr>
          </a:p>
          <a:p>
            <a:pPr>
              <a:buSzPct val="25000"/>
            </a:pPr>
            <a:r>
              <a:rPr lang="en-GB" dirty="0" err="1">
                <a:solidFill>
                  <a:schemeClr val="dk1"/>
                </a:solidFill>
                <a:ea typeface="Calibri"/>
                <a:cs typeface="Calibri"/>
                <a:sym typeface="Calibri"/>
              </a:rPr>
              <a:t>Erster</a:t>
            </a:r>
            <a:r>
              <a:rPr lang="en-GB" dirty="0">
                <a:solidFill>
                  <a:schemeClr val="dk1"/>
                </a:solidFill>
                <a:ea typeface="Calibri"/>
                <a:cs typeface="Calibri"/>
                <a:sym typeface="Calibri"/>
              </a:rPr>
              <a:t> Code of Practice </a:t>
            </a:r>
            <a:r>
              <a:rPr lang="en-GB" dirty="0" err="1">
                <a:solidFill>
                  <a:schemeClr val="dk1"/>
                </a:solidFill>
                <a:ea typeface="Calibri"/>
                <a:cs typeface="Calibri"/>
                <a:sym typeface="Calibri"/>
              </a:rPr>
              <a:t>im</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Januar</a:t>
            </a:r>
            <a:r>
              <a:rPr lang="en-GB" dirty="0">
                <a:solidFill>
                  <a:schemeClr val="dk1"/>
                </a:solidFill>
                <a:ea typeface="Calibri"/>
                <a:cs typeface="Calibri"/>
                <a:sym typeface="Calibri"/>
              </a:rPr>
              <a:t> 2003, </a:t>
            </a:r>
            <a:r>
              <a:rPr lang="en-GB" dirty="0" err="1">
                <a:solidFill>
                  <a:schemeClr val="dk1"/>
                </a:solidFill>
                <a:ea typeface="Calibri"/>
                <a:cs typeface="Calibri"/>
                <a:sym typeface="Calibri"/>
              </a:rPr>
              <a:t>seither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stetige</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Weiterentwicklung</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Derzeit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gültig</a:t>
            </a:r>
            <a:r>
              <a:rPr lang="en-GB" dirty="0">
                <a:solidFill>
                  <a:schemeClr val="dk1"/>
                </a:solidFill>
                <a:ea typeface="Calibri"/>
                <a:cs typeface="Calibri"/>
                <a:sym typeface="Calibri"/>
              </a:rPr>
              <a:t>: Release 4 (</a:t>
            </a:r>
            <a:r>
              <a:rPr lang="en-GB" dirty="0" err="1">
                <a:solidFill>
                  <a:schemeClr val="dk1"/>
                </a:solidFill>
                <a:ea typeface="Calibri"/>
                <a:cs typeface="Calibri"/>
                <a:sym typeface="Calibri"/>
              </a:rPr>
              <a:t>seit</a:t>
            </a:r>
            <a:r>
              <a:rPr lang="en-GB" dirty="0">
                <a:solidFill>
                  <a:schemeClr val="dk1"/>
                </a:solidFill>
                <a:ea typeface="Calibri"/>
                <a:cs typeface="Calibri"/>
                <a:sym typeface="Calibri"/>
              </a:rPr>
              <a:t> 2013). </a:t>
            </a:r>
            <a:r>
              <a:rPr lang="en-GB" dirty="0" err="1">
                <a:solidFill>
                  <a:schemeClr val="dk1"/>
                </a:solidFill>
                <a:ea typeface="Calibri"/>
                <a:cs typeface="Calibri"/>
                <a:sym typeface="Calibri"/>
              </a:rPr>
              <a:t>Seit</a:t>
            </a:r>
            <a:r>
              <a:rPr lang="en-GB" dirty="0">
                <a:solidFill>
                  <a:schemeClr val="dk1"/>
                </a:solidFill>
                <a:ea typeface="Calibri"/>
                <a:cs typeface="Calibri"/>
                <a:sym typeface="Calibri"/>
              </a:rPr>
              <a:t> 2006 </a:t>
            </a:r>
            <a:r>
              <a:rPr lang="en-GB" dirty="0" err="1">
                <a:solidFill>
                  <a:schemeClr val="dk1"/>
                </a:solidFill>
                <a:ea typeface="Calibri"/>
                <a:cs typeface="Calibri"/>
                <a:sym typeface="Calibri"/>
              </a:rPr>
              <a:t>gibt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es</a:t>
            </a:r>
            <a:r>
              <a:rPr lang="en-GB" dirty="0">
                <a:solidFill>
                  <a:schemeClr val="dk1"/>
                </a:solidFill>
                <a:ea typeface="Calibri"/>
                <a:cs typeface="Calibri"/>
                <a:sym typeface="Calibri"/>
              </a:rPr>
              <a:t> COUNTER Reports </a:t>
            </a:r>
            <a:r>
              <a:rPr lang="en-GB" dirty="0" err="1">
                <a:solidFill>
                  <a:schemeClr val="dk1"/>
                </a:solidFill>
                <a:ea typeface="Calibri"/>
                <a:cs typeface="Calibri"/>
                <a:sym typeface="Calibri"/>
              </a:rPr>
              <a:t>für</a:t>
            </a:r>
            <a:r>
              <a:rPr lang="en-GB" dirty="0">
                <a:solidFill>
                  <a:schemeClr val="dk1"/>
                </a:solidFill>
                <a:ea typeface="Calibri"/>
                <a:cs typeface="Calibri"/>
                <a:sym typeface="Calibri"/>
              </a:rPr>
              <a:t> E-Books.</a:t>
            </a:r>
          </a:p>
          <a:p>
            <a:pPr>
              <a:buSzPct val="25000"/>
            </a:pPr>
            <a:r>
              <a:rPr lang="en-GB" dirty="0">
                <a:solidFill>
                  <a:schemeClr val="dk1"/>
                </a:solidFill>
                <a:ea typeface="Calibri"/>
                <a:cs typeface="Calibri"/>
                <a:sym typeface="Calibri"/>
              </a:rPr>
              <a:t>Die Release 5 </a:t>
            </a:r>
            <a:r>
              <a:rPr lang="en-GB" dirty="0" err="1">
                <a:solidFill>
                  <a:schemeClr val="dk1"/>
                </a:solidFill>
                <a:ea typeface="Calibri"/>
                <a:cs typeface="Calibri"/>
                <a:sym typeface="Calibri"/>
              </a:rPr>
              <a:t>Arbeitsgruppe</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wurde</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im</a:t>
            </a:r>
            <a:r>
              <a:rPr lang="en-GB" dirty="0">
                <a:solidFill>
                  <a:schemeClr val="dk1"/>
                </a:solidFill>
                <a:ea typeface="Calibri"/>
                <a:cs typeface="Calibri"/>
                <a:sym typeface="Calibri"/>
              </a:rPr>
              <a:t> April 2016 </a:t>
            </a:r>
            <a:r>
              <a:rPr lang="en-GB" dirty="0" err="1">
                <a:solidFill>
                  <a:schemeClr val="dk1"/>
                </a:solidFill>
                <a:ea typeface="Calibri"/>
                <a:cs typeface="Calibri"/>
                <a:sym typeface="Calibri"/>
              </a:rPr>
              <a:t>etabliert</a:t>
            </a:r>
            <a:r>
              <a:rPr lang="en-GB" dirty="0">
                <a:solidFill>
                  <a:schemeClr val="dk1"/>
                </a:solidFill>
                <a:ea typeface="Calibri"/>
                <a:cs typeface="Calibri"/>
                <a:sym typeface="Calibri"/>
              </a:rPr>
              <a:t> und </a:t>
            </a:r>
            <a:r>
              <a:rPr lang="en-GB" dirty="0" err="1">
                <a:solidFill>
                  <a:schemeClr val="dk1"/>
                </a:solidFill>
                <a:ea typeface="Calibri"/>
                <a:cs typeface="Calibri"/>
                <a:sym typeface="Calibri"/>
              </a:rPr>
              <a:t>startete</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mit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einem</a:t>
            </a:r>
            <a:r>
              <a:rPr lang="en-GB" dirty="0">
                <a:solidFill>
                  <a:schemeClr val="dk1"/>
                </a:solidFill>
                <a:ea typeface="Calibri"/>
                <a:cs typeface="Calibri"/>
                <a:sym typeface="Calibri"/>
              </a:rPr>
              <a:t> Workshop / Brainstorming </a:t>
            </a:r>
            <a:r>
              <a:rPr lang="en-GB" dirty="0" err="1">
                <a:solidFill>
                  <a:schemeClr val="dk1"/>
                </a:solidFill>
                <a:ea typeface="Calibri"/>
                <a:cs typeface="Calibri"/>
                <a:sym typeface="Calibri"/>
              </a:rPr>
              <a:t>zu</a:t>
            </a:r>
            <a:r>
              <a:rPr lang="en-GB" dirty="0">
                <a:solidFill>
                  <a:schemeClr val="dk1"/>
                </a:solidFill>
                <a:ea typeface="Calibri"/>
                <a:cs typeface="Calibri"/>
                <a:sym typeface="Calibri"/>
              </a:rPr>
              <a:t> Release 5, </a:t>
            </a:r>
            <a:r>
              <a:rPr lang="en-GB" dirty="0" err="1">
                <a:solidFill>
                  <a:schemeClr val="dk1"/>
                </a:solidFill>
                <a:ea typeface="Calibri"/>
                <a:cs typeface="Calibri"/>
                <a:sym typeface="Calibri"/>
              </a:rPr>
              <a:t>bei</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dem</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entschieden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wurde</a:t>
            </a:r>
            <a:r>
              <a:rPr lang="en-GB" dirty="0">
                <a:solidFill>
                  <a:schemeClr val="dk1"/>
                </a:solidFill>
                <a:ea typeface="Calibri"/>
                <a:cs typeface="Calibri"/>
                <a:sym typeface="Calibri"/>
              </a:rPr>
              <a:t>, den Code of Practice von </a:t>
            </a:r>
            <a:r>
              <a:rPr lang="en-GB" dirty="0" err="1">
                <a:solidFill>
                  <a:schemeClr val="dk1"/>
                </a:solidFill>
                <a:ea typeface="Calibri"/>
                <a:cs typeface="Calibri"/>
                <a:sym typeface="Calibri"/>
              </a:rPr>
              <a:t>Grund</a:t>
            </a:r>
            <a:r>
              <a:rPr lang="en-GB" dirty="0">
                <a:solidFill>
                  <a:schemeClr val="dk1"/>
                </a:solidFill>
                <a:ea typeface="Calibri"/>
                <a:cs typeface="Calibri"/>
                <a:sym typeface="Calibri"/>
              </a:rPr>
              <a:t> auf </a:t>
            </a:r>
            <a:r>
              <a:rPr lang="en-GB" dirty="0" err="1">
                <a:solidFill>
                  <a:schemeClr val="dk1"/>
                </a:solidFill>
                <a:ea typeface="Calibri"/>
                <a:cs typeface="Calibri"/>
                <a:sym typeface="Calibri"/>
              </a:rPr>
              <a:t>zu</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erneuern</a:t>
            </a:r>
            <a:r>
              <a:rPr lang="en-GB" dirty="0">
                <a:solidFill>
                  <a:schemeClr val="dk1"/>
                </a:solidFill>
                <a:ea typeface="Calibri"/>
                <a:cs typeface="Calibri"/>
                <a:sym typeface="Calibri"/>
              </a:rPr>
              <a:t> und </a:t>
            </a:r>
            <a:r>
              <a:rPr lang="en-GB" dirty="0" err="1">
                <a:solidFill>
                  <a:schemeClr val="dk1"/>
                </a:solidFill>
                <a:ea typeface="Calibri"/>
                <a:cs typeface="Calibri"/>
                <a:sym typeface="Calibri"/>
              </a:rPr>
              <a:t>umzustrukturieren</a:t>
            </a:r>
            <a:r>
              <a:rPr lang="en-GB" dirty="0">
                <a:solidFill>
                  <a:schemeClr val="dk1"/>
                </a:solidFill>
                <a:ea typeface="Calibri"/>
                <a:cs typeface="Calibri"/>
                <a:sym typeface="Calibri"/>
              </a:rPr>
              <a:t>.</a:t>
            </a:r>
            <a:endParaRPr lang="de-DE" baseline="0" dirty="0"/>
          </a:p>
          <a:p>
            <a:endParaRPr lang="de-DE" baseline="0" dirty="0"/>
          </a:p>
          <a:p>
            <a:r>
              <a:rPr lang="de-DE" baseline="0" dirty="0"/>
              <a:t>Release 5 beinhaltet umfassende Änderungen im Vergleich zum bisherigen Code of Practice. Release 5 wurde völlig neu aufgebaut und neu strukturiert, um mehr Eindeutigkeit und Klarheit zu bieten.</a:t>
            </a:r>
          </a:p>
          <a:p>
            <a:r>
              <a:rPr lang="de-DE" baseline="0" dirty="0"/>
              <a:t>Zum Stichwort </a:t>
            </a:r>
            <a:r>
              <a:rPr lang="de-DE" baseline="0" dirty="0" err="1"/>
              <a:t>Continuous</a:t>
            </a:r>
            <a:r>
              <a:rPr lang="de-DE" baseline="0" dirty="0"/>
              <a:t> Maintenance: mir Release 5 wird ein Konzept zur Pflege und Weiterentwicklung eingeführt, das in </a:t>
            </a:r>
            <a:r>
              <a:rPr lang="de-DE" baseline="0" dirty="0" err="1"/>
              <a:t>Section</a:t>
            </a:r>
            <a:r>
              <a:rPr lang="de-DE" baseline="0" dirty="0"/>
              <a:t> 12 des </a:t>
            </a:r>
            <a:r>
              <a:rPr lang="de-DE" baseline="0" dirty="0" err="1"/>
              <a:t>CoP</a:t>
            </a:r>
            <a:r>
              <a:rPr lang="de-DE" baseline="0" dirty="0"/>
              <a:t> festgelegt ist. Vorschläge für Änderungen können jederzeit eingereicht werden und diese werden in einem geregelten Verfahren begutachtet und bearbeitet, bzw. umgesetzt oder begründet abgelehnt.</a:t>
            </a:r>
            <a:endParaRPr lang="de-DE" dirty="0"/>
          </a:p>
          <a:p>
            <a:endParaRPr lang="de-DE" dirty="0"/>
          </a:p>
          <a:p>
            <a:endParaRPr lang="de-DE" dirty="0"/>
          </a:p>
          <a:p>
            <a:endParaRPr lang="de-DE" dirty="0"/>
          </a:p>
        </p:txBody>
      </p:sp>
      <p:sp>
        <p:nvSpPr>
          <p:cNvPr id="4" name="Slide Number Placeholder 3"/>
          <p:cNvSpPr>
            <a:spLocks noGrp="1"/>
          </p:cNvSpPr>
          <p:nvPr>
            <p:ph type="sldNum" sz="quarter" idx="10"/>
          </p:nvPr>
        </p:nvSpPr>
        <p:spPr/>
        <p:txBody>
          <a:bodyPr/>
          <a:lstStyle/>
          <a:p>
            <a:fld id="{F5870D7F-8A34-4089-9E72-7654D39A61CF}" type="slidenum">
              <a:rPr lang="en-GB" smtClean="0"/>
              <a:t>1</a:t>
            </a:fld>
            <a:endParaRPr lang="en-GB"/>
          </a:p>
        </p:txBody>
      </p:sp>
    </p:spTree>
    <p:extLst>
      <p:ext uri="{BB962C8B-B14F-4D97-AF65-F5344CB8AC3E}">
        <p14:creationId xmlns:p14="http://schemas.microsoft.com/office/powerpoint/2010/main" val="419758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3488"/>
            <a:ext cx="5918200" cy="3330575"/>
          </a:xfrm>
        </p:spPr>
      </p:sp>
      <p:sp>
        <p:nvSpPr>
          <p:cNvPr id="3" name="Notes Placeholder 2"/>
          <p:cNvSpPr>
            <a:spLocks noGrp="1"/>
          </p:cNvSpPr>
          <p:nvPr>
            <p:ph type="body" idx="1"/>
          </p:nvPr>
        </p:nvSpPr>
        <p:spPr/>
        <p:txBody>
          <a:bodyPr/>
          <a:lstStyle/>
          <a:p>
            <a:r>
              <a:rPr lang="en-US" baseline="0" dirty="0" err="1"/>
              <a:t>Hier</a:t>
            </a:r>
            <a:r>
              <a:rPr lang="en-US" baseline="0" dirty="0"/>
              <a:t> </a:t>
            </a:r>
            <a:r>
              <a:rPr lang="en-US" baseline="0" dirty="0" err="1"/>
              <a:t>haben</a:t>
            </a:r>
            <a:r>
              <a:rPr lang="en-US" baseline="0" dirty="0"/>
              <a:t> </a:t>
            </a:r>
            <a:r>
              <a:rPr lang="en-US" baseline="0" dirty="0" err="1"/>
              <a:t>wir</a:t>
            </a:r>
            <a:r>
              <a:rPr lang="en-US" baseline="0" dirty="0"/>
              <a:t> die </a:t>
            </a:r>
            <a:r>
              <a:rPr lang="en-US" baseline="0" dirty="0" err="1"/>
              <a:t>Vergleichs-Übersicht</a:t>
            </a:r>
            <a:r>
              <a:rPr lang="en-US" baseline="0" dirty="0"/>
              <a:t> </a:t>
            </a:r>
            <a:r>
              <a:rPr lang="en-US" baseline="0" dirty="0" err="1"/>
              <a:t>für</a:t>
            </a:r>
            <a:r>
              <a:rPr lang="en-US" baseline="0" dirty="0"/>
              <a:t> die Journal-Reports</a:t>
            </a:r>
          </a:p>
          <a:p>
            <a:endParaRPr lang="en-US" baseline="0" dirty="0"/>
          </a:p>
          <a:p>
            <a:r>
              <a:rPr lang="en-US" baseline="0" dirty="0" err="1"/>
              <a:t>Bisher</a:t>
            </a:r>
            <a:r>
              <a:rPr lang="en-US" baseline="0" dirty="0"/>
              <a:t> war </a:t>
            </a:r>
            <a:r>
              <a:rPr lang="en-US" baseline="0" dirty="0" err="1"/>
              <a:t>für</a:t>
            </a:r>
            <a:r>
              <a:rPr lang="en-US" baseline="0" dirty="0"/>
              <a:t> die </a:t>
            </a:r>
            <a:r>
              <a:rPr lang="en-US" baseline="0" dirty="0" err="1"/>
              <a:t>Nutzung</a:t>
            </a:r>
            <a:r>
              <a:rPr lang="en-US" baseline="0" dirty="0"/>
              <a:t> von </a:t>
            </a:r>
            <a:r>
              <a:rPr lang="en-US" baseline="0" dirty="0" err="1"/>
              <a:t>Zeitschriften</a:t>
            </a:r>
            <a:r>
              <a:rPr lang="en-US" baseline="0" dirty="0"/>
              <a:t> der Journal Report 1 der </a:t>
            </a:r>
            <a:r>
              <a:rPr lang="en-US" baseline="0" dirty="0" err="1"/>
              <a:t>entscheidende</a:t>
            </a:r>
            <a:r>
              <a:rPr lang="en-US" baseline="0" dirty="0"/>
              <a:t>, und </a:t>
            </a:r>
            <a:r>
              <a:rPr lang="en-US" baseline="0" dirty="0" err="1"/>
              <a:t>mit</a:t>
            </a:r>
            <a:r>
              <a:rPr lang="en-US" baseline="0" dirty="0"/>
              <a:t> </a:t>
            </a:r>
            <a:r>
              <a:rPr lang="en-US" baseline="0" dirty="0" err="1"/>
              <a:t>Hilfe</a:t>
            </a:r>
            <a:r>
              <a:rPr lang="en-US" baseline="0" dirty="0"/>
              <a:t> von JR1GOA </a:t>
            </a:r>
            <a:r>
              <a:rPr lang="en-US" baseline="0" dirty="0" err="1"/>
              <a:t>kann</a:t>
            </a:r>
            <a:r>
              <a:rPr lang="en-US" baseline="0" dirty="0"/>
              <a:t> man die </a:t>
            </a:r>
            <a:r>
              <a:rPr lang="en-US" baseline="0" dirty="0" err="1"/>
              <a:t>Nutzungszahlen</a:t>
            </a:r>
            <a:r>
              <a:rPr lang="en-US" baseline="0" dirty="0"/>
              <a:t> der Open Access </a:t>
            </a:r>
            <a:r>
              <a:rPr lang="en-US" baseline="0" dirty="0" err="1"/>
              <a:t>Titel</a:t>
            </a:r>
            <a:r>
              <a:rPr lang="en-US" baseline="0" dirty="0"/>
              <a:t> </a:t>
            </a:r>
            <a:r>
              <a:rPr lang="en-US" baseline="0" dirty="0" err="1"/>
              <a:t>abziehen</a:t>
            </a:r>
            <a:r>
              <a:rPr lang="en-US" baseline="0" dirty="0"/>
              <a:t>, um </a:t>
            </a:r>
            <a:r>
              <a:rPr lang="en-US" baseline="0" dirty="0" err="1"/>
              <a:t>eine</a:t>
            </a:r>
            <a:r>
              <a:rPr lang="en-US" baseline="0" dirty="0"/>
              <a:t> </a:t>
            </a:r>
            <a:r>
              <a:rPr lang="en-US" baseline="0" dirty="0" err="1"/>
              <a:t>CdP-Analyse</a:t>
            </a:r>
            <a:r>
              <a:rPr lang="en-US" baseline="0" dirty="0"/>
              <a:t> </a:t>
            </a:r>
            <a:r>
              <a:rPr lang="en-US" baseline="0" dirty="0" err="1"/>
              <a:t>zu</a:t>
            </a:r>
            <a:r>
              <a:rPr lang="en-US" baseline="0" dirty="0"/>
              <a:t> </a:t>
            </a:r>
            <a:r>
              <a:rPr lang="en-US" baseline="0" dirty="0" err="1"/>
              <a:t>machen</a:t>
            </a:r>
            <a:r>
              <a:rPr lang="en-US" baseline="0" dirty="0"/>
              <a:t>.</a:t>
            </a:r>
          </a:p>
          <a:p>
            <a:endParaRPr lang="en-US" baseline="0" dirty="0"/>
          </a:p>
          <a:p>
            <a:r>
              <a:rPr lang="en-US" baseline="0" dirty="0" err="1"/>
              <a:t>Im</a:t>
            </a:r>
            <a:r>
              <a:rPr lang="en-US" baseline="0" dirty="0"/>
              <a:t> </a:t>
            </a:r>
            <a:r>
              <a:rPr lang="en-US" baseline="0" dirty="0" err="1"/>
              <a:t>neuen</a:t>
            </a:r>
            <a:r>
              <a:rPr lang="en-US" baseline="0" dirty="0"/>
              <a:t> Standard View Journal Requests </a:t>
            </a:r>
            <a:r>
              <a:rPr lang="en-US" baseline="0" dirty="0" err="1"/>
              <a:t>ist</a:t>
            </a:r>
            <a:r>
              <a:rPr lang="en-US" baseline="0" dirty="0"/>
              <a:t> Gold OA </a:t>
            </a:r>
            <a:r>
              <a:rPr lang="en-US" baseline="0" dirty="0" err="1"/>
              <a:t>ist</a:t>
            </a:r>
            <a:r>
              <a:rPr lang="en-US" baseline="0" dirty="0"/>
              <a:t> </a:t>
            </a:r>
            <a:r>
              <a:rPr lang="en-US" baseline="0" dirty="0" err="1"/>
              <a:t>bereits</a:t>
            </a:r>
            <a:r>
              <a:rPr lang="en-US" baseline="0" dirty="0"/>
              <a:t> </a:t>
            </a:r>
            <a:r>
              <a:rPr lang="en-US" baseline="0" dirty="0" err="1"/>
              <a:t>herausgefiltert</a:t>
            </a:r>
            <a:r>
              <a:rPr lang="en-US" baseline="0" dirty="0"/>
              <a:t>, muss </a:t>
            </a:r>
            <a:r>
              <a:rPr lang="en-US" baseline="0" dirty="0" err="1"/>
              <a:t>nicht</a:t>
            </a:r>
            <a:r>
              <a:rPr lang="en-US" baseline="0" dirty="0"/>
              <a:t> </a:t>
            </a:r>
            <a:r>
              <a:rPr lang="en-US" baseline="0" dirty="0" err="1"/>
              <a:t>mehr</a:t>
            </a:r>
            <a:r>
              <a:rPr lang="en-US" baseline="0" dirty="0"/>
              <a:t> </a:t>
            </a:r>
            <a:r>
              <a:rPr lang="en-US" baseline="0" dirty="0" err="1"/>
              <a:t>abgezogen</a:t>
            </a:r>
            <a:r>
              <a:rPr lang="en-US" baseline="0" dirty="0"/>
              <a:t> </a:t>
            </a:r>
            <a:r>
              <a:rPr lang="en-US" baseline="0" dirty="0" err="1"/>
              <a:t>werden</a:t>
            </a:r>
            <a:r>
              <a:rPr lang="en-US" baseline="0" dirty="0"/>
              <a:t>, um CpD </a:t>
            </a:r>
            <a:r>
              <a:rPr lang="en-US" baseline="0" dirty="0" err="1"/>
              <a:t>zu</a:t>
            </a:r>
            <a:r>
              <a:rPr lang="en-US" baseline="0" dirty="0"/>
              <a:t> </a:t>
            </a:r>
            <a:r>
              <a:rPr lang="en-US" baseline="0" dirty="0" err="1"/>
              <a:t>ermitteln</a:t>
            </a:r>
            <a:endParaRPr lang="en-US" baseline="0" dirty="0"/>
          </a:p>
          <a:p>
            <a:endParaRPr lang="en-US" baseline="0" dirty="0"/>
          </a:p>
          <a:p>
            <a:r>
              <a:rPr lang="en-US" baseline="0" dirty="0"/>
              <a:t>Um die Open Access </a:t>
            </a:r>
            <a:r>
              <a:rPr lang="en-US" baseline="0" dirty="0" err="1"/>
              <a:t>Nutzung</a:t>
            </a:r>
            <a:r>
              <a:rPr lang="en-US" baseline="0" dirty="0"/>
              <a:t> </a:t>
            </a:r>
            <a:r>
              <a:rPr lang="en-US" baseline="0" dirty="0" err="1"/>
              <a:t>mit</a:t>
            </a:r>
            <a:r>
              <a:rPr lang="en-US" baseline="0" dirty="0"/>
              <a:t> </a:t>
            </a:r>
            <a:r>
              <a:rPr lang="en-US" baseline="0" dirty="0" err="1"/>
              <a:t>zu</a:t>
            </a:r>
            <a:r>
              <a:rPr lang="en-US" baseline="0" dirty="0"/>
              <a:t> </a:t>
            </a:r>
            <a:r>
              <a:rPr lang="en-US" baseline="0" dirty="0" err="1"/>
              <a:t>betrachten</a:t>
            </a:r>
            <a:r>
              <a:rPr lang="en-US" baseline="0" dirty="0"/>
              <a:t>, </a:t>
            </a:r>
            <a:r>
              <a:rPr lang="en-US" baseline="0" dirty="0" err="1"/>
              <a:t>gibt</a:t>
            </a:r>
            <a:r>
              <a:rPr lang="en-US" baseline="0" dirty="0"/>
              <a:t> </a:t>
            </a:r>
            <a:r>
              <a:rPr lang="en-US" baseline="0" dirty="0" err="1"/>
              <a:t>es</a:t>
            </a:r>
            <a:r>
              <a:rPr lang="en-US" baseline="0" dirty="0"/>
              <a:t> Journal Usage by Access Type: </a:t>
            </a:r>
            <a:r>
              <a:rPr lang="en-US" baseline="0" dirty="0" err="1"/>
              <a:t>Alle</a:t>
            </a:r>
            <a:r>
              <a:rPr lang="en-US" baseline="0" dirty="0"/>
              <a:t> Access Types (Controlled, </a:t>
            </a:r>
            <a:r>
              <a:rPr lang="en-US" baseline="0" dirty="0" err="1"/>
              <a:t>Gold_OA</a:t>
            </a:r>
            <a:r>
              <a:rPr lang="en-US" baseline="0" dirty="0"/>
              <a:t>)</a:t>
            </a:r>
          </a:p>
          <a:p>
            <a:endParaRPr lang="en-US" baseline="0" dirty="0"/>
          </a:p>
          <a:p>
            <a:r>
              <a:rPr lang="en-US" baseline="0" dirty="0" err="1"/>
              <a:t>Nutzungszahlen</a:t>
            </a:r>
            <a:r>
              <a:rPr lang="en-US" baseline="0" dirty="0"/>
              <a:t> </a:t>
            </a:r>
            <a:r>
              <a:rPr lang="en-US" baseline="0" dirty="0" err="1"/>
              <a:t>nach</a:t>
            </a:r>
            <a:r>
              <a:rPr lang="en-US" baseline="0" dirty="0"/>
              <a:t> </a:t>
            </a:r>
            <a:r>
              <a:rPr lang="en-US" baseline="0" dirty="0" err="1"/>
              <a:t>Publikationsjahren</a:t>
            </a:r>
            <a:r>
              <a:rPr lang="en-US" baseline="0" dirty="0"/>
              <a:t> </a:t>
            </a:r>
            <a:r>
              <a:rPr lang="en-US" baseline="0" dirty="0" err="1"/>
              <a:t>kann</a:t>
            </a:r>
            <a:r>
              <a:rPr lang="en-US" baseline="0" dirty="0"/>
              <a:t> man </a:t>
            </a:r>
            <a:r>
              <a:rPr lang="en-US" baseline="0" dirty="0" err="1"/>
              <a:t>mit</a:t>
            </a:r>
            <a:r>
              <a:rPr lang="en-US" baseline="0" dirty="0"/>
              <a:t> </a:t>
            </a:r>
            <a:r>
              <a:rPr lang="en-US" baseline="0" dirty="0" err="1"/>
              <a:t>dem</a:t>
            </a:r>
            <a:r>
              <a:rPr lang="en-US" baseline="0" dirty="0"/>
              <a:t> Standard View Journal Requests by YOP </a:t>
            </a:r>
            <a:r>
              <a:rPr lang="en-US" baseline="0" dirty="0" err="1"/>
              <a:t>abrufen</a:t>
            </a:r>
            <a:endParaRPr lang="en-US" baseline="0" dirty="0"/>
          </a:p>
          <a:p>
            <a:endParaRPr lang="en-US" baseline="0" dirty="0"/>
          </a:p>
          <a:p>
            <a:r>
              <a:rPr lang="en-US" baseline="0" dirty="0" err="1"/>
              <a:t>Zu</a:t>
            </a:r>
            <a:r>
              <a:rPr lang="en-US" baseline="0" dirty="0"/>
              <a:t> den </a:t>
            </a:r>
            <a:r>
              <a:rPr lang="en-US" baseline="0" dirty="0" err="1"/>
              <a:t>Report_IDs</a:t>
            </a:r>
            <a:r>
              <a:rPr lang="en-US" baseline="0" dirty="0"/>
              <a:t>, die man </a:t>
            </a:r>
            <a:r>
              <a:rPr lang="en-US" baseline="0" dirty="0" err="1"/>
              <a:t>rechts</a:t>
            </a:r>
            <a:r>
              <a:rPr lang="en-US" baseline="0" dirty="0"/>
              <a:t> in der </a:t>
            </a:r>
            <a:r>
              <a:rPr lang="en-US" baseline="0" dirty="0" err="1"/>
              <a:t>Tabelle</a:t>
            </a:r>
            <a:r>
              <a:rPr lang="en-US" baseline="0" dirty="0"/>
              <a:t> </a:t>
            </a:r>
            <a:r>
              <a:rPr lang="en-US" baseline="0" dirty="0" err="1"/>
              <a:t>sehen</a:t>
            </a:r>
            <a:r>
              <a:rPr lang="en-US" baseline="0" dirty="0"/>
              <a:t> </a:t>
            </a:r>
            <a:r>
              <a:rPr lang="en-US" baseline="0" dirty="0" err="1"/>
              <a:t>kann</a:t>
            </a:r>
            <a:r>
              <a:rPr lang="en-US" baseline="0" dirty="0"/>
              <a:t>: </a:t>
            </a:r>
            <a:r>
              <a:rPr lang="en-US" baseline="0" dirty="0" err="1"/>
              <a:t>erster</a:t>
            </a:r>
            <a:r>
              <a:rPr lang="en-US" baseline="0" dirty="0"/>
              <a:t> </a:t>
            </a:r>
            <a:r>
              <a:rPr lang="en-US" baseline="0" dirty="0" err="1"/>
              <a:t>Teil</a:t>
            </a:r>
            <a:r>
              <a:rPr lang="en-US" baseline="0" dirty="0"/>
              <a:t> </a:t>
            </a:r>
            <a:r>
              <a:rPr lang="en-US" baseline="0" dirty="0" err="1"/>
              <a:t>immer</a:t>
            </a:r>
            <a:r>
              <a:rPr lang="en-US" baseline="0" dirty="0"/>
              <a:t> </a:t>
            </a:r>
            <a:r>
              <a:rPr lang="en-US" baseline="0" dirty="0" err="1"/>
              <a:t>abgeleitet</a:t>
            </a:r>
            <a:r>
              <a:rPr lang="en-US" baseline="0" dirty="0"/>
              <a:t> </a:t>
            </a:r>
            <a:r>
              <a:rPr lang="en-US" baseline="0" dirty="0" err="1"/>
              <a:t>vom</a:t>
            </a:r>
            <a:r>
              <a:rPr lang="en-US" baseline="0" dirty="0"/>
              <a:t> </a:t>
            </a:r>
            <a:r>
              <a:rPr lang="en-US" baseline="0" dirty="0" err="1"/>
              <a:t>Namen</a:t>
            </a:r>
            <a:r>
              <a:rPr lang="en-US" baseline="0" dirty="0"/>
              <a:t> des </a:t>
            </a:r>
            <a:r>
              <a:rPr lang="en-US" baseline="0" dirty="0" err="1"/>
              <a:t>zugehörigen</a:t>
            </a:r>
            <a:r>
              <a:rPr lang="en-US" baseline="0" dirty="0"/>
              <a:t> Master Reports</a:t>
            </a:r>
          </a:p>
          <a:p>
            <a:endParaRPr lang="en-US" baseline="0" dirty="0"/>
          </a:p>
          <a:p>
            <a:r>
              <a:rPr lang="en-US" baseline="0" dirty="0" err="1"/>
              <a:t>Vergleich</a:t>
            </a:r>
            <a:r>
              <a:rPr lang="en-US" baseline="0" dirty="0"/>
              <a:t> </a:t>
            </a:r>
            <a:r>
              <a:rPr lang="en-US" baseline="0" dirty="0" err="1"/>
              <a:t>kann</a:t>
            </a:r>
            <a:r>
              <a:rPr lang="en-US" baseline="0" dirty="0"/>
              <a:t> man </a:t>
            </a:r>
            <a:r>
              <a:rPr lang="en-US" baseline="0" dirty="0" err="1"/>
              <a:t>auch</a:t>
            </a:r>
            <a:r>
              <a:rPr lang="en-US" baseline="0" dirty="0"/>
              <a:t> </a:t>
            </a:r>
            <a:r>
              <a:rPr lang="en-US" baseline="0" dirty="0" err="1"/>
              <a:t>im</a:t>
            </a:r>
            <a:r>
              <a:rPr lang="en-US" baseline="0" dirty="0"/>
              <a:t> Appendix B des Code of Practice </a:t>
            </a:r>
            <a:r>
              <a:rPr lang="en-US" baseline="0" dirty="0" err="1"/>
              <a:t>sehen</a:t>
            </a:r>
            <a:r>
              <a:rPr lang="en-US" baseline="0" dirty="0"/>
              <a:t>.</a:t>
            </a:r>
          </a:p>
          <a:p>
            <a:endParaRPr lang="en-US" baseline="0" dirty="0"/>
          </a:p>
          <a:p>
            <a:r>
              <a:rPr lang="en-US" baseline="0" dirty="0" err="1"/>
              <a:t>Zu</a:t>
            </a:r>
            <a:r>
              <a:rPr lang="en-US" baseline="0" dirty="0"/>
              <a:t> </a:t>
            </a:r>
            <a:r>
              <a:rPr lang="en-US" baseline="0" dirty="0" err="1"/>
              <a:t>einzelnen</a:t>
            </a:r>
            <a:r>
              <a:rPr lang="en-US" baseline="0" dirty="0"/>
              <a:t> Use Cases </a:t>
            </a:r>
            <a:r>
              <a:rPr lang="en-US" baseline="0" dirty="0" err="1"/>
              <a:t>kommen</a:t>
            </a:r>
            <a:r>
              <a:rPr lang="en-US" baseline="0" dirty="0"/>
              <a:t> </a:t>
            </a:r>
            <a:r>
              <a:rPr lang="en-US" baseline="0" dirty="0" err="1"/>
              <a:t>wir</a:t>
            </a:r>
            <a:r>
              <a:rPr lang="en-US" baseline="0" dirty="0"/>
              <a:t> </a:t>
            </a:r>
            <a:r>
              <a:rPr lang="en-US" baseline="0" dirty="0" err="1"/>
              <a:t>noch</a:t>
            </a:r>
            <a:r>
              <a:rPr lang="en-US" baseline="0" dirty="0"/>
              <a:t> </a:t>
            </a:r>
            <a:r>
              <a:rPr lang="en-US" baseline="0" dirty="0" err="1"/>
              <a:t>im</a:t>
            </a:r>
            <a:r>
              <a:rPr lang="en-US" baseline="0" dirty="0"/>
              <a:t> </a:t>
            </a:r>
            <a:r>
              <a:rPr lang="en-US" baseline="0" dirty="0" err="1"/>
              <a:t>Verlauf</a:t>
            </a:r>
            <a:r>
              <a:rPr lang="en-US" baseline="0" dirty="0"/>
              <a:t> der </a:t>
            </a:r>
            <a:r>
              <a:rPr lang="en-US" baseline="0" dirty="0" err="1"/>
              <a:t>Präsentation</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10</a:t>
            </a:fld>
            <a:endParaRPr lang="en-US" dirty="0"/>
          </a:p>
        </p:txBody>
      </p:sp>
    </p:spTree>
    <p:extLst>
      <p:ext uri="{BB962C8B-B14F-4D97-AF65-F5344CB8AC3E}">
        <p14:creationId xmlns:p14="http://schemas.microsoft.com/office/powerpoint/2010/main" val="43775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Neu</a:t>
            </a:r>
            <a:r>
              <a:rPr lang="en-US" baseline="0" dirty="0"/>
              <a:t> </a:t>
            </a:r>
            <a:r>
              <a:rPr lang="en-US" baseline="0" dirty="0" err="1"/>
              <a:t>eingeführte</a:t>
            </a:r>
            <a:r>
              <a:rPr lang="en-US" baseline="0" dirty="0"/>
              <a:t> </a:t>
            </a:r>
            <a:r>
              <a:rPr lang="en-US" baseline="0" dirty="0" err="1"/>
              <a:t>Metriken</a:t>
            </a:r>
            <a:r>
              <a:rPr lang="en-US" baseline="0" dirty="0"/>
              <a:t> </a:t>
            </a:r>
          </a:p>
          <a:p>
            <a:endParaRPr lang="en-US" baseline="0" dirty="0"/>
          </a:p>
          <a:p>
            <a:r>
              <a:rPr lang="en-US" baseline="0" dirty="0"/>
              <a:t>An </a:t>
            </a:r>
            <a:r>
              <a:rPr lang="en-US" baseline="0" dirty="0" err="1"/>
              <a:t>dieser</a:t>
            </a:r>
            <a:r>
              <a:rPr lang="en-US" baseline="0" dirty="0"/>
              <a:t> </a:t>
            </a:r>
            <a:r>
              <a:rPr lang="en-US" baseline="0" dirty="0" err="1"/>
              <a:t>Stelle</a:t>
            </a:r>
            <a:r>
              <a:rPr lang="en-US" baseline="0" dirty="0"/>
              <a:t> </a:t>
            </a:r>
            <a:r>
              <a:rPr lang="en-US" baseline="0" dirty="0" err="1"/>
              <a:t>möchte</a:t>
            </a:r>
            <a:r>
              <a:rPr lang="en-US" baseline="0" dirty="0"/>
              <a:t> </a:t>
            </a:r>
            <a:r>
              <a:rPr lang="en-US" baseline="0" dirty="0" err="1"/>
              <a:t>ich</a:t>
            </a:r>
            <a:r>
              <a:rPr lang="en-US" baseline="0" dirty="0"/>
              <a:t> auf die </a:t>
            </a:r>
            <a:r>
              <a:rPr lang="en-US" baseline="0" dirty="0" err="1"/>
              <a:t>beiden</a:t>
            </a:r>
            <a:r>
              <a:rPr lang="en-US" baseline="0" dirty="0"/>
              <a:t> Metric Types Investigations und Requests </a:t>
            </a:r>
            <a:r>
              <a:rPr lang="en-US" baseline="0" dirty="0" err="1"/>
              <a:t>eingehen</a:t>
            </a:r>
            <a:r>
              <a:rPr lang="en-US" baseline="0" dirty="0"/>
              <a:t>, die </a:t>
            </a:r>
            <a:r>
              <a:rPr lang="en-US" baseline="0" dirty="0" err="1"/>
              <a:t>im</a:t>
            </a:r>
            <a:r>
              <a:rPr lang="en-US" baseline="0" dirty="0"/>
              <a:t> </a:t>
            </a:r>
            <a:r>
              <a:rPr lang="en-US" baseline="0" dirty="0" err="1"/>
              <a:t>Vergleich</a:t>
            </a:r>
            <a:r>
              <a:rPr lang="en-US" baseline="0" dirty="0"/>
              <a:t> </a:t>
            </a:r>
            <a:r>
              <a:rPr lang="en-US" baseline="0" dirty="0" err="1"/>
              <a:t>zum</a:t>
            </a:r>
            <a:r>
              <a:rPr lang="en-US" baseline="0" dirty="0"/>
              <a:t> </a:t>
            </a:r>
            <a:r>
              <a:rPr lang="en-US" baseline="0" dirty="0" err="1"/>
              <a:t>bisherigen</a:t>
            </a:r>
            <a:r>
              <a:rPr lang="en-US" baseline="0" dirty="0"/>
              <a:t> Code of Practice </a:t>
            </a:r>
            <a:r>
              <a:rPr lang="en-US" baseline="0" dirty="0" err="1"/>
              <a:t>eine</a:t>
            </a:r>
            <a:r>
              <a:rPr lang="en-US" baseline="0" dirty="0"/>
              <a:t> </a:t>
            </a:r>
            <a:r>
              <a:rPr lang="en-US" baseline="0" dirty="0" err="1"/>
              <a:t>große</a:t>
            </a:r>
            <a:r>
              <a:rPr lang="en-US" baseline="0" dirty="0"/>
              <a:t> </a:t>
            </a:r>
            <a:r>
              <a:rPr lang="en-US" baseline="0" dirty="0" err="1"/>
              <a:t>Veränderung</a:t>
            </a:r>
            <a:r>
              <a:rPr lang="en-US" baseline="0" dirty="0"/>
              <a:t> in der </a:t>
            </a:r>
            <a:r>
              <a:rPr lang="en-US" baseline="0" dirty="0" err="1"/>
              <a:t>Erhebung</a:t>
            </a:r>
            <a:r>
              <a:rPr lang="en-US" baseline="0" dirty="0"/>
              <a:t> und </a:t>
            </a:r>
            <a:r>
              <a:rPr lang="en-US" baseline="0" dirty="0" err="1"/>
              <a:t>Darstellung</a:t>
            </a:r>
            <a:r>
              <a:rPr lang="en-US" baseline="0" dirty="0"/>
              <a:t> der </a:t>
            </a:r>
            <a:r>
              <a:rPr lang="en-US" baseline="0" dirty="0" err="1"/>
              <a:t>Nutzungszahlen</a:t>
            </a:r>
            <a:r>
              <a:rPr lang="en-US" baseline="0" dirty="0"/>
              <a:t> </a:t>
            </a:r>
            <a:r>
              <a:rPr lang="en-US" baseline="0" dirty="0" err="1"/>
              <a:t>bedeuten</a:t>
            </a:r>
            <a:r>
              <a:rPr lang="en-US" baseline="0" dirty="0"/>
              <a:t>.</a:t>
            </a:r>
          </a:p>
          <a:p>
            <a:endParaRPr lang="en-US" baseline="0" dirty="0"/>
          </a:p>
          <a:p>
            <a:r>
              <a:rPr lang="de-DE" b="1" baseline="0" dirty="0" err="1">
                <a:solidFill>
                  <a:schemeClr val="dk1"/>
                </a:solidFill>
                <a:ea typeface="Calibri"/>
                <a:cs typeface="Calibri"/>
                <a:sym typeface="Calibri"/>
              </a:rPr>
              <a:t>Investigations</a:t>
            </a:r>
            <a:r>
              <a:rPr lang="de-DE" baseline="0" dirty="0">
                <a:solidFill>
                  <a:schemeClr val="dk1"/>
                </a:solidFill>
                <a:ea typeface="Calibri"/>
                <a:cs typeface="Calibri"/>
                <a:sym typeface="Calibri"/>
              </a:rPr>
              <a:t>: </a:t>
            </a:r>
            <a:r>
              <a:rPr lang="de-DE" dirty="0" err="1">
                <a:solidFill>
                  <a:schemeClr val="dk1"/>
                </a:solidFill>
                <a:ea typeface="Calibri"/>
                <a:cs typeface="Calibri"/>
                <a:sym typeface="Calibri"/>
              </a:rPr>
              <a:t>Investigations</a:t>
            </a:r>
            <a:r>
              <a:rPr lang="de-DE" dirty="0">
                <a:solidFill>
                  <a:schemeClr val="dk1"/>
                </a:solidFill>
                <a:ea typeface="Calibri"/>
                <a:cs typeface="Calibri"/>
                <a:sym typeface="Calibri"/>
              </a:rPr>
              <a:t> erfassen alle Nutzeraktivitäten, die im Zusammenhang mit einem beliebigen Inhalt stehen. Das bedeutet, wenn ein Nutzer sich einen Abstract anschaut, auf den Link-</a:t>
            </a:r>
            <a:r>
              <a:rPr lang="de-DE" dirty="0" err="1">
                <a:solidFill>
                  <a:schemeClr val="dk1"/>
                </a:solidFill>
                <a:ea typeface="Calibri"/>
                <a:cs typeface="Calibri"/>
                <a:sym typeface="Calibri"/>
              </a:rPr>
              <a:t>Resolver</a:t>
            </a:r>
            <a:r>
              <a:rPr lang="de-DE" dirty="0">
                <a:solidFill>
                  <a:schemeClr val="dk1"/>
                </a:solidFill>
                <a:ea typeface="Calibri"/>
                <a:cs typeface="Calibri"/>
                <a:sym typeface="Calibri"/>
              </a:rPr>
              <a:t>-Button klickt oder aber auch den Volltext eines Artikels aufruft, zählt dies als Investigation.</a:t>
            </a:r>
          </a:p>
          <a:p>
            <a:pPr>
              <a:buSzPct val="25000"/>
            </a:pPr>
            <a:endParaRPr lang="de-DE" dirty="0">
              <a:solidFill>
                <a:schemeClr val="dk1"/>
              </a:solidFill>
              <a:ea typeface="Calibri"/>
              <a:cs typeface="Calibri"/>
              <a:sym typeface="Calibri"/>
            </a:endParaRPr>
          </a:p>
          <a:p>
            <a:pPr>
              <a:buSzPct val="25000"/>
            </a:pPr>
            <a:r>
              <a:rPr lang="de-DE" b="1" dirty="0" err="1">
                <a:solidFill>
                  <a:schemeClr val="dk1"/>
                </a:solidFill>
                <a:ea typeface="Calibri"/>
                <a:cs typeface="Calibri"/>
                <a:sym typeface="Calibri"/>
              </a:rPr>
              <a:t>Total_item_investigations</a:t>
            </a:r>
            <a:r>
              <a:rPr lang="de-DE" dirty="0">
                <a:solidFill>
                  <a:schemeClr val="dk1"/>
                </a:solidFill>
                <a:ea typeface="Calibri"/>
                <a:cs typeface="Calibri"/>
                <a:sym typeface="Calibri"/>
              </a:rPr>
              <a:t> bedeutet, dass jedes Mal, wenn ein Nutzer auf einen Artikel klickt, dies als eine Aktivität gezählt wird. Wenn der Nutzer denselben Artikel dreimal hintereinander anklickt, werden an dieser Stelle auch drei Aktivitäten gezählt.</a:t>
            </a:r>
          </a:p>
          <a:p>
            <a:pPr>
              <a:buSzPct val="25000"/>
            </a:pPr>
            <a:endParaRPr lang="de-DE" dirty="0">
              <a:solidFill>
                <a:schemeClr val="dk1"/>
              </a:solidFill>
              <a:ea typeface="Calibri"/>
              <a:cs typeface="Calibri"/>
              <a:sym typeface="Calibri"/>
            </a:endParaRPr>
          </a:p>
          <a:p>
            <a:pPr>
              <a:buSzPct val="25000"/>
            </a:pPr>
            <a:r>
              <a:rPr lang="de-DE" b="1" dirty="0" err="1">
                <a:solidFill>
                  <a:schemeClr val="dk1"/>
                </a:solidFill>
                <a:ea typeface="Calibri"/>
                <a:cs typeface="Calibri"/>
                <a:sym typeface="Calibri"/>
              </a:rPr>
              <a:t>Unique_item_investigations</a:t>
            </a:r>
            <a:r>
              <a:rPr lang="de-DE" dirty="0">
                <a:solidFill>
                  <a:schemeClr val="dk1"/>
                </a:solidFill>
                <a:ea typeface="Calibri"/>
                <a:cs typeface="Calibri"/>
                <a:sym typeface="Calibri"/>
              </a:rPr>
              <a:t> erfassen pro Artikel und Session nur eine Aktivität, auch wenn der Nutzer mehrmals auf den Artikel klickt. Wenn sich zum Beispiel der Nutzer auf der Webseite den Abstract zu einem Artikel ansieht und anschließend dann den Volltext, dann wird das an dieser Stelle nur als eine Investigation gezählt. Zur Definition einer  </a:t>
            </a:r>
            <a:r>
              <a:rPr lang="de-DE" b="0" dirty="0">
                <a:solidFill>
                  <a:schemeClr val="dk1"/>
                </a:solidFill>
                <a:ea typeface="Calibri"/>
                <a:cs typeface="Calibri"/>
                <a:sym typeface="Calibri"/>
              </a:rPr>
              <a:t>Session: entweder das System erfasst User Session, stellvertretend werden für die Nutzungsstatistiken Abschnitte von der Dauer einer Stunde errechnet. Doppelklick-Filter-Regeln (30 Sekunden) gelten aber weiterhin!</a:t>
            </a:r>
          </a:p>
          <a:p>
            <a:pPr>
              <a:buSzPct val="25000"/>
            </a:pPr>
            <a:endParaRPr lang="de-DE" dirty="0">
              <a:solidFill>
                <a:schemeClr val="dk1"/>
              </a:solidFill>
              <a:ea typeface="Calibri"/>
              <a:cs typeface="Calibri"/>
              <a:sym typeface="Calibri"/>
            </a:endParaRPr>
          </a:p>
          <a:p>
            <a:pPr>
              <a:buSzPct val="25000"/>
            </a:pPr>
            <a:r>
              <a:rPr lang="de-DE" b="1" dirty="0" err="1">
                <a:solidFill>
                  <a:schemeClr val="dk1"/>
                </a:solidFill>
                <a:ea typeface="Calibri"/>
                <a:cs typeface="Calibri"/>
                <a:sym typeface="Calibri"/>
              </a:rPr>
              <a:t>Unique_title_investigatons</a:t>
            </a:r>
            <a:r>
              <a:rPr lang="de-DE" dirty="0">
                <a:solidFill>
                  <a:schemeClr val="dk1"/>
                </a:solidFill>
                <a:ea typeface="Calibri"/>
                <a:cs typeface="Calibri"/>
                <a:sym typeface="Calibri"/>
              </a:rPr>
              <a:t> erfasst die Anzahl der Aktivitäten auf Titelebene. Das heißt zum Beispiel, wenn ein Nutzer auf 5 verschiedene Kapitel desselben Buches zugreift, wird an dieser Stelle pro Session nur eine Aktivität gezählt.</a:t>
            </a:r>
          </a:p>
          <a:p>
            <a:pPr>
              <a:buSzPct val="25000"/>
            </a:pPr>
            <a:endParaRPr lang="de-DE" dirty="0">
              <a:solidFill>
                <a:schemeClr val="dk1"/>
              </a:solidFill>
              <a:ea typeface="Calibri"/>
              <a:cs typeface="Calibri"/>
              <a:sym typeface="Calibri"/>
            </a:endParaRPr>
          </a:p>
          <a:p>
            <a:pPr>
              <a:buSzPct val="25000"/>
            </a:pPr>
            <a:r>
              <a:rPr lang="de-DE" b="1" dirty="0">
                <a:solidFill>
                  <a:schemeClr val="dk1"/>
                </a:solidFill>
                <a:ea typeface="Calibri"/>
                <a:cs typeface="Calibri"/>
                <a:sym typeface="Calibri"/>
              </a:rPr>
              <a:t>Request </a:t>
            </a:r>
            <a:r>
              <a:rPr lang="de-DE" dirty="0">
                <a:solidFill>
                  <a:schemeClr val="dk1"/>
                </a:solidFill>
                <a:ea typeface="Calibri"/>
                <a:cs typeface="Calibri"/>
                <a:sym typeface="Calibri"/>
              </a:rPr>
              <a:t>entspricht der früheren Benennung </a:t>
            </a:r>
            <a:r>
              <a:rPr lang="de-DE" dirty="0" err="1">
                <a:solidFill>
                  <a:schemeClr val="dk1"/>
                </a:solidFill>
                <a:ea typeface="Calibri"/>
                <a:cs typeface="Calibri"/>
                <a:sym typeface="Calibri"/>
              </a:rPr>
              <a:t>full</a:t>
            </a:r>
            <a:r>
              <a:rPr lang="de-DE" dirty="0">
                <a:solidFill>
                  <a:schemeClr val="dk1"/>
                </a:solidFill>
                <a:ea typeface="Calibri"/>
                <a:cs typeface="Calibri"/>
                <a:sym typeface="Calibri"/>
              </a:rPr>
              <a:t> </a:t>
            </a:r>
            <a:r>
              <a:rPr lang="de-DE" dirty="0" err="1">
                <a:solidFill>
                  <a:schemeClr val="dk1"/>
                </a:solidFill>
                <a:ea typeface="Calibri"/>
                <a:cs typeface="Calibri"/>
                <a:sym typeface="Calibri"/>
              </a:rPr>
              <a:t>text</a:t>
            </a:r>
            <a:r>
              <a:rPr lang="de-DE" dirty="0">
                <a:solidFill>
                  <a:schemeClr val="dk1"/>
                </a:solidFill>
                <a:ea typeface="Calibri"/>
                <a:cs typeface="Calibri"/>
                <a:sym typeface="Calibri"/>
              </a:rPr>
              <a:t> </a:t>
            </a:r>
            <a:r>
              <a:rPr lang="de-DE" dirty="0" err="1">
                <a:solidFill>
                  <a:schemeClr val="dk1"/>
                </a:solidFill>
                <a:ea typeface="Calibri"/>
                <a:cs typeface="Calibri"/>
                <a:sym typeface="Calibri"/>
              </a:rPr>
              <a:t>article</a:t>
            </a:r>
            <a:r>
              <a:rPr lang="de-DE" dirty="0">
                <a:solidFill>
                  <a:schemeClr val="dk1"/>
                </a:solidFill>
                <a:ea typeface="Calibri"/>
                <a:cs typeface="Calibri"/>
                <a:sym typeface="Calibri"/>
              </a:rPr>
              <a:t> </a:t>
            </a:r>
            <a:r>
              <a:rPr lang="de-DE" dirty="0" err="1">
                <a:solidFill>
                  <a:schemeClr val="dk1"/>
                </a:solidFill>
                <a:ea typeface="Calibri"/>
                <a:cs typeface="Calibri"/>
                <a:sym typeface="Calibri"/>
              </a:rPr>
              <a:t>request</a:t>
            </a:r>
            <a:r>
              <a:rPr lang="de-DE" dirty="0">
                <a:solidFill>
                  <a:schemeClr val="dk1"/>
                </a:solidFill>
                <a:ea typeface="Calibri"/>
                <a:cs typeface="Calibri"/>
                <a:sym typeface="Calibri"/>
              </a:rPr>
              <a:t>, ist aber unabhängig vom Format (</a:t>
            </a:r>
            <a:r>
              <a:rPr lang="de-DE" dirty="0" err="1">
                <a:solidFill>
                  <a:schemeClr val="dk1"/>
                </a:solidFill>
                <a:ea typeface="Calibri"/>
                <a:cs typeface="Calibri"/>
                <a:sym typeface="Calibri"/>
              </a:rPr>
              <a:t>pdf</a:t>
            </a:r>
            <a:r>
              <a:rPr lang="de-DE" dirty="0">
                <a:solidFill>
                  <a:schemeClr val="dk1"/>
                </a:solidFill>
                <a:ea typeface="Calibri"/>
                <a:cs typeface="Calibri"/>
                <a:sym typeface="Calibri"/>
              </a:rPr>
              <a:t> oder </a:t>
            </a:r>
            <a:r>
              <a:rPr lang="de-DE" dirty="0" err="1">
                <a:solidFill>
                  <a:schemeClr val="dk1"/>
                </a:solidFill>
                <a:ea typeface="Calibri"/>
                <a:cs typeface="Calibri"/>
                <a:sym typeface="Calibri"/>
              </a:rPr>
              <a:t>html</a:t>
            </a:r>
            <a:r>
              <a:rPr lang="de-DE" dirty="0">
                <a:solidFill>
                  <a:schemeClr val="dk1"/>
                </a:solidFill>
                <a:ea typeface="Calibri"/>
                <a:cs typeface="Calibri"/>
                <a:sym typeface="Calibri"/>
              </a:rPr>
              <a:t>)</a:t>
            </a:r>
          </a:p>
          <a:p>
            <a:pPr>
              <a:buSzPct val="25000"/>
            </a:pPr>
            <a:r>
              <a:rPr lang="de-DE" dirty="0">
                <a:solidFill>
                  <a:schemeClr val="dk1"/>
                </a:solidFill>
                <a:ea typeface="Calibri"/>
                <a:cs typeface="Calibri"/>
                <a:sym typeface="Calibri"/>
              </a:rPr>
              <a:t>Wieder haben wir die Unterscheidung nach Total und Unique.</a:t>
            </a:r>
          </a:p>
          <a:p>
            <a:pPr>
              <a:buSzPct val="25000"/>
            </a:pPr>
            <a:endParaRPr lang="de-DE" dirty="0">
              <a:solidFill>
                <a:schemeClr val="dk1"/>
              </a:solidFill>
              <a:ea typeface="Calibri"/>
              <a:cs typeface="Calibri"/>
              <a:sym typeface="Calibri"/>
            </a:endParaRPr>
          </a:p>
          <a:p>
            <a:pPr>
              <a:buSzPct val="25000"/>
            </a:pPr>
            <a:r>
              <a:rPr lang="de-DE" b="1" dirty="0" err="1">
                <a:solidFill>
                  <a:schemeClr val="dk1"/>
                </a:solidFill>
                <a:ea typeface="Calibri"/>
                <a:cs typeface="Calibri"/>
                <a:sym typeface="Calibri"/>
              </a:rPr>
              <a:t>Total_item_requests</a:t>
            </a:r>
            <a:r>
              <a:rPr lang="de-DE" dirty="0">
                <a:solidFill>
                  <a:schemeClr val="dk1"/>
                </a:solidFill>
                <a:ea typeface="Calibri"/>
                <a:cs typeface="Calibri"/>
                <a:sym typeface="Calibri"/>
              </a:rPr>
              <a:t> erfasst, wie viele </a:t>
            </a:r>
            <a:r>
              <a:rPr lang="de-DE" b="1" dirty="0">
                <a:solidFill>
                  <a:schemeClr val="dk1"/>
                </a:solidFill>
                <a:ea typeface="Calibri"/>
                <a:cs typeface="Calibri"/>
                <a:sym typeface="Calibri"/>
              </a:rPr>
              <a:t>Volltext</a:t>
            </a:r>
            <a:r>
              <a:rPr lang="de-DE" dirty="0">
                <a:solidFill>
                  <a:schemeClr val="dk1"/>
                </a:solidFill>
                <a:ea typeface="Calibri"/>
                <a:cs typeface="Calibri"/>
                <a:sym typeface="Calibri"/>
              </a:rPr>
              <a:t>nutzungen insgesamt pro Session geschehen sind. Wenn ein Artikel dreimal hintereinander heruntergeladen wird, werden auch drei </a:t>
            </a:r>
            <a:r>
              <a:rPr lang="de-DE" dirty="0" err="1">
                <a:solidFill>
                  <a:schemeClr val="dk1"/>
                </a:solidFill>
                <a:ea typeface="Calibri"/>
                <a:cs typeface="Calibri"/>
                <a:sym typeface="Calibri"/>
              </a:rPr>
              <a:t>requests</a:t>
            </a:r>
            <a:r>
              <a:rPr lang="de-DE" dirty="0">
                <a:solidFill>
                  <a:schemeClr val="dk1"/>
                </a:solidFill>
                <a:ea typeface="Calibri"/>
                <a:cs typeface="Calibri"/>
                <a:sym typeface="Calibri"/>
              </a:rPr>
              <a:t> gezählt.</a:t>
            </a:r>
          </a:p>
          <a:p>
            <a:pPr>
              <a:buSzPct val="25000"/>
            </a:pPr>
            <a:endParaRPr lang="de-DE" dirty="0">
              <a:solidFill>
                <a:schemeClr val="dk1"/>
              </a:solidFill>
              <a:ea typeface="Calibri"/>
              <a:cs typeface="Calibri"/>
              <a:sym typeface="Calibri"/>
            </a:endParaRPr>
          </a:p>
          <a:p>
            <a:pPr>
              <a:buSzPct val="25000"/>
            </a:pPr>
            <a:r>
              <a:rPr lang="de-DE" b="1" dirty="0" err="1">
                <a:solidFill>
                  <a:schemeClr val="dk1"/>
                </a:solidFill>
                <a:ea typeface="Calibri"/>
                <a:cs typeface="Calibri"/>
                <a:sym typeface="Calibri"/>
              </a:rPr>
              <a:t>Unique_item_request</a:t>
            </a:r>
            <a:r>
              <a:rPr lang="de-DE" dirty="0" err="1">
                <a:solidFill>
                  <a:schemeClr val="dk1"/>
                </a:solidFill>
                <a:ea typeface="Calibri"/>
                <a:cs typeface="Calibri"/>
                <a:sym typeface="Calibri"/>
              </a:rPr>
              <a:t>s</a:t>
            </a:r>
            <a:r>
              <a:rPr lang="de-DE" dirty="0">
                <a:solidFill>
                  <a:schemeClr val="dk1"/>
                </a:solidFill>
                <a:ea typeface="Calibri"/>
                <a:cs typeface="Calibri"/>
                <a:sym typeface="Calibri"/>
              </a:rPr>
              <a:t> erfasst pro Artikel bzw. Kapitel pro Session nur eine Volltextnutzung. Das heißt, wenn ein Nutzer sich zuerst den Volltext in HTML anschaut und dann das zugehörige PDF herunterlädt, wird hier nur ein einziger </a:t>
            </a:r>
            <a:r>
              <a:rPr lang="de-DE" dirty="0" err="1">
                <a:solidFill>
                  <a:schemeClr val="dk1"/>
                </a:solidFill>
                <a:ea typeface="Calibri"/>
                <a:cs typeface="Calibri"/>
                <a:sym typeface="Calibri"/>
              </a:rPr>
              <a:t>request</a:t>
            </a:r>
            <a:r>
              <a:rPr lang="de-DE" dirty="0">
                <a:solidFill>
                  <a:schemeClr val="dk1"/>
                </a:solidFill>
                <a:ea typeface="Calibri"/>
                <a:cs typeface="Calibri"/>
                <a:sym typeface="Calibri"/>
              </a:rPr>
              <a:t> gezählt.</a:t>
            </a:r>
          </a:p>
          <a:p>
            <a:pPr>
              <a:buSzPct val="25000"/>
            </a:pPr>
            <a:endParaRPr lang="de-DE" dirty="0">
              <a:solidFill>
                <a:schemeClr val="dk1"/>
              </a:solidFill>
              <a:ea typeface="Calibri"/>
              <a:cs typeface="Calibri"/>
              <a:sym typeface="Calibri"/>
            </a:endParaRPr>
          </a:p>
          <a:p>
            <a:pPr>
              <a:buSzPct val="25000"/>
            </a:pPr>
            <a:r>
              <a:rPr lang="de-DE" b="1" dirty="0" err="1">
                <a:solidFill>
                  <a:schemeClr val="dk1"/>
                </a:solidFill>
                <a:ea typeface="Calibri"/>
                <a:cs typeface="Calibri"/>
                <a:sym typeface="Calibri"/>
              </a:rPr>
              <a:t>Unique_title_requests</a:t>
            </a:r>
            <a:r>
              <a:rPr lang="de-DE" b="1" dirty="0">
                <a:solidFill>
                  <a:schemeClr val="dk1"/>
                </a:solidFill>
                <a:ea typeface="Calibri"/>
                <a:cs typeface="Calibri"/>
                <a:sym typeface="Calibri"/>
              </a:rPr>
              <a:t> </a:t>
            </a:r>
            <a:r>
              <a:rPr lang="de-DE" dirty="0">
                <a:solidFill>
                  <a:schemeClr val="dk1"/>
                </a:solidFill>
                <a:ea typeface="Calibri"/>
                <a:cs typeface="Calibri"/>
                <a:sym typeface="Calibri"/>
              </a:rPr>
              <a:t>erfasst wiederum die Volltextnutzung auf Titelebene, indem pro Titel und Session ein einziger </a:t>
            </a:r>
            <a:r>
              <a:rPr lang="de-DE" dirty="0" err="1">
                <a:solidFill>
                  <a:schemeClr val="dk1"/>
                </a:solidFill>
                <a:ea typeface="Calibri"/>
                <a:cs typeface="Calibri"/>
                <a:sym typeface="Calibri"/>
              </a:rPr>
              <a:t>request</a:t>
            </a:r>
            <a:r>
              <a:rPr lang="de-DE" dirty="0">
                <a:solidFill>
                  <a:schemeClr val="dk1"/>
                </a:solidFill>
                <a:ea typeface="Calibri"/>
                <a:cs typeface="Calibri"/>
                <a:sym typeface="Calibri"/>
              </a:rPr>
              <a:t> gezählt wird, egal wie oft oder wie viele Volltexte genutzt wurde. Wenn also 5 Kapitel desselben Buchs heruntergeladen wurden, wird an dieser Stelle ein einziger </a:t>
            </a:r>
            <a:r>
              <a:rPr lang="de-DE" dirty="0" err="1">
                <a:solidFill>
                  <a:schemeClr val="dk1"/>
                </a:solidFill>
                <a:ea typeface="Calibri"/>
                <a:cs typeface="Calibri"/>
                <a:sym typeface="Calibri"/>
              </a:rPr>
              <a:t>request</a:t>
            </a:r>
            <a:r>
              <a:rPr lang="de-DE" dirty="0">
                <a:solidFill>
                  <a:schemeClr val="dk1"/>
                </a:solidFill>
                <a:ea typeface="Calibri"/>
                <a:cs typeface="Calibri"/>
                <a:sym typeface="Calibri"/>
              </a:rPr>
              <a:t> gezählt.</a:t>
            </a:r>
          </a:p>
          <a:p>
            <a:pPr>
              <a:buSzPct val="25000"/>
            </a:pPr>
            <a:endParaRPr lang="de-DE" dirty="0">
              <a:solidFill>
                <a:schemeClr val="dk1"/>
              </a:solidFill>
              <a:ea typeface="Calibri"/>
              <a:cs typeface="Calibri"/>
              <a:sym typeface="Calibri"/>
            </a:endParaRPr>
          </a:p>
          <a:p>
            <a:pPr>
              <a:buSzPct val="25000"/>
            </a:pPr>
            <a:r>
              <a:rPr lang="de-DE" b="1" dirty="0">
                <a:solidFill>
                  <a:schemeClr val="dk1"/>
                </a:solidFill>
                <a:ea typeface="Calibri"/>
                <a:cs typeface="Calibri"/>
                <a:sym typeface="Calibri"/>
              </a:rPr>
              <a:t>Für die Nutzung von Zeitschriften ist der </a:t>
            </a:r>
            <a:r>
              <a:rPr lang="de-DE" b="1" dirty="0" err="1">
                <a:solidFill>
                  <a:schemeClr val="dk1"/>
                </a:solidFill>
                <a:ea typeface="Calibri"/>
                <a:cs typeface="Calibri"/>
                <a:sym typeface="Calibri"/>
              </a:rPr>
              <a:t>Metric</a:t>
            </a:r>
            <a:r>
              <a:rPr lang="de-DE" b="1" dirty="0">
                <a:solidFill>
                  <a:schemeClr val="dk1"/>
                </a:solidFill>
                <a:ea typeface="Calibri"/>
                <a:cs typeface="Calibri"/>
                <a:sym typeface="Calibri"/>
              </a:rPr>
              <a:t> Type </a:t>
            </a:r>
            <a:r>
              <a:rPr lang="de-DE" b="1" dirty="0" err="1">
                <a:solidFill>
                  <a:schemeClr val="dk1"/>
                </a:solidFill>
                <a:ea typeface="Calibri"/>
                <a:cs typeface="Calibri"/>
                <a:sym typeface="Calibri"/>
              </a:rPr>
              <a:t>unique_item_requests</a:t>
            </a:r>
            <a:r>
              <a:rPr lang="de-DE" dirty="0">
                <a:solidFill>
                  <a:schemeClr val="dk1"/>
                </a:solidFill>
                <a:ea typeface="Calibri"/>
                <a:cs typeface="Calibri"/>
                <a:sym typeface="Calibri"/>
              </a:rPr>
              <a:t> Grundlage für die Ermittlung von Kennzahlen wie Kosten pro Download. Hier werden die früheren Doppeltzählungen ausgeschlossen, wenn auf der Anbieterseite direkt der HTML-Volltext angeboten wird und anschließend das zugehörige PDF heruntergeladen wird. So wird aber auch vermieden, dass die HTML-Volltextnutzung gar nicht berücksichtigt wird, was bisher der Fall war, wenn nur auf die Nutzung der PDFs geschaut wurde.</a:t>
            </a:r>
          </a:p>
          <a:p>
            <a:pPr>
              <a:buSzPct val="25000"/>
            </a:pPr>
            <a:endParaRPr lang="de-DE" dirty="0">
              <a:solidFill>
                <a:schemeClr val="dk1"/>
              </a:solidFil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de-DE" b="1" dirty="0">
                <a:solidFill>
                  <a:schemeClr val="dk1"/>
                </a:solidFill>
                <a:ea typeface="Calibri"/>
                <a:cs typeface="Calibri"/>
                <a:sym typeface="Calibri"/>
              </a:rPr>
              <a:t>Für die Nutzung von Büchern ist der </a:t>
            </a:r>
            <a:r>
              <a:rPr lang="de-DE" b="1" dirty="0" err="1">
                <a:solidFill>
                  <a:schemeClr val="dk1"/>
                </a:solidFill>
                <a:ea typeface="Calibri"/>
                <a:cs typeface="Calibri"/>
                <a:sym typeface="Calibri"/>
              </a:rPr>
              <a:t>Metric</a:t>
            </a:r>
            <a:r>
              <a:rPr lang="de-DE" b="1" baseline="0" dirty="0">
                <a:solidFill>
                  <a:schemeClr val="dk1"/>
                </a:solidFill>
                <a:ea typeface="Calibri"/>
                <a:cs typeface="Calibri"/>
                <a:sym typeface="Calibri"/>
              </a:rPr>
              <a:t> Type </a:t>
            </a:r>
            <a:r>
              <a:rPr lang="de-DE" b="1" baseline="0" dirty="0" err="1">
                <a:solidFill>
                  <a:schemeClr val="dk1"/>
                </a:solidFill>
                <a:ea typeface="Calibri"/>
                <a:cs typeface="Calibri"/>
                <a:sym typeface="Calibri"/>
              </a:rPr>
              <a:t>unique_title_requests</a:t>
            </a:r>
            <a:r>
              <a:rPr lang="de-DE" b="1" baseline="0" dirty="0">
                <a:solidFill>
                  <a:schemeClr val="dk1"/>
                </a:solidFill>
                <a:ea typeface="Calibri"/>
                <a:cs typeface="Calibri"/>
                <a:sym typeface="Calibri"/>
              </a:rPr>
              <a:t> entscheidend.</a:t>
            </a:r>
            <a:endParaRPr lang="de-DE" b="1" dirty="0">
              <a:solidFill>
                <a:schemeClr val="dk1"/>
              </a:solidFill>
              <a:ea typeface="Calibri"/>
              <a:cs typeface="Calibri"/>
              <a:sym typeface="Calibri"/>
            </a:endParaRPr>
          </a:p>
          <a:p>
            <a:pPr>
              <a:buSzPct val="25000"/>
            </a:pPr>
            <a:endParaRPr lang="de-DE" dirty="0">
              <a:solidFill>
                <a:schemeClr val="dk1"/>
              </a:solidFill>
              <a:ea typeface="Calibri"/>
              <a:cs typeface="Calibri"/>
              <a:sym typeface="Calibri"/>
            </a:endParaRPr>
          </a:p>
          <a:p>
            <a:pPr>
              <a:buSzPct val="25000"/>
            </a:pPr>
            <a:r>
              <a:rPr lang="de-DE" dirty="0">
                <a:solidFill>
                  <a:schemeClr val="dk1"/>
                </a:solidFill>
                <a:ea typeface="Calibri"/>
                <a:cs typeface="Calibri"/>
                <a:sym typeface="Calibri"/>
              </a:rPr>
              <a:t>Wenn bisher für Analysen die HTML-Nutzung im Verhältnis zur PDF-Nutzung in Betracht gezogen wurde, bietet sich zukünftig ein Vergleich von </a:t>
            </a:r>
            <a:r>
              <a:rPr lang="de-DE" dirty="0" err="1">
                <a:solidFill>
                  <a:schemeClr val="dk1"/>
                </a:solidFill>
                <a:ea typeface="Calibri"/>
                <a:cs typeface="Calibri"/>
                <a:sym typeface="Calibri"/>
              </a:rPr>
              <a:t>total_item_requests</a:t>
            </a:r>
            <a:r>
              <a:rPr lang="de-DE" dirty="0">
                <a:solidFill>
                  <a:schemeClr val="dk1"/>
                </a:solidFill>
                <a:ea typeface="Calibri"/>
                <a:cs typeface="Calibri"/>
                <a:sym typeface="Calibri"/>
              </a:rPr>
              <a:t> und </a:t>
            </a:r>
            <a:r>
              <a:rPr lang="de-DE" dirty="0" err="1">
                <a:solidFill>
                  <a:schemeClr val="dk1"/>
                </a:solidFill>
                <a:ea typeface="Calibri"/>
                <a:cs typeface="Calibri"/>
                <a:sym typeface="Calibri"/>
              </a:rPr>
              <a:t>unique_item_requests</a:t>
            </a:r>
            <a:r>
              <a:rPr lang="de-DE" dirty="0">
                <a:solidFill>
                  <a:schemeClr val="dk1"/>
                </a:solidFill>
                <a:ea typeface="Calibri"/>
                <a:cs typeface="Calibri"/>
                <a:sym typeface="Calibri"/>
              </a:rPr>
              <a:t> an.</a:t>
            </a:r>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11</a:t>
            </a:fld>
            <a:endParaRPr lang="en-US" dirty="0"/>
          </a:p>
        </p:txBody>
      </p:sp>
    </p:spTree>
    <p:extLst>
      <p:ext uri="{BB962C8B-B14F-4D97-AF65-F5344CB8AC3E}">
        <p14:creationId xmlns:p14="http://schemas.microsoft.com/office/powerpoint/2010/main" val="416353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GB" sz="1200" b="0" i="0" u="none" strike="noStrike" cap="none" dirty="0" err="1">
                <a:solidFill>
                  <a:schemeClr val="dk1"/>
                </a:solidFill>
                <a:latin typeface="+mn-lt"/>
                <a:ea typeface="Calibri"/>
                <a:cs typeface="Calibri"/>
                <a:sym typeface="Calibri"/>
              </a:rPr>
              <a:t>Hier</a:t>
            </a:r>
            <a:r>
              <a:rPr lang="en-GB" sz="1200" b="0" i="0" u="none" strike="noStrike" cap="none" dirty="0">
                <a:solidFill>
                  <a:schemeClr val="dk1"/>
                </a:solidFill>
                <a:latin typeface="+mn-lt"/>
                <a:ea typeface="Calibri"/>
                <a:cs typeface="Calibri"/>
                <a:sym typeface="Calibri"/>
              </a:rPr>
              <a:t> </a:t>
            </a:r>
            <a:r>
              <a:rPr lang="en-GB" sz="1200" b="0" i="0" u="none" strike="noStrike" cap="none" dirty="0" err="1">
                <a:solidFill>
                  <a:schemeClr val="dk1"/>
                </a:solidFill>
                <a:latin typeface="+mn-lt"/>
                <a:ea typeface="Calibri"/>
                <a:cs typeface="Calibri"/>
                <a:sym typeface="Calibri"/>
              </a:rPr>
              <a:t>noch</a:t>
            </a:r>
            <a:r>
              <a:rPr lang="en-GB" sz="1200" b="0" i="0" u="none" strike="noStrike" cap="none" dirty="0">
                <a:solidFill>
                  <a:schemeClr val="dk1"/>
                </a:solidFill>
                <a:latin typeface="+mn-lt"/>
                <a:ea typeface="Calibri"/>
                <a:cs typeface="Calibri"/>
                <a:sym typeface="Calibri"/>
              </a:rPr>
              <a:t> </a:t>
            </a:r>
            <a:r>
              <a:rPr lang="en-GB" sz="1200" b="0" i="0" u="none" strike="noStrike" cap="none" dirty="0" err="1">
                <a:solidFill>
                  <a:schemeClr val="dk1"/>
                </a:solidFill>
                <a:latin typeface="+mn-lt"/>
                <a:ea typeface="Calibri"/>
                <a:cs typeface="Calibri"/>
                <a:sym typeface="Calibri"/>
              </a:rPr>
              <a:t>eine</a:t>
            </a:r>
            <a:r>
              <a:rPr lang="en-GB" sz="1200" b="0" i="0" u="none" strike="noStrike" cap="none" dirty="0">
                <a:solidFill>
                  <a:schemeClr val="dk1"/>
                </a:solidFill>
                <a:latin typeface="+mn-lt"/>
                <a:ea typeface="Calibri"/>
                <a:cs typeface="Calibri"/>
                <a:sym typeface="Calibri"/>
              </a:rPr>
              <a:t> Illustration,</a:t>
            </a:r>
            <a:r>
              <a:rPr lang="en-GB" sz="1200" b="0" i="0" u="none" strike="noStrike" cap="none" baseline="0" dirty="0">
                <a:solidFill>
                  <a:schemeClr val="dk1"/>
                </a:solidFill>
                <a:latin typeface="+mn-lt"/>
                <a:ea typeface="Calibri"/>
                <a:cs typeface="Calibri"/>
                <a:sym typeface="Calibri"/>
              </a:rPr>
              <a:t> die </a:t>
            </a:r>
            <a:r>
              <a:rPr lang="en-GB" sz="1200" b="0" i="0" u="none" strike="noStrike" cap="none" baseline="0" dirty="0" err="1">
                <a:solidFill>
                  <a:schemeClr val="dk1"/>
                </a:solidFill>
                <a:latin typeface="+mn-lt"/>
                <a:ea typeface="Calibri"/>
                <a:cs typeface="Calibri"/>
                <a:sym typeface="Calibri"/>
              </a:rPr>
              <a:t>die</a:t>
            </a:r>
            <a:r>
              <a:rPr lang="en-GB" sz="1200" b="0" i="0" u="none" strike="noStrike" cap="none" baseline="0" dirty="0">
                <a:solidFill>
                  <a:schemeClr val="dk1"/>
                </a:solidFill>
                <a:latin typeface="+mn-lt"/>
                <a:ea typeface="Calibri"/>
                <a:cs typeface="Calibri"/>
                <a:sym typeface="Calibri"/>
              </a:rPr>
              <a:t> </a:t>
            </a:r>
            <a:r>
              <a:rPr lang="en-GB" sz="1200" b="0" i="0" u="none" strike="noStrike" cap="none" baseline="0" dirty="0" err="1">
                <a:solidFill>
                  <a:schemeClr val="dk1"/>
                </a:solidFill>
                <a:latin typeface="+mn-lt"/>
                <a:ea typeface="Calibri"/>
                <a:cs typeface="Calibri"/>
                <a:sym typeface="Calibri"/>
              </a:rPr>
              <a:t>Unterscheidung</a:t>
            </a:r>
            <a:r>
              <a:rPr lang="en-GB" sz="1200" b="0" i="0" u="none" strike="noStrike" cap="none" baseline="0" dirty="0">
                <a:solidFill>
                  <a:schemeClr val="dk1"/>
                </a:solidFill>
                <a:latin typeface="+mn-lt"/>
                <a:ea typeface="Calibri"/>
                <a:cs typeface="Calibri"/>
                <a:sym typeface="Calibri"/>
              </a:rPr>
              <a:t> </a:t>
            </a:r>
            <a:r>
              <a:rPr lang="en-GB" sz="1200" b="0" i="0" u="none" strike="noStrike" cap="none" dirty="0">
                <a:solidFill>
                  <a:schemeClr val="dk1"/>
                </a:solidFill>
                <a:latin typeface="+mn-lt"/>
                <a:ea typeface="Calibri"/>
                <a:cs typeface="Calibri"/>
                <a:sym typeface="Calibri"/>
              </a:rPr>
              <a:t>von Investigations und Requests </a:t>
            </a:r>
            <a:r>
              <a:rPr lang="en-GB" sz="1200" b="0" i="0" u="none" strike="noStrike" cap="none" dirty="0" err="1">
                <a:solidFill>
                  <a:schemeClr val="dk1"/>
                </a:solidFill>
                <a:latin typeface="+mn-lt"/>
                <a:ea typeface="Calibri"/>
                <a:cs typeface="Calibri"/>
                <a:sym typeface="Calibri"/>
              </a:rPr>
              <a:t>verdeutlicht</a:t>
            </a:r>
            <a:r>
              <a:rPr lang="en-GB" sz="1200" b="0" i="0" u="none" strike="noStrike" cap="none" dirty="0">
                <a:solidFill>
                  <a:schemeClr val="dk1"/>
                </a:solidFill>
                <a:latin typeface="+mn-lt"/>
                <a:ea typeface="Calibri"/>
                <a:cs typeface="Calibri"/>
                <a:sym typeface="Calibri"/>
              </a:rPr>
              <a:t>. </a:t>
            </a:r>
            <a:endParaRPr lang="en-GB" dirty="0">
              <a:solidFill>
                <a:schemeClr val="dk1"/>
              </a:solidFill>
              <a:ea typeface="Calibri"/>
              <a:cs typeface="Calibri"/>
              <a:sym typeface="Calibri"/>
            </a:endParaRPr>
          </a:p>
          <a:p>
            <a:pPr>
              <a:buSzPct val="25000"/>
            </a:pPr>
            <a:r>
              <a:rPr lang="en-GB" dirty="0">
                <a:solidFill>
                  <a:schemeClr val="dk1"/>
                </a:solidFill>
                <a:ea typeface="Calibri"/>
                <a:cs typeface="Calibri"/>
                <a:sym typeface="Calibri"/>
              </a:rPr>
              <a:t>Die Requests </a:t>
            </a:r>
            <a:r>
              <a:rPr lang="en-GB" dirty="0" err="1">
                <a:solidFill>
                  <a:schemeClr val="dk1"/>
                </a:solidFill>
                <a:ea typeface="Calibri"/>
                <a:cs typeface="Calibri"/>
                <a:sym typeface="Calibri"/>
              </a:rPr>
              <a:t>werden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als</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Teil</a:t>
            </a:r>
            <a:r>
              <a:rPr lang="en-GB" dirty="0">
                <a:solidFill>
                  <a:schemeClr val="dk1"/>
                </a:solidFill>
                <a:ea typeface="Calibri"/>
                <a:cs typeface="Calibri"/>
                <a:sym typeface="Calibri"/>
              </a:rPr>
              <a:t> der Investigations </a:t>
            </a:r>
            <a:r>
              <a:rPr lang="en-GB" dirty="0" err="1">
                <a:solidFill>
                  <a:schemeClr val="dk1"/>
                </a:solidFill>
                <a:ea typeface="Calibri"/>
                <a:cs typeface="Calibri"/>
                <a:sym typeface="Calibri"/>
              </a:rPr>
              <a:t>mitgezählt</a:t>
            </a:r>
            <a:r>
              <a:rPr lang="en-GB" dirty="0">
                <a:solidFill>
                  <a:schemeClr val="dk1"/>
                </a:solidFill>
                <a:ea typeface="Calibri"/>
                <a:cs typeface="Calibri"/>
                <a:sym typeface="Calibri"/>
              </a:rPr>
              <a:t>, in den Reports </a:t>
            </a:r>
            <a:r>
              <a:rPr lang="en-GB" dirty="0" err="1">
                <a:solidFill>
                  <a:schemeClr val="dk1"/>
                </a:solidFill>
                <a:ea typeface="Calibri"/>
                <a:cs typeface="Calibri"/>
                <a:sym typeface="Calibri"/>
              </a:rPr>
              <a:t>aber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auch</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separat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angezeigt</a:t>
            </a:r>
            <a:r>
              <a:rPr lang="en-GB" dirty="0">
                <a:solidFill>
                  <a:schemeClr val="dk1"/>
                </a:solidFill>
                <a:ea typeface="Calibri"/>
                <a:cs typeface="Calibri"/>
                <a:sym typeface="Calibri"/>
              </a:rPr>
              <a:t>.</a:t>
            </a:r>
          </a:p>
          <a:p>
            <a:pPr>
              <a:buSzPct val="25000"/>
            </a:pPr>
            <a:endParaRPr lang="en-GB" dirty="0">
              <a:solidFill>
                <a:schemeClr val="dk1"/>
              </a:solidFill>
              <a:ea typeface="Calibri"/>
              <a:cs typeface="Calibri"/>
              <a:sym typeface="Calibri"/>
            </a:endParaRPr>
          </a:p>
          <a:p>
            <a:pPr>
              <a:buSzPct val="25000"/>
            </a:pPr>
            <a:r>
              <a:rPr lang="en-GB" dirty="0">
                <a:solidFill>
                  <a:schemeClr val="dk1"/>
                </a:solidFill>
                <a:ea typeface="Calibri"/>
                <a:cs typeface="Calibri"/>
                <a:sym typeface="Calibri"/>
              </a:rPr>
              <a:t>Investigation: Abstract </a:t>
            </a:r>
            <a:r>
              <a:rPr lang="en-GB" dirty="0" err="1">
                <a:solidFill>
                  <a:schemeClr val="dk1"/>
                </a:solidFill>
                <a:ea typeface="Calibri"/>
                <a:cs typeface="Calibri"/>
                <a:sym typeface="Calibri"/>
              </a:rPr>
              <a:t>ansehen</a:t>
            </a:r>
            <a:r>
              <a:rPr lang="en-GB" dirty="0">
                <a:solidFill>
                  <a:schemeClr val="dk1"/>
                </a:solidFill>
                <a:ea typeface="Calibri"/>
                <a:cs typeface="Calibri"/>
                <a:sym typeface="Calibri"/>
              </a:rPr>
              <a:t>, Link </a:t>
            </a:r>
            <a:r>
              <a:rPr lang="en-GB" dirty="0" err="1">
                <a:solidFill>
                  <a:schemeClr val="dk1"/>
                </a:solidFill>
                <a:ea typeface="Calibri"/>
                <a:cs typeface="Calibri"/>
                <a:sym typeface="Calibri"/>
              </a:rPr>
              <a:t>zum</a:t>
            </a:r>
            <a:r>
              <a:rPr lang="en-GB" dirty="0">
                <a:solidFill>
                  <a:schemeClr val="dk1"/>
                </a:solidFill>
                <a:ea typeface="Calibri"/>
                <a:cs typeface="Calibri"/>
                <a:sym typeface="Calibri"/>
              </a:rPr>
              <a:t> Link Resolver </a:t>
            </a:r>
            <a:r>
              <a:rPr lang="en-GB" dirty="0" err="1">
                <a:solidFill>
                  <a:schemeClr val="dk1"/>
                </a:solidFill>
                <a:ea typeface="Calibri"/>
                <a:cs typeface="Calibri"/>
                <a:sym typeface="Calibri"/>
              </a:rPr>
              <a:t>anklicken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Artikelvorschau</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ansehen</a:t>
            </a:r>
            <a:r>
              <a:rPr lang="en-GB" dirty="0">
                <a:solidFill>
                  <a:schemeClr val="dk1"/>
                </a:solidFill>
                <a:ea typeface="Calibri"/>
                <a:cs typeface="Calibri"/>
                <a:sym typeface="Calibri"/>
              </a:rPr>
              <a:t> …</a:t>
            </a:r>
          </a:p>
          <a:p>
            <a:pPr>
              <a:buSzPct val="25000"/>
            </a:pPr>
            <a:r>
              <a:rPr lang="en-GB" dirty="0">
                <a:solidFill>
                  <a:schemeClr val="dk1"/>
                </a:solidFill>
                <a:ea typeface="Calibri"/>
                <a:cs typeface="Calibri"/>
                <a:sym typeface="Calibri"/>
              </a:rPr>
              <a:t>Request: </a:t>
            </a:r>
            <a:r>
              <a:rPr lang="en-GB" dirty="0" err="1">
                <a:solidFill>
                  <a:schemeClr val="dk1"/>
                </a:solidFill>
                <a:ea typeface="Calibri"/>
                <a:cs typeface="Calibri"/>
                <a:sym typeface="Calibri"/>
              </a:rPr>
              <a:t>Volltextnutzung</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egal</a:t>
            </a:r>
            <a:r>
              <a:rPr lang="en-GB" dirty="0">
                <a:solidFill>
                  <a:schemeClr val="dk1"/>
                </a:solidFill>
                <a:ea typeface="Calibri"/>
                <a:cs typeface="Calibri"/>
                <a:sym typeface="Calibri"/>
              </a:rPr>
              <a:t> welches Format: HTML, PDF, Multimedia-</a:t>
            </a:r>
            <a:r>
              <a:rPr lang="en-GB" dirty="0" err="1">
                <a:solidFill>
                  <a:schemeClr val="dk1"/>
                </a:solidFill>
                <a:ea typeface="Calibri"/>
                <a:cs typeface="Calibri"/>
                <a:sym typeface="Calibri"/>
              </a:rPr>
              <a:t>Inhalte</a:t>
            </a:r>
            <a:endParaRPr lang="en-GB" dirty="0">
              <a:solidFill>
                <a:schemeClr val="dk1"/>
              </a:solidFill>
              <a:ea typeface="Calibri"/>
              <a:cs typeface="Calibri"/>
              <a:sym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12</a:t>
            </a:fld>
            <a:endParaRPr lang="en-GB"/>
          </a:p>
        </p:txBody>
      </p:sp>
    </p:spTree>
    <p:extLst>
      <p:ext uri="{BB962C8B-B14F-4D97-AF65-F5344CB8AC3E}">
        <p14:creationId xmlns:p14="http://schemas.microsoft.com/office/powerpoint/2010/main" val="2104996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a:t>Jetzt kommen wir zu den weiteren Attributen, die neben den </a:t>
            </a:r>
            <a:r>
              <a:rPr lang="de-DE" baseline="0" dirty="0" err="1"/>
              <a:t>Metric</a:t>
            </a:r>
            <a:r>
              <a:rPr lang="de-DE" baseline="0" dirty="0"/>
              <a:t> </a:t>
            </a:r>
            <a:r>
              <a:rPr lang="de-DE" baseline="0" dirty="0" err="1"/>
              <a:t>Types</a:t>
            </a:r>
            <a:r>
              <a:rPr lang="de-DE" baseline="0" dirty="0"/>
              <a:t> verwendet werden:</a:t>
            </a:r>
          </a:p>
          <a:p>
            <a:endParaRPr lang="de-DE" baseline="0" dirty="0"/>
          </a:p>
          <a:p>
            <a:r>
              <a:rPr lang="de-DE" baseline="0" dirty="0"/>
              <a:t>Zunächst den </a:t>
            </a:r>
            <a:r>
              <a:rPr lang="de-DE" baseline="0" dirty="0" err="1"/>
              <a:t>Data_Type</a:t>
            </a:r>
            <a:r>
              <a:rPr lang="de-DE" baseline="0" dirty="0"/>
              <a:t>, der die Art des Inhalts, für den Nutzungszahlen generiert werden, ganz generell beschreibt. </a:t>
            </a:r>
          </a:p>
          <a:p>
            <a:endParaRPr lang="de-DE" baseline="0" dirty="0"/>
          </a:p>
          <a:p>
            <a:r>
              <a:rPr lang="de-DE" baseline="0" dirty="0"/>
              <a:t>In den Master Reports kommen verschiedene </a:t>
            </a:r>
            <a:r>
              <a:rPr lang="de-DE" baseline="0" dirty="0" err="1"/>
              <a:t>Data_Types</a:t>
            </a:r>
            <a:r>
              <a:rPr lang="de-DE" baseline="0" dirty="0"/>
              <a:t> vor und können dort als optionaler Parameter genutzt werden und zu Gruppierungszwecken eingesetzt werden.</a:t>
            </a:r>
          </a:p>
          <a:p>
            <a:endParaRPr lang="de-DE" baseline="0" dirty="0"/>
          </a:p>
          <a:p>
            <a:r>
              <a:rPr lang="de-DE" baseline="0" dirty="0"/>
              <a:t>Für die schon beschriebenen Standard Views für Bücher bzw. Zeitschriften werden die Data </a:t>
            </a:r>
            <a:r>
              <a:rPr lang="de-DE" baseline="0" dirty="0" err="1"/>
              <a:t>Types</a:t>
            </a:r>
            <a:r>
              <a:rPr lang="de-DE" baseline="0" dirty="0"/>
              <a:t> Book bzw. Journal genutzt.</a:t>
            </a:r>
            <a:endParaRPr lang="de-DE" dirty="0"/>
          </a:p>
        </p:txBody>
      </p:sp>
      <p:sp>
        <p:nvSpPr>
          <p:cNvPr id="4" name="Slide Number Placeholder 3"/>
          <p:cNvSpPr>
            <a:spLocks noGrp="1"/>
          </p:cNvSpPr>
          <p:nvPr>
            <p:ph type="sldNum" sz="quarter" idx="10"/>
          </p:nvPr>
        </p:nvSpPr>
        <p:spPr/>
        <p:txBody>
          <a:bodyPr/>
          <a:lstStyle/>
          <a:p>
            <a:fld id="{F6A14B1A-AE97-41FF-ABC5-97DA38A0C32D}" type="slidenum">
              <a:rPr lang="en-US" smtClean="0"/>
              <a:t>13</a:t>
            </a:fld>
            <a:endParaRPr lang="en-US" dirty="0"/>
          </a:p>
        </p:txBody>
      </p:sp>
    </p:spTree>
    <p:extLst>
      <p:ext uri="{BB962C8B-B14F-4D97-AF65-F5344CB8AC3E}">
        <p14:creationId xmlns:p14="http://schemas.microsoft.com/office/powerpoint/2010/main" val="664335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Der </a:t>
            </a:r>
            <a:r>
              <a:rPr lang="de-DE" dirty="0" err="1"/>
              <a:t>Section_Type</a:t>
            </a:r>
            <a:r>
              <a:rPr lang="de-DE" baseline="0" dirty="0"/>
              <a:t> wird eingesetzt, um Inhalte zu beschreiben, die in Abschnitte aufgeteilt sind, wie Buchkapitel, aber auch Artikel in Zeitschriften.</a:t>
            </a:r>
          </a:p>
          <a:p>
            <a:endParaRPr lang="de-DE" baseline="0" dirty="0"/>
          </a:p>
          <a:p>
            <a:r>
              <a:rPr lang="de-DE" baseline="0" dirty="0"/>
              <a:t>Der </a:t>
            </a:r>
            <a:r>
              <a:rPr lang="de-DE" baseline="0" dirty="0" err="1"/>
              <a:t>Section_Type</a:t>
            </a:r>
            <a:r>
              <a:rPr lang="de-DE" baseline="0" dirty="0"/>
              <a:t> wird in den Standard Views nicht verwendet, sondern nur im den Title Master Report</a:t>
            </a:r>
            <a:endParaRPr lang="de-DE" dirty="0"/>
          </a:p>
        </p:txBody>
      </p:sp>
      <p:sp>
        <p:nvSpPr>
          <p:cNvPr id="4" name="Slide Number Placeholder 3"/>
          <p:cNvSpPr>
            <a:spLocks noGrp="1"/>
          </p:cNvSpPr>
          <p:nvPr>
            <p:ph type="sldNum" sz="quarter" idx="10"/>
          </p:nvPr>
        </p:nvSpPr>
        <p:spPr/>
        <p:txBody>
          <a:bodyPr/>
          <a:lstStyle/>
          <a:p>
            <a:fld id="{F6A14B1A-AE97-41FF-ABC5-97DA38A0C32D}" type="slidenum">
              <a:rPr lang="en-US" smtClean="0"/>
              <a:t>14</a:t>
            </a:fld>
            <a:endParaRPr lang="en-US" dirty="0"/>
          </a:p>
        </p:txBody>
      </p:sp>
    </p:spTree>
    <p:extLst>
      <p:ext uri="{BB962C8B-B14F-4D97-AF65-F5344CB8AC3E}">
        <p14:creationId xmlns:p14="http://schemas.microsoft.com/office/powerpoint/2010/main" val="166683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Der</a:t>
            </a:r>
            <a:r>
              <a:rPr lang="de-DE" baseline="0" dirty="0"/>
              <a:t> Access Type beschreibt die Art der Zugriffsrechte zum Zeitpunkt der Nutzung.</a:t>
            </a:r>
          </a:p>
          <a:p>
            <a:endParaRPr lang="de-DE" baseline="0" dirty="0"/>
          </a:p>
          <a:p>
            <a:r>
              <a:rPr lang="de-DE" baseline="0" dirty="0"/>
              <a:t>Controlled: beschreibt Inhalte, für deren Nutzung eine Lizenz benötigt wird, also </a:t>
            </a:r>
            <a:r>
              <a:rPr lang="de-DE" baseline="0" dirty="0" err="1"/>
              <a:t>z.B</a:t>
            </a:r>
            <a:r>
              <a:rPr lang="de-DE" baseline="0" dirty="0"/>
              <a:t> abonnierte Zeitschriften oder erworbene E-Books.</a:t>
            </a:r>
          </a:p>
          <a:p>
            <a:endParaRPr lang="de-DE" baseline="0" dirty="0"/>
          </a:p>
          <a:p>
            <a:r>
              <a:rPr lang="de-DE" baseline="0" dirty="0" err="1"/>
              <a:t>OA_Delayed</a:t>
            </a:r>
            <a:r>
              <a:rPr lang="de-DE" baseline="0" dirty="0"/>
              <a:t> wird bei Inhalten verwendet, die nicht von Anfang an, sondern nach einer Embargofrist frei zugänglich gemacht werden.</a:t>
            </a:r>
          </a:p>
          <a:p>
            <a:r>
              <a:rPr lang="de-DE" baseline="0" dirty="0"/>
              <a:t>Dieser Access Type wird derzeit noch nicht verwendet, Möglichkeiten zur Umsetzung werden derzeit noch diskutiert und entwickelt.</a:t>
            </a:r>
          </a:p>
          <a:p>
            <a:endParaRPr lang="de-DE" baseline="0" dirty="0"/>
          </a:p>
          <a:p>
            <a:r>
              <a:rPr lang="de-DE" baseline="0" dirty="0" err="1"/>
              <a:t>OA_Gold</a:t>
            </a:r>
            <a:r>
              <a:rPr lang="de-DE" baseline="0" dirty="0"/>
              <a:t> ist wie bereits in Release 4 für Gold Open Access Artikel gedacht.</a:t>
            </a:r>
          </a:p>
          <a:p>
            <a:endParaRPr lang="de-DE" baseline="0" dirty="0"/>
          </a:p>
          <a:p>
            <a:r>
              <a:rPr lang="de-DE" baseline="0" dirty="0"/>
              <a:t>Unter </a:t>
            </a:r>
            <a:r>
              <a:rPr lang="de-DE" baseline="0" dirty="0" err="1"/>
              <a:t>Other_Free_to_Read</a:t>
            </a:r>
            <a:r>
              <a:rPr lang="de-DE" baseline="0" dirty="0"/>
              <a:t> fallen Inhalte, die nur zeitweise, z.B. für Werbezwecke, frei zugänglich sind. Der Access Type kann bisher nur von Repositorien verwendet werden. Die Verlage suchen noch nach technischen Möglichkeiten zur Umsetzung.</a:t>
            </a:r>
          </a:p>
          <a:p>
            <a:endParaRPr lang="de-DE" baseline="0" dirty="0"/>
          </a:p>
          <a:p>
            <a:r>
              <a:rPr lang="de-DE" baseline="0" dirty="0"/>
              <a:t>In den Standard Views Journal </a:t>
            </a:r>
            <a:r>
              <a:rPr lang="de-DE" baseline="0" dirty="0" err="1"/>
              <a:t>Requests</a:t>
            </a:r>
            <a:r>
              <a:rPr lang="de-DE" baseline="0" dirty="0"/>
              <a:t> und Book </a:t>
            </a:r>
            <a:r>
              <a:rPr lang="de-DE" baseline="0" dirty="0" err="1"/>
              <a:t>Requests</a:t>
            </a:r>
            <a:r>
              <a:rPr lang="de-DE" baseline="0" dirty="0"/>
              <a:t> wird nur der </a:t>
            </a:r>
            <a:r>
              <a:rPr lang="de-DE" baseline="0" dirty="0" err="1"/>
              <a:t>Access_Type</a:t>
            </a:r>
            <a:r>
              <a:rPr lang="de-DE" baseline="0" dirty="0"/>
              <a:t> Controlled angezeigt, da diese Reports die Grundlage für Lizenzierungsentscheidungen bieten sollen. </a:t>
            </a:r>
          </a:p>
          <a:p>
            <a:endParaRPr lang="de-DE" baseline="0" dirty="0"/>
          </a:p>
          <a:p>
            <a:r>
              <a:rPr lang="de-DE" baseline="0" dirty="0"/>
              <a:t>In den Standard Views Book </a:t>
            </a:r>
            <a:r>
              <a:rPr lang="de-DE" baseline="0" dirty="0" err="1"/>
              <a:t>Usage</a:t>
            </a:r>
            <a:r>
              <a:rPr lang="de-DE" baseline="0" dirty="0"/>
              <a:t> </a:t>
            </a:r>
            <a:r>
              <a:rPr lang="de-DE" baseline="0" dirty="0" err="1"/>
              <a:t>by</a:t>
            </a:r>
            <a:r>
              <a:rPr lang="de-DE" baseline="0" dirty="0"/>
              <a:t> Access Type und Journal </a:t>
            </a:r>
            <a:r>
              <a:rPr lang="de-DE" baseline="0" dirty="0" err="1"/>
              <a:t>Usage</a:t>
            </a:r>
            <a:r>
              <a:rPr lang="de-DE" baseline="0" dirty="0"/>
              <a:t> </a:t>
            </a:r>
            <a:r>
              <a:rPr lang="de-DE" baseline="0" dirty="0" err="1"/>
              <a:t>by</a:t>
            </a:r>
            <a:r>
              <a:rPr lang="de-DE" baseline="0" dirty="0"/>
              <a:t> Access Type wird Controlled Access und </a:t>
            </a:r>
            <a:r>
              <a:rPr lang="de-DE" baseline="0" dirty="0" err="1"/>
              <a:t>OA_Gold</a:t>
            </a:r>
            <a:r>
              <a:rPr lang="de-DE" baseline="0" dirty="0"/>
              <a:t> Access angezeigt.</a:t>
            </a:r>
          </a:p>
          <a:p>
            <a:endParaRPr lang="de-DE" baseline="0" dirty="0"/>
          </a:p>
        </p:txBody>
      </p:sp>
      <p:sp>
        <p:nvSpPr>
          <p:cNvPr id="4" name="Slide Number Placeholder 3"/>
          <p:cNvSpPr>
            <a:spLocks noGrp="1"/>
          </p:cNvSpPr>
          <p:nvPr>
            <p:ph type="sldNum" sz="quarter" idx="10"/>
          </p:nvPr>
        </p:nvSpPr>
        <p:spPr/>
        <p:txBody>
          <a:bodyPr/>
          <a:lstStyle/>
          <a:p>
            <a:fld id="{F6A14B1A-AE97-41FF-ABC5-97DA38A0C32D}" type="slidenum">
              <a:rPr lang="en-US" smtClean="0"/>
              <a:t>15</a:t>
            </a:fld>
            <a:endParaRPr lang="en-US" dirty="0"/>
          </a:p>
        </p:txBody>
      </p:sp>
    </p:spTree>
    <p:extLst>
      <p:ext uri="{BB962C8B-B14F-4D97-AF65-F5344CB8AC3E}">
        <p14:creationId xmlns:p14="http://schemas.microsoft.com/office/powerpoint/2010/main" val="175881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Bei den Access </a:t>
            </a:r>
            <a:r>
              <a:rPr lang="de-DE" dirty="0" err="1"/>
              <a:t>Methods</a:t>
            </a:r>
            <a:r>
              <a:rPr lang="de-DE" dirty="0"/>
              <a:t> wird zwischen herkömmlicher</a:t>
            </a:r>
            <a:r>
              <a:rPr lang="de-DE" baseline="0" dirty="0"/>
              <a:t> Nutzung und Nutzung im Rahmen von Text- und Data-Mining unterschieden. Dabei wird davon ausgegangen, dass TDM nach vorheriger Vereinbarung mit dem Anbieter und durch einen kontrollierten Zugang geschieht.</a:t>
            </a:r>
          </a:p>
          <a:p>
            <a:endParaRPr lang="de-DE" baseline="0" dirty="0"/>
          </a:p>
          <a:p>
            <a:r>
              <a:rPr lang="de-DE" baseline="0" dirty="0"/>
              <a:t>TDM ist ein optionaler Parameter für Master Reports und wird von den Standard  Views nicht angezeigt.</a:t>
            </a:r>
            <a:endParaRPr lang="de-DE" dirty="0"/>
          </a:p>
        </p:txBody>
      </p:sp>
      <p:sp>
        <p:nvSpPr>
          <p:cNvPr id="4" name="Slide Number Placeholder 3"/>
          <p:cNvSpPr>
            <a:spLocks noGrp="1"/>
          </p:cNvSpPr>
          <p:nvPr>
            <p:ph type="sldNum" sz="quarter" idx="10"/>
          </p:nvPr>
        </p:nvSpPr>
        <p:spPr/>
        <p:txBody>
          <a:bodyPr/>
          <a:lstStyle/>
          <a:p>
            <a:fld id="{F6A14B1A-AE97-41FF-ABC5-97DA38A0C32D}" type="slidenum">
              <a:rPr lang="en-US" smtClean="0"/>
              <a:t>16</a:t>
            </a:fld>
            <a:endParaRPr lang="en-US" dirty="0"/>
          </a:p>
        </p:txBody>
      </p:sp>
    </p:spTree>
    <p:extLst>
      <p:ext uri="{BB962C8B-B14F-4D97-AF65-F5344CB8AC3E}">
        <p14:creationId xmlns:p14="http://schemas.microsoft.com/office/powerpoint/2010/main" val="54327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Schließlich</a:t>
            </a:r>
            <a:r>
              <a:rPr lang="de-DE" baseline="0" dirty="0"/>
              <a:t> gibt es</a:t>
            </a:r>
            <a:r>
              <a:rPr lang="de-DE" dirty="0"/>
              <a:t> noch wie auch bisher das Attribut Year of </a:t>
            </a:r>
            <a:r>
              <a:rPr lang="de-DE" dirty="0" err="1"/>
              <a:t>Publication</a:t>
            </a:r>
            <a:r>
              <a:rPr lang="de-DE" dirty="0"/>
              <a:t>. YOP</a:t>
            </a:r>
            <a:r>
              <a:rPr lang="de-DE" baseline="0" dirty="0"/>
              <a:t> zeigt das Jahr an, in dem der genutzte Inhalt erschienen ist</a:t>
            </a:r>
          </a:p>
          <a:p>
            <a:endParaRPr lang="de-DE" baseline="0" dirty="0"/>
          </a:p>
          <a:p>
            <a:r>
              <a:rPr lang="de-DE" baseline="0" dirty="0"/>
              <a:t>Es gibt einen eigenen Standard View für Zeitschriften mit Publikationsjahren, im Standard View für Book </a:t>
            </a:r>
            <a:r>
              <a:rPr lang="de-DE" baseline="0" dirty="0" err="1"/>
              <a:t>Requests</a:t>
            </a:r>
            <a:r>
              <a:rPr lang="de-DE" baseline="0" dirty="0"/>
              <a:t> werden die Publikationsjahre enthalten sein und natürlich wird dieses Attribut in den Master Reports zur Verfügung stehen, bei denen man auf der Anbieterwebseite vor dem Herunterladen des Reports die genauen benötigten Publikationsjahre sowie weitere Filtermöglichkeiten auswählen kann.</a:t>
            </a:r>
          </a:p>
        </p:txBody>
      </p:sp>
      <p:sp>
        <p:nvSpPr>
          <p:cNvPr id="4" name="Slide Number Placeholder 3"/>
          <p:cNvSpPr>
            <a:spLocks noGrp="1"/>
          </p:cNvSpPr>
          <p:nvPr>
            <p:ph type="sldNum" sz="quarter" idx="10"/>
          </p:nvPr>
        </p:nvSpPr>
        <p:spPr/>
        <p:txBody>
          <a:bodyPr/>
          <a:lstStyle/>
          <a:p>
            <a:fld id="{F6A14B1A-AE97-41FF-ABC5-97DA38A0C32D}" type="slidenum">
              <a:rPr lang="en-US" smtClean="0"/>
              <a:t>17</a:t>
            </a:fld>
            <a:endParaRPr lang="en-US" dirty="0"/>
          </a:p>
        </p:txBody>
      </p:sp>
    </p:spTree>
    <p:extLst>
      <p:ext uri="{BB962C8B-B14F-4D97-AF65-F5344CB8AC3E}">
        <p14:creationId xmlns:p14="http://schemas.microsoft.com/office/powerpoint/2010/main" val="3300880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Anhand eines Beispiels schauen wir uns das Report-Format in COUNTER Release 5 an.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Ein wichtiges Ziel für Release 5 war, die Inkonsistenzen bei Release 4 zu beheben und damit für die Anbieter die Implementierung und für die Bibliotheken die Nutzung und Weiterverarbeitung der Reports zu einfachen. Inkonsistenzen bei Release 4 sind zum Beispiel:</a:t>
            </a:r>
            <a:endParaRPr lang="de-DE" sz="1200" kern="150" dirty="0">
              <a:effectLst/>
              <a:latin typeface="Times New Roman" panose="02020603050405020304" pitchFamily="18" charset="0"/>
              <a:ea typeface="Droid Sans Fallback"/>
              <a:cs typeface="Arial" panose="020B0604020202020204" pitchFamily="34" charset="0"/>
            </a:endParaRPr>
          </a:p>
          <a:p>
            <a:pPr marL="342900" lvl="0" indent="-342900" algn="just">
              <a:spcAft>
                <a:spcPts val="0"/>
              </a:spcAft>
              <a:buFont typeface="Arial" panose="020B0604020202020204" pitchFamily="34" charset="0"/>
              <a:buChar char="•"/>
            </a:pPr>
            <a:r>
              <a:rPr lang="de-DE" sz="1200" kern="150" dirty="0">
                <a:solidFill>
                  <a:srgbClr val="000000"/>
                </a:solidFill>
                <a:effectLst/>
                <a:latin typeface="Calibri" panose="020F0502020204030204" pitchFamily="34" charset="0"/>
                <a:ea typeface="OpenSymbol" panose="05010000000000000000" pitchFamily="2" charset="0"/>
                <a:cs typeface="OpenSymbol" panose="05010000000000000000" pitchFamily="2" charset="0"/>
              </a:rPr>
              <a:t>Die Spalte mit den Metriken ist nur in einigen Reports enthalten und unterschiedlich benannt.</a:t>
            </a:r>
            <a:endParaRPr lang="de-DE" sz="1200" kern="150" dirty="0">
              <a:effectLst/>
              <a:latin typeface="OpenSymbol" panose="05010000000000000000" pitchFamily="2" charset="0"/>
              <a:ea typeface="OpenSymbol" panose="05010000000000000000" pitchFamily="2" charset="0"/>
              <a:cs typeface="OpenSymbol" panose="05010000000000000000" pitchFamily="2" charset="0"/>
            </a:endParaRPr>
          </a:p>
          <a:p>
            <a:pPr marL="342900" lvl="0" indent="-342900" algn="just">
              <a:spcAft>
                <a:spcPts val="0"/>
              </a:spcAft>
              <a:buFont typeface="Arial" panose="020B0604020202020204" pitchFamily="34" charset="0"/>
              <a:buChar char="•"/>
            </a:pPr>
            <a:r>
              <a:rPr lang="de-DE" sz="1200" kern="150" dirty="0">
                <a:solidFill>
                  <a:srgbClr val="000000"/>
                </a:solidFill>
                <a:effectLst/>
                <a:latin typeface="Calibri" panose="020F0502020204030204" pitchFamily="34" charset="0"/>
                <a:ea typeface="OpenSymbol" panose="05010000000000000000" pitchFamily="2" charset="0"/>
                <a:cs typeface="OpenSymbol" panose="05010000000000000000" pitchFamily="2" charset="0"/>
              </a:rPr>
              <a:t>Die Summen über alle Zeilen bzw. alle Zeilen einer Metrik sind manchmal vorhanden und manchmal nicht.</a:t>
            </a:r>
            <a:endParaRPr lang="de-DE" sz="1200" kern="150" dirty="0">
              <a:effectLst/>
              <a:latin typeface="OpenSymbol" panose="05010000000000000000" pitchFamily="2" charset="0"/>
              <a:ea typeface="OpenSymbol" panose="05010000000000000000" pitchFamily="2" charset="0"/>
              <a:cs typeface="OpenSymbol" panose="05010000000000000000" pitchFamily="2" charset="0"/>
            </a:endParaRPr>
          </a:p>
          <a:p>
            <a:pPr marL="342900" lvl="0" indent="-342900" algn="just">
              <a:spcAft>
                <a:spcPts val="360"/>
              </a:spcAft>
              <a:buFont typeface="Arial" panose="020B0604020202020204" pitchFamily="34" charset="0"/>
              <a:buChar char="•"/>
            </a:pPr>
            <a:r>
              <a:rPr lang="de-DE" sz="1200" kern="150" dirty="0">
                <a:solidFill>
                  <a:srgbClr val="000000"/>
                </a:solidFill>
                <a:effectLst/>
                <a:latin typeface="Calibri" panose="020F0502020204030204" pitchFamily="34" charset="0"/>
                <a:ea typeface="OpenSymbol" panose="05010000000000000000" pitchFamily="2" charset="0"/>
                <a:cs typeface="OpenSymbol" panose="05010000000000000000" pitchFamily="2" charset="0"/>
              </a:rPr>
              <a:t>Bei Journal Report 5 weicht nicht nur die Darstellung von den anderen Reports ab, sondern es sind auch unterschiedliche Daten im Excel- und XML-Format enthalten.</a:t>
            </a:r>
            <a:endParaRPr lang="de-DE" sz="1200" kern="150" dirty="0">
              <a:effectLst/>
              <a:latin typeface="OpenSymbol" panose="05010000000000000000" pitchFamily="2" charset="0"/>
              <a:ea typeface="OpenSymbol" panose="05010000000000000000" pitchFamily="2" charset="0"/>
              <a:cs typeface="OpenSymbol" panose="05010000000000000000" pitchFamily="2" charset="0"/>
            </a:endParaRPr>
          </a:p>
          <a:p>
            <a:pPr algn="just">
              <a:spcAft>
                <a:spcPts val="360"/>
              </a:spcAft>
            </a:pPr>
            <a:endParaRPr lang="de-DE" sz="1200" kern="150" dirty="0">
              <a:solidFill>
                <a:srgbClr val="000000"/>
              </a:solidFill>
              <a:effectLst/>
              <a:latin typeface="Calibri" panose="020F0502020204030204" pitchFamily="34"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Mit Excel-Format sind jeweils allgemein Reports in Tabellenform gemeint, d.h. im Excel-, CSV- oder TSV-Format.</a:t>
            </a:r>
            <a:endParaRPr lang="de-DE" sz="1200" kern="150" dirty="0">
              <a:effectLst/>
              <a:latin typeface="Times New Roman" panose="02020603050405020304" pitchFamily="18" charset="0"/>
              <a:ea typeface="Droid Sans Fallback"/>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18</a:t>
            </a:fld>
            <a:endParaRPr lang="en-US" dirty="0"/>
          </a:p>
        </p:txBody>
      </p:sp>
    </p:spTree>
    <p:extLst>
      <p:ext uri="{BB962C8B-B14F-4D97-AF65-F5344CB8AC3E}">
        <p14:creationId xmlns:p14="http://schemas.microsoft.com/office/powerpoint/2010/main" val="69851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Bei Release 5 gibt es für alle Reports eine einheitliche Struktur, die hier am Beispiel eines Standard Views „Journal </a:t>
            </a:r>
            <a:r>
              <a:rPr lang="de-DE" sz="1200" kern="150" dirty="0" err="1">
                <a:effectLst/>
                <a:latin typeface="Calibri" panose="020F0502020204030204" pitchFamily="34" charset="0"/>
                <a:ea typeface="Droid Sans Fallback"/>
                <a:cs typeface="Arial" panose="020B0604020202020204" pitchFamily="34" charset="0"/>
              </a:rPr>
              <a:t>Requests</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Excluding</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OA_Gold</a:t>
            </a:r>
            <a:r>
              <a:rPr lang="de-DE" sz="1200" kern="150" dirty="0">
                <a:effectLst/>
                <a:latin typeface="Calibri" panose="020F0502020204030204" pitchFamily="34" charset="0"/>
                <a:ea typeface="Droid Sans Fallback"/>
                <a:cs typeface="Arial" panose="020B0604020202020204" pitchFamily="34" charset="0"/>
              </a:rPr>
              <a:t>)“, oder kurz TR_J1, zu sehen ist.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Reports im Excel-Format enthalten einem Kopf mit 12 Zeilen, gefolgt von einer Leerzeile, den Spaltenüberschriften und dem Datenbereich. Das Format ist darauf ausgerichtet, die Reports möglichst einfach in einer Tabellenkalkulation weiterverarbeiten zu können, z.B. einen Autofilter auf die Spaltenüberschriften zu setzen und so die gewünschten Daten herauszufiltern.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Summen über alle Zeilen sind nicht in den Reports enthalten. Die Reports enthalten üblicherweise mehr als eine Metrik und Summen sind daher nur in Kombination mit einem entsprechenden Filter sinnvoll. Die gewünschten Summen können mit der Tabellenkalkulation berechnet werden.</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19</a:t>
            </a:fld>
            <a:endParaRPr lang="en-US" dirty="0"/>
          </a:p>
        </p:txBody>
      </p:sp>
    </p:spTree>
    <p:extLst>
      <p:ext uri="{BB962C8B-B14F-4D97-AF65-F5344CB8AC3E}">
        <p14:creationId xmlns:p14="http://schemas.microsoft.com/office/powerpoint/2010/main" val="413482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Hier sehen Sie einen Überblick</a:t>
            </a:r>
            <a:r>
              <a:rPr lang="de-DE" baseline="0" dirty="0"/>
              <a:t> über die Personen, die in der Arbeitsgruppe aktiv waren. Bibliotheken und Verlage waren nahezu in gleicher Zahl repräsentiert.</a:t>
            </a:r>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2</a:t>
            </a:fld>
            <a:endParaRPr lang="en-GB"/>
          </a:p>
        </p:txBody>
      </p:sp>
    </p:spTree>
    <p:extLst>
      <p:ext uri="{BB962C8B-B14F-4D97-AF65-F5344CB8AC3E}">
        <p14:creationId xmlns:p14="http://schemas.microsoft.com/office/powerpoint/2010/main" val="442297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Alle Excel-Reports haben einen einheitlichen Kopf, der wie in Release 4 den Namen des Reports, die Einrichtung, für die der Report erstellt worden ist, und den Zeitraum enthält.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Neu sind die Angaben, welche Metriken im Report enthalten sind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Metric_Types</a:t>
            </a:r>
            <a:r>
              <a:rPr lang="de-DE" sz="1200" kern="150" dirty="0">
                <a:solidFill>
                  <a:srgbClr val="000000"/>
                </a:solidFill>
                <a:effectLst/>
                <a:latin typeface="Calibri" panose="020F0502020204030204" pitchFamily="34" charset="0"/>
                <a:ea typeface="Droid Sans Fallback"/>
                <a:cs typeface="Arial" panose="020B0604020202020204" pitchFamily="34" charset="0"/>
              </a:rPr>
              <a:t>), welche Filter beim Erstellen des Reports verwendet worden sind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Report_Filters</a:t>
            </a:r>
            <a:r>
              <a:rPr lang="de-DE" sz="1200" kern="150" dirty="0">
                <a:solidFill>
                  <a:srgbClr val="000000"/>
                </a:solidFill>
                <a:effectLst/>
                <a:latin typeface="Calibri" panose="020F0502020204030204" pitchFamily="34" charset="0"/>
                <a:ea typeface="Droid Sans Fallback"/>
                <a:cs typeface="Arial" panose="020B0604020202020204" pitchFamily="34" charset="0"/>
              </a:rPr>
              <a:t>) und welche optionalen Spalten im Report enthalten sind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Report_Attributes</a:t>
            </a:r>
            <a:r>
              <a:rPr lang="de-DE" sz="1200" kern="150" dirty="0">
                <a:solidFill>
                  <a:srgbClr val="000000"/>
                </a:solidFill>
                <a:effectLst/>
                <a:latin typeface="Calibri" panose="020F0502020204030204" pitchFamily="34" charset="0"/>
                <a:ea typeface="Droid Sans Fallback"/>
                <a:cs typeface="Arial" panose="020B0604020202020204" pitchFamily="34" charset="0"/>
              </a:rPr>
              <a: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Das Feld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Exceptions</a:t>
            </a:r>
            <a:r>
              <a:rPr lang="de-DE" sz="1200" kern="150" dirty="0">
                <a:solidFill>
                  <a:srgbClr val="000000"/>
                </a:solidFill>
                <a:effectLst/>
                <a:latin typeface="Calibri" panose="020F0502020204030204" pitchFamily="34" charset="0"/>
                <a:ea typeface="Droid Sans Fallback"/>
                <a:cs typeface="Arial" panose="020B0604020202020204" pitchFamily="34" charset="0"/>
              </a:rPr>
              <a:t> ermöglicht es bei Release 5, Fehlermeldungen und Warnungen auch im Excel-Format zurückzuliefern, bei Release 4 wurde dies nur im XML-Format genutzt. Ein Beispiel wäre die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Exception</a:t>
            </a:r>
            <a:r>
              <a:rPr lang="de-DE" sz="1200" kern="150" dirty="0">
                <a:solidFill>
                  <a:srgbClr val="000000"/>
                </a:solidFill>
                <a:effectLst/>
                <a:latin typeface="Calibri" panose="020F0502020204030204" pitchFamily="34" charset="0"/>
                <a:ea typeface="Droid Sans Fallback"/>
                <a:cs typeface="Arial" panose="020B0604020202020204" pitchFamily="34" charset="0"/>
              </a:rPr>
              <a:t> 3030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No</a:t>
            </a:r>
            <a:r>
              <a:rPr lang="de-DE" sz="1200" kern="150" dirty="0">
                <a:solidFill>
                  <a:srgbClr val="000000"/>
                </a:solidFill>
                <a:effectLst/>
                <a:latin typeface="Calibri" panose="020F0502020204030204" pitchFamily="34" charset="0"/>
                <a:ea typeface="Droid Sans Fallback"/>
                <a:cs typeface="Arial" panose="020B0604020202020204" pitchFamily="34" charset="0"/>
              </a:rPr>
              <a:t>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Usage</a:t>
            </a:r>
            <a:r>
              <a:rPr lang="de-DE" sz="1200" kern="150" dirty="0">
                <a:solidFill>
                  <a:srgbClr val="000000"/>
                </a:solidFill>
                <a:effectLst/>
                <a:latin typeface="Calibri" panose="020F0502020204030204" pitchFamily="34" charset="0"/>
                <a:ea typeface="Droid Sans Fallback"/>
                <a:cs typeface="Arial" panose="020B0604020202020204" pitchFamily="34" charset="0"/>
              </a:rPr>
              <a:t>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Available</a:t>
            </a:r>
            <a:r>
              <a:rPr lang="de-DE" sz="1200" kern="150" dirty="0">
                <a:solidFill>
                  <a:srgbClr val="000000"/>
                </a:solidFill>
                <a:effectLst/>
                <a:latin typeface="Calibri" panose="020F0502020204030204" pitchFamily="34" charset="0"/>
                <a:ea typeface="Droid Sans Fallback"/>
                <a:cs typeface="Arial" panose="020B0604020202020204" pitchFamily="34" charset="0"/>
              </a:rPr>
              <a:t> for Requested Dates), wenn es im angefragten Zeitraum keine Nutzung gab und der Report damit keine Daten enthält.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Die Reports im JSON-Format enthalten dieselben Angaben wie die Excel-Reports.</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06902">
              <a:defRPr/>
            </a:pPr>
            <a:fld id="{F6A14B1A-AE97-41FF-ABC5-97DA38A0C32D}" type="slidenum">
              <a:rPr lang="en-US">
                <a:solidFill>
                  <a:prstClr val="black"/>
                </a:solidFill>
                <a:latin typeface="Calibri" panose="020F0502020204030204"/>
              </a:rPr>
              <a:pPr defTabSz="90690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4154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Die Bezeichnungen sind auch bei allen Reports einheitlich, z.B. die Namen der Felder im Kopf und die Spaltenüberschriften.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Die Bezeichnungen im Excel-Format und im JSON-Format stimmen ebenfalls überein, auch bei den Metriken, bei denen es in Release 4 z.B. noch Unterschiede zwischen dem Excel- und XML-Format gab.</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21</a:t>
            </a:fld>
            <a:endParaRPr lang="en-US" dirty="0"/>
          </a:p>
        </p:txBody>
      </p:sp>
    </p:spTree>
    <p:extLst>
      <p:ext uri="{BB962C8B-B14F-4D97-AF65-F5344CB8AC3E}">
        <p14:creationId xmlns:p14="http://schemas.microsoft.com/office/powerpoint/2010/main" val="71002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Der Datenbereich ist ebenfalls bei allen Reports einheitlich, sowohl die Benennung als auch die Reihenfolge der Spalten und die Darstellung der Daten. Welche Spalten vorhanden sind, hängt dabei natürlich vom Report ab, und bei den Master Reports auch von den gewählten Optionen.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Die Reports im JSON-Format enthalten dieselben Daten, bis auf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Reporting_Period_Total</a:t>
            </a:r>
            <a:r>
              <a:rPr lang="de-DE" sz="1200" kern="150" dirty="0">
                <a:solidFill>
                  <a:srgbClr val="000000"/>
                </a:solidFill>
                <a:effectLst/>
                <a:latin typeface="Calibri" panose="020F0502020204030204" pitchFamily="34" charset="0"/>
                <a:ea typeface="Droid Sans Fallback"/>
                <a:cs typeface="Arial" panose="020B0604020202020204" pitchFamily="34" charset="0"/>
              </a:rPr>
              <a:t>, da die JSON-Reports grundsätzlich keine Summen enthalten.</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22</a:t>
            </a:fld>
            <a:endParaRPr lang="en-US" dirty="0"/>
          </a:p>
        </p:txBody>
      </p:sp>
    </p:spTree>
    <p:extLst>
      <p:ext uri="{BB962C8B-B14F-4D97-AF65-F5344CB8AC3E}">
        <p14:creationId xmlns:p14="http://schemas.microsoft.com/office/powerpoint/2010/main" val="2707593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Bei Release 4 basiert SUSHI auf dem SOAP-Protokoll und XML, die Handhabung ist entsprechend komplex.</a:t>
            </a:r>
            <a:endParaRPr lang="de-DE" sz="1200" kern="150" dirty="0">
              <a:effectLst/>
              <a:latin typeface="Times New Roman" panose="02020603050405020304" pitchFamily="18" charset="0"/>
              <a:ea typeface="Droid Sans Fallback"/>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23</a:t>
            </a:fld>
            <a:endParaRPr lang="en-US" dirty="0"/>
          </a:p>
        </p:txBody>
      </p:sp>
    </p:spTree>
    <p:extLst>
      <p:ext uri="{BB962C8B-B14F-4D97-AF65-F5344CB8AC3E}">
        <p14:creationId xmlns:p14="http://schemas.microsoft.com/office/powerpoint/2010/main" val="236264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Das COUNTER_SUSHI API bei Release 5 basiert dagegen auf REST und die Antworten werden im JSON-Format geliefert, das XML-Format gibt es bei Release 5 nicht mehr. REST und JSON sind die heute gängigen Techniken bei der Webentwicklung, was die Implementierung und auch die Weiterverarbeitung der Daten im Vergleich zu SOAP und XML deutlich vereinfacht.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Es können nicht nur ganze Reports, sondern auch nur ausgewählte Daten abrufen werden, analog zu den Filtern bei den Master Reports. Damit wäre es z.B. möglich, aus einem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Elektronic</a:t>
            </a:r>
            <a:r>
              <a:rPr lang="de-DE" sz="1200" kern="150" dirty="0">
                <a:solidFill>
                  <a:srgbClr val="000000"/>
                </a:solidFill>
                <a:effectLst/>
                <a:latin typeface="Calibri" panose="020F0502020204030204" pitchFamily="34" charset="0"/>
                <a:ea typeface="Droid Sans Fallback"/>
                <a:cs typeface="Arial" panose="020B0604020202020204" pitchFamily="34" charset="0"/>
              </a:rPr>
              <a:t> Resource Management-System gezielt die Statistik für eine einzelne Zeitschrift abzurufen und anzuzeigen.</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24</a:t>
            </a:fld>
            <a:endParaRPr lang="en-US" dirty="0"/>
          </a:p>
        </p:txBody>
      </p:sp>
    </p:spTree>
    <p:extLst>
      <p:ext uri="{BB962C8B-B14F-4D97-AF65-F5344CB8AC3E}">
        <p14:creationId xmlns:p14="http://schemas.microsoft.com/office/powerpoint/2010/main" val="1129378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Eine SUSHI-URL setzt sich zusammen aus der Basis-URL für den SUSHI-Server, in diesem Beispiel https://jusp.jisc.ac.uk/api/sushi/counter/r5 für einen SUSHI-Server von JISC, dem Pfad für die aufzurufende Methode, hier /</a:t>
            </a:r>
            <a:r>
              <a:rPr lang="de-DE" sz="1200" kern="150" dirty="0" err="1">
                <a:effectLst/>
                <a:latin typeface="Calibri" panose="020F0502020204030204" pitchFamily="34" charset="0"/>
                <a:ea typeface="Droid Sans Fallback"/>
                <a:cs typeface="Arial" panose="020B0604020202020204" pitchFamily="34" charset="0"/>
              </a:rPr>
              <a:t>reports</a:t>
            </a:r>
            <a:r>
              <a:rPr lang="de-DE" sz="1200" kern="150" dirty="0">
                <a:effectLst/>
                <a:latin typeface="Calibri" panose="020F0502020204030204" pitchFamily="34" charset="0"/>
                <a:ea typeface="Droid Sans Fallback"/>
                <a:cs typeface="Arial" panose="020B0604020202020204" pitchFamily="34" charset="0"/>
              </a:rPr>
              <a:t>/tr_j1 zum Abruf eines TR_J1-Reports, und den weiteren Angaben wie dem Zeitraum, die einfach als Parameter übergeben werden.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SUSHI-URL funktioniert, Sie können damit Reports abrufen und sich das JSON-Format anschauen.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Einen SUSHI-Client zu implementieren ist mit dieser Technik wesentlich leichter als bei Release 4.</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25</a:t>
            </a:fld>
            <a:endParaRPr lang="en-US" dirty="0"/>
          </a:p>
        </p:txBody>
      </p:sp>
    </p:spTree>
    <p:extLst>
      <p:ext uri="{BB962C8B-B14F-4D97-AF65-F5344CB8AC3E}">
        <p14:creationId xmlns:p14="http://schemas.microsoft.com/office/powerpoint/2010/main" val="1749614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Das Beispiel zeigt einen SUSHI-Client, der von EBSCO in Excel mit Makros implementiert worden ist und die Technik demonstrieren soll.</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26</a:t>
            </a:fld>
            <a:endParaRPr lang="en-US" dirty="0"/>
          </a:p>
        </p:txBody>
      </p:sp>
    </p:spTree>
    <p:extLst>
      <p:ext uri="{BB962C8B-B14F-4D97-AF65-F5344CB8AC3E}">
        <p14:creationId xmlns:p14="http://schemas.microsoft.com/office/powerpoint/2010/main" val="1409097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Auf der rechten Seite können die Basis-URL für den SUSHI-Server und die Parameter angegeben werden.</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27</a:t>
            </a:fld>
            <a:endParaRPr lang="en-US" dirty="0"/>
          </a:p>
        </p:txBody>
      </p:sp>
    </p:spTree>
    <p:extLst>
      <p:ext uri="{BB962C8B-B14F-4D97-AF65-F5344CB8AC3E}">
        <p14:creationId xmlns:p14="http://schemas.microsoft.com/office/powerpoint/2010/main" val="96077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Auf der linken Seite können der gewünschte Report und der Zeitraum ausgewählt werden. Die Angaben zu den Reports stammen dabei von dem Arbeitsblatt „Reports </a:t>
            </a:r>
            <a:r>
              <a:rPr lang="de-DE" sz="1200" kern="150" dirty="0" err="1">
                <a:effectLst/>
                <a:latin typeface="Calibri" panose="020F0502020204030204" pitchFamily="34" charset="0"/>
                <a:ea typeface="Droid Sans Fallback"/>
                <a:cs typeface="Arial" panose="020B0604020202020204" pitchFamily="34" charset="0"/>
              </a:rPr>
              <a:t>Supported</a:t>
            </a:r>
            <a:r>
              <a:rPr lang="de-DE" sz="1200" kern="150" dirty="0">
                <a:effectLst/>
                <a:latin typeface="Calibri" panose="020F0502020204030204" pitchFamily="34" charset="0"/>
                <a:ea typeface="Droid Sans Fallback"/>
                <a:cs typeface="Arial" panose="020B0604020202020204" pitchFamily="34" charset="0"/>
              </a:rPr>
              <a:t>“.</a:t>
            </a: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endParaRPr lang="de-DE" sz="1200" kern="150" dirty="0">
              <a:effectLst/>
              <a:latin typeface="Calibri" panose="020F0502020204030204" pitchFamily="34"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Mit einem Klick auf „Go“ wird der Abruf des Reports im JSON-Format gestartet.</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28</a:t>
            </a:fld>
            <a:endParaRPr lang="en-US" dirty="0"/>
          </a:p>
        </p:txBody>
      </p:sp>
    </p:spTree>
    <p:extLst>
      <p:ext uri="{BB962C8B-B14F-4D97-AF65-F5344CB8AC3E}">
        <p14:creationId xmlns:p14="http://schemas.microsoft.com/office/powerpoint/2010/main" val="89307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Daten aus dem Report werden dann in Tabellenform konvertiert und im Arbeitsblatt „R5 Report“ gespeichert.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Das Ganze dient wie gesagt zur Demonstration der Technik und ist in der aktuellen Form eher nicht für einen produktiven Einsatz geeignet.</a:t>
            </a:r>
            <a:endParaRPr lang="de-DE" sz="1200" kern="150" dirty="0">
              <a:effectLst/>
              <a:latin typeface="Times New Roman" panose="02020603050405020304" pitchFamily="18" charset="0"/>
              <a:ea typeface="Droid Sans Fallback"/>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29</a:t>
            </a:fld>
            <a:endParaRPr lang="en-US" dirty="0"/>
          </a:p>
        </p:txBody>
      </p:sp>
    </p:spTree>
    <p:extLst>
      <p:ext uri="{BB962C8B-B14F-4D97-AF65-F5344CB8AC3E}">
        <p14:creationId xmlns:p14="http://schemas.microsoft.com/office/powerpoint/2010/main" val="402168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Release 5 ist im Juli</a:t>
            </a:r>
            <a:r>
              <a:rPr lang="de-DE" baseline="0" dirty="0"/>
              <a:t> letzten Jahres veröffentlicht worden und die ersten Verlage haben bereits begonnen, die Änderungen vorzubereiten. Ein Zeitplan der Umsetzung folgt am Ende der Präsentation.</a:t>
            </a:r>
          </a:p>
          <a:p>
            <a:endParaRPr lang="de-DE" dirty="0"/>
          </a:p>
          <a:p>
            <a:r>
              <a:rPr lang="de-DE" dirty="0"/>
              <a:t>Was sind nun die wesentlichen Ziele des neuen Release?</a:t>
            </a:r>
          </a:p>
          <a:p>
            <a:r>
              <a:rPr lang="de-DE" dirty="0"/>
              <a:t>Die Vereinheitlichung und Vereinfachung der Strukturen soll alle Anbieter in die Lage versetzen, verlässliche COUNTER-Reports zur Verfügung zu stellen.</a:t>
            </a:r>
            <a:endParaRPr lang="en-GB" dirty="0"/>
          </a:p>
          <a:p>
            <a:r>
              <a:rPr lang="en-GB" dirty="0"/>
              <a:t>Die Motivation </a:t>
            </a:r>
            <a:r>
              <a:rPr lang="en-GB" dirty="0" err="1"/>
              <a:t>für</a:t>
            </a:r>
            <a:r>
              <a:rPr lang="en-GB" dirty="0"/>
              <a:t> die </a:t>
            </a:r>
            <a:r>
              <a:rPr lang="en-GB" dirty="0" err="1"/>
              <a:t>komplette</a:t>
            </a:r>
            <a:r>
              <a:rPr lang="en-GB" dirty="0"/>
              <a:t> </a:t>
            </a:r>
            <a:r>
              <a:rPr lang="en-GB" dirty="0" err="1"/>
              <a:t>Überarbeitung</a:t>
            </a:r>
            <a:r>
              <a:rPr lang="en-GB" dirty="0"/>
              <a:t>:</a:t>
            </a:r>
          </a:p>
          <a:p>
            <a:r>
              <a:rPr lang="en-GB" dirty="0"/>
              <a:t>Release 4 </a:t>
            </a:r>
            <a:r>
              <a:rPr lang="en-GB" dirty="0" err="1"/>
              <a:t>ist</a:t>
            </a:r>
            <a:r>
              <a:rPr lang="en-GB" dirty="0"/>
              <a:t> </a:t>
            </a:r>
            <a:r>
              <a:rPr lang="en-GB" dirty="0" err="1"/>
              <a:t>sehr</a:t>
            </a:r>
            <a:r>
              <a:rPr lang="en-GB" dirty="0"/>
              <a:t> </a:t>
            </a:r>
            <a:r>
              <a:rPr lang="en-GB" dirty="0" err="1"/>
              <a:t>komplex</a:t>
            </a:r>
            <a:r>
              <a:rPr lang="en-GB" dirty="0"/>
              <a:t> und</a:t>
            </a:r>
            <a:r>
              <a:rPr lang="en-GB" baseline="0" dirty="0"/>
              <a:t> </a:t>
            </a:r>
            <a:r>
              <a:rPr lang="en-GB" baseline="0" dirty="0" err="1"/>
              <a:t>für</a:t>
            </a:r>
            <a:r>
              <a:rPr lang="en-GB" baseline="0" dirty="0"/>
              <a:t> die </a:t>
            </a:r>
            <a:r>
              <a:rPr lang="en-GB" baseline="0" dirty="0" err="1"/>
              <a:t>Anbieter</a:t>
            </a:r>
            <a:r>
              <a:rPr lang="en-GB" baseline="0" dirty="0"/>
              <a:t> </a:t>
            </a:r>
            <a:r>
              <a:rPr lang="en-GB" baseline="0" dirty="0" err="1"/>
              <a:t>teilweise</a:t>
            </a:r>
            <a:r>
              <a:rPr lang="en-GB" baseline="0" dirty="0"/>
              <a:t> </a:t>
            </a:r>
            <a:r>
              <a:rPr lang="en-GB" baseline="0" dirty="0" err="1"/>
              <a:t>schwierig</a:t>
            </a:r>
            <a:r>
              <a:rPr lang="en-GB" baseline="0" dirty="0"/>
              <a:t> </a:t>
            </a:r>
            <a:r>
              <a:rPr lang="en-GB" baseline="0" dirty="0" err="1"/>
              <a:t>umzusetzen</a:t>
            </a:r>
            <a:r>
              <a:rPr lang="en-GB" baseline="0" dirty="0"/>
              <a:t> und </a:t>
            </a:r>
            <a:r>
              <a:rPr lang="en-GB" baseline="0" dirty="0" err="1"/>
              <a:t>für</a:t>
            </a:r>
            <a:r>
              <a:rPr lang="en-GB" baseline="0" dirty="0"/>
              <a:t> die </a:t>
            </a:r>
            <a:r>
              <a:rPr lang="en-GB" baseline="0" dirty="0" err="1"/>
              <a:t>Nutzer</a:t>
            </a:r>
            <a:r>
              <a:rPr lang="en-GB" baseline="0" dirty="0"/>
              <a:t> </a:t>
            </a:r>
            <a:r>
              <a:rPr lang="en-GB" baseline="0" dirty="0" err="1"/>
              <a:t>schwierig</a:t>
            </a:r>
            <a:r>
              <a:rPr lang="en-GB" baseline="0" dirty="0"/>
              <a:t> </a:t>
            </a:r>
            <a:r>
              <a:rPr lang="en-GB" baseline="0" dirty="0" err="1"/>
              <a:t>zu</a:t>
            </a:r>
            <a:r>
              <a:rPr lang="en-GB" baseline="0" dirty="0"/>
              <a:t> </a:t>
            </a:r>
            <a:r>
              <a:rPr lang="en-GB" baseline="0" dirty="0" err="1"/>
              <a:t>interpretieren</a:t>
            </a:r>
            <a:r>
              <a:rPr lang="en-GB" baseline="0" dirty="0"/>
              <a:t>.</a:t>
            </a:r>
          </a:p>
          <a:p>
            <a:r>
              <a:rPr lang="en-GB" baseline="0" dirty="0" err="1"/>
              <a:t>Ein</a:t>
            </a:r>
            <a:r>
              <a:rPr lang="en-GB" baseline="0" dirty="0"/>
              <a:t> </a:t>
            </a:r>
            <a:r>
              <a:rPr lang="en-GB" baseline="0" dirty="0" err="1"/>
              <a:t>Bedarf</a:t>
            </a:r>
            <a:r>
              <a:rPr lang="en-GB" baseline="0" dirty="0"/>
              <a:t> </a:t>
            </a:r>
            <a:r>
              <a:rPr lang="en-GB" baseline="0" dirty="0" err="1"/>
              <a:t>nach</a:t>
            </a:r>
            <a:r>
              <a:rPr lang="en-GB" baseline="0" dirty="0"/>
              <a:t> </a:t>
            </a:r>
            <a:r>
              <a:rPr lang="en-GB" baseline="0" dirty="0" err="1"/>
              <a:t>klarer</a:t>
            </a:r>
            <a:r>
              <a:rPr lang="en-GB" baseline="0" dirty="0"/>
              <a:t> </a:t>
            </a:r>
            <a:r>
              <a:rPr lang="en-GB" baseline="0" dirty="0" err="1"/>
              <a:t>Struktur</a:t>
            </a:r>
            <a:r>
              <a:rPr lang="en-GB" baseline="0" dirty="0"/>
              <a:t> und </a:t>
            </a:r>
            <a:r>
              <a:rPr lang="en-GB" baseline="0" dirty="0" err="1"/>
              <a:t>besserer</a:t>
            </a:r>
            <a:r>
              <a:rPr lang="en-GB" baseline="0" dirty="0"/>
              <a:t> </a:t>
            </a:r>
            <a:r>
              <a:rPr lang="en-GB" baseline="0" dirty="0" err="1"/>
              <a:t>Vergleichbarkeit</a:t>
            </a:r>
            <a:r>
              <a:rPr lang="en-GB" baseline="0" dirty="0"/>
              <a:t> der Reports </a:t>
            </a:r>
            <a:r>
              <a:rPr lang="en-GB" baseline="0" dirty="0" err="1"/>
              <a:t>wurde</a:t>
            </a:r>
            <a:r>
              <a:rPr lang="en-GB" baseline="0" dirty="0"/>
              <a:t> </a:t>
            </a:r>
            <a:r>
              <a:rPr lang="en-GB" baseline="0" dirty="0" err="1"/>
              <a:t>erkannt</a:t>
            </a:r>
            <a:r>
              <a:rPr lang="en-GB" baseline="0" dirty="0"/>
              <a:t>.</a:t>
            </a:r>
          </a:p>
          <a:p>
            <a:r>
              <a:rPr lang="en-GB" baseline="0" dirty="0" err="1"/>
              <a:t>Außerdem</a:t>
            </a:r>
            <a:r>
              <a:rPr lang="en-GB" baseline="0" dirty="0"/>
              <a:t> </a:t>
            </a:r>
            <a:r>
              <a:rPr lang="en-GB" baseline="0" dirty="0" err="1"/>
              <a:t>werden</a:t>
            </a:r>
            <a:r>
              <a:rPr lang="en-GB" baseline="0" dirty="0"/>
              <a:t> </a:t>
            </a:r>
            <a:r>
              <a:rPr lang="en-GB" baseline="0" dirty="0" err="1"/>
              <a:t>durch</a:t>
            </a:r>
            <a:r>
              <a:rPr lang="en-GB" baseline="0" dirty="0"/>
              <a:t> die </a:t>
            </a:r>
            <a:r>
              <a:rPr lang="en-GB" baseline="0" dirty="0" err="1"/>
              <a:t>Entwicklung</a:t>
            </a:r>
            <a:r>
              <a:rPr lang="en-GB" baseline="0" dirty="0"/>
              <a:t> </a:t>
            </a:r>
            <a:r>
              <a:rPr lang="en-GB" baseline="0" dirty="0" err="1"/>
              <a:t>neuer</a:t>
            </a:r>
            <a:r>
              <a:rPr lang="en-GB" baseline="0" dirty="0"/>
              <a:t> </a:t>
            </a:r>
            <a:r>
              <a:rPr lang="en-GB" baseline="0" dirty="0" err="1"/>
              <a:t>Nutzungsformen</a:t>
            </a:r>
            <a:r>
              <a:rPr lang="en-GB" baseline="0" dirty="0"/>
              <a:t> </a:t>
            </a:r>
            <a:r>
              <a:rPr lang="en-GB" baseline="0" dirty="0" err="1"/>
              <a:t>neue</a:t>
            </a:r>
            <a:r>
              <a:rPr lang="en-GB" baseline="0" dirty="0"/>
              <a:t> </a:t>
            </a:r>
            <a:r>
              <a:rPr lang="en-GB" baseline="0" dirty="0" err="1"/>
              <a:t>bzw</a:t>
            </a:r>
            <a:r>
              <a:rPr lang="en-GB" baseline="0" dirty="0"/>
              <a:t>. </a:t>
            </a:r>
            <a:r>
              <a:rPr lang="en-GB" baseline="0" dirty="0" err="1"/>
              <a:t>andere</a:t>
            </a:r>
            <a:r>
              <a:rPr lang="en-GB" baseline="0" dirty="0"/>
              <a:t> Reports </a:t>
            </a:r>
            <a:r>
              <a:rPr lang="en-GB" baseline="0" dirty="0" err="1"/>
              <a:t>notwendig</a:t>
            </a:r>
            <a:r>
              <a:rPr lang="en-GB" baseline="0" dirty="0"/>
              <a:t>.</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3</a:t>
            </a:fld>
            <a:endParaRPr lang="en-GB"/>
          </a:p>
        </p:txBody>
      </p:sp>
    </p:spTree>
    <p:extLst>
      <p:ext uri="{BB962C8B-B14F-4D97-AF65-F5344CB8AC3E}">
        <p14:creationId xmlns:p14="http://schemas.microsoft.com/office/powerpoint/2010/main" val="1335101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Es folgen einige typische Anwendungsfälle, bei denen die vordefinierten Standard Views zum Einsatz kommen, sowie mit Nullnutzung und Konsortium-Reports zwei Themen, zu denen im Laufe des Konsultationsprozesses und seit der Veröffentlichung von Release 5 besonders viele Fragen gestellt worden sind.</a:t>
            </a:r>
            <a:endParaRPr lang="de-DE" sz="1200" kern="150" dirty="0">
              <a:effectLst/>
              <a:latin typeface="Times New Roman" panose="02020603050405020304" pitchFamily="18" charset="0"/>
              <a:ea typeface="Droid Sans Fallback"/>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30</a:t>
            </a:fld>
            <a:endParaRPr lang="en-US" dirty="0"/>
          </a:p>
        </p:txBody>
      </p:sp>
    </p:spTree>
    <p:extLst>
      <p:ext uri="{BB962C8B-B14F-4D97-AF65-F5344CB8AC3E}">
        <p14:creationId xmlns:p14="http://schemas.microsoft.com/office/powerpoint/2010/main" val="398905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Für die Ermittlung der Gesamtnutzung von Zeitschriften, z.B. für eine </a:t>
            </a:r>
            <a:r>
              <a:rPr lang="de-DE" sz="1200" kern="150" dirty="0" err="1">
                <a:effectLst/>
                <a:latin typeface="Calibri" panose="020F0502020204030204" pitchFamily="34" charset="0"/>
                <a:ea typeface="Droid Sans Fallback"/>
                <a:cs typeface="Arial" panose="020B0604020202020204" pitchFamily="34" charset="0"/>
              </a:rPr>
              <a:t>Cost</a:t>
            </a:r>
            <a:r>
              <a:rPr lang="de-DE" sz="1200" kern="150" dirty="0">
                <a:effectLst/>
                <a:latin typeface="Calibri" panose="020F0502020204030204" pitchFamily="34" charset="0"/>
                <a:ea typeface="Droid Sans Fallback"/>
                <a:cs typeface="Arial" panose="020B0604020202020204" pitchFamily="34" charset="0"/>
              </a:rPr>
              <a:t>-per-</a:t>
            </a:r>
            <a:r>
              <a:rPr lang="de-DE" sz="1200" kern="150" dirty="0" err="1">
                <a:effectLst/>
                <a:latin typeface="Calibri" panose="020F0502020204030204" pitchFamily="34" charset="0"/>
                <a:ea typeface="Droid Sans Fallback"/>
                <a:cs typeface="Arial" panose="020B0604020202020204" pitchFamily="34" charset="0"/>
              </a:rPr>
              <a:t>Use</a:t>
            </a:r>
            <a:r>
              <a:rPr lang="de-DE" sz="1200" kern="150" dirty="0">
                <a:effectLst/>
                <a:latin typeface="Calibri" panose="020F0502020204030204" pitchFamily="34" charset="0"/>
                <a:ea typeface="Droid Sans Fallback"/>
                <a:cs typeface="Arial" panose="020B0604020202020204" pitchFamily="34" charset="0"/>
              </a:rPr>
              <a:t>-Analyse, kann der Standard View „Journal </a:t>
            </a:r>
            <a:r>
              <a:rPr lang="de-DE" sz="1200" kern="150" dirty="0" err="1">
                <a:effectLst/>
                <a:latin typeface="Calibri" panose="020F0502020204030204" pitchFamily="34" charset="0"/>
                <a:ea typeface="Droid Sans Fallback"/>
                <a:cs typeface="Arial" panose="020B0604020202020204" pitchFamily="34" charset="0"/>
              </a:rPr>
              <a:t>Requests</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Excluding</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OA_Gold</a:t>
            </a:r>
            <a:r>
              <a:rPr lang="de-DE" sz="1200" kern="150" dirty="0">
                <a:effectLst/>
                <a:latin typeface="Calibri" panose="020F0502020204030204" pitchFamily="34" charset="0"/>
                <a:ea typeface="Droid Sans Fallback"/>
                <a:cs typeface="Arial" panose="020B0604020202020204" pitchFamily="34" charset="0"/>
              </a:rPr>
              <a:t>)“, oder kurz TR_J1, verwendet werden.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Wie schon der Name besagt, ist die Gold Open Access-Nutzung nicht im Report enthalten. Bei Release 5 ist die Situation also deutlich einfacher als bei Release 4, wo die Differenz aus Journal Report 1 und Journal Report 1 Gold Open Access gebildet werden müsste, um einen vergleichbaren Report zu erhalten.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Ebenfalls nicht im Report enthalten ist, wie bei allen Standard Views, die Text and Data Mining-Nutzung.</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zu Release 4 vergleichbare Metrik wäre hier </a:t>
            </a:r>
            <a:r>
              <a:rPr lang="de-DE" sz="1200" kern="150" dirty="0" err="1">
                <a:effectLst/>
                <a:latin typeface="Calibri" panose="020F0502020204030204" pitchFamily="34" charset="0"/>
                <a:ea typeface="Droid Sans Fallback"/>
                <a:cs typeface="Arial" panose="020B0604020202020204" pitchFamily="34" charset="0"/>
              </a:rPr>
              <a:t>Total_Item_Requests</a:t>
            </a:r>
            <a:r>
              <a:rPr lang="de-DE" sz="1200" kern="150" dirty="0">
                <a:effectLst/>
                <a:latin typeface="Calibri" panose="020F0502020204030204" pitchFamily="34" charset="0"/>
                <a:ea typeface="Droid Sans Fallback"/>
                <a:cs typeface="Arial" panose="020B0604020202020204" pitchFamily="34" charset="0"/>
              </a:rPr>
              <a:t>. Für eine </a:t>
            </a:r>
            <a:r>
              <a:rPr lang="de-DE" sz="1200" kern="150" dirty="0" err="1">
                <a:effectLst/>
                <a:latin typeface="Calibri" panose="020F0502020204030204" pitchFamily="34" charset="0"/>
                <a:ea typeface="Droid Sans Fallback"/>
                <a:cs typeface="Arial" panose="020B0604020202020204" pitchFamily="34" charset="0"/>
              </a:rPr>
              <a:t>Cost</a:t>
            </a:r>
            <a:r>
              <a:rPr lang="de-DE" sz="1200" kern="150" dirty="0">
                <a:effectLst/>
                <a:latin typeface="Calibri" panose="020F0502020204030204" pitchFamily="34" charset="0"/>
                <a:ea typeface="Droid Sans Fallback"/>
                <a:cs typeface="Arial" panose="020B0604020202020204" pitchFamily="34" charset="0"/>
              </a:rPr>
              <a:t>-per-</a:t>
            </a:r>
            <a:r>
              <a:rPr lang="de-DE" sz="1200" kern="150" dirty="0" err="1">
                <a:effectLst/>
                <a:latin typeface="Calibri" panose="020F0502020204030204" pitchFamily="34" charset="0"/>
                <a:ea typeface="Droid Sans Fallback"/>
                <a:cs typeface="Arial" panose="020B0604020202020204" pitchFamily="34" charset="0"/>
              </a:rPr>
              <a:t>Use</a:t>
            </a:r>
            <a:r>
              <a:rPr lang="de-DE" sz="1200" kern="150" dirty="0">
                <a:effectLst/>
                <a:latin typeface="Calibri" panose="020F0502020204030204" pitchFamily="34" charset="0"/>
                <a:ea typeface="Droid Sans Fallback"/>
                <a:cs typeface="Arial" panose="020B0604020202020204" pitchFamily="34" charset="0"/>
              </a:rPr>
              <a:t>-Analyse wäre </a:t>
            </a:r>
            <a:r>
              <a:rPr lang="de-DE" sz="1200" kern="150" dirty="0" err="1">
                <a:effectLst/>
                <a:latin typeface="Calibri" panose="020F0502020204030204" pitchFamily="34" charset="0"/>
                <a:ea typeface="Droid Sans Fallback"/>
                <a:cs typeface="Arial" panose="020B0604020202020204" pitchFamily="34" charset="0"/>
              </a:rPr>
              <a:t>Unique_Item_Requests</a:t>
            </a:r>
            <a:r>
              <a:rPr lang="de-DE" sz="1200" kern="150" dirty="0">
                <a:effectLst/>
                <a:latin typeface="Calibri" panose="020F0502020204030204" pitchFamily="34" charset="0"/>
                <a:ea typeface="Droid Sans Fallback"/>
                <a:cs typeface="Arial" panose="020B0604020202020204" pitchFamily="34" charset="0"/>
              </a:rPr>
              <a:t> aber besser geeignet, da hier mehrfache Abrufe eines Artikels in einer Sitzung, z.B. im HTML- und PDF-Format, nur einmal gezählt werden.</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31</a:t>
            </a:fld>
            <a:endParaRPr lang="en-GB"/>
          </a:p>
        </p:txBody>
      </p:sp>
    </p:spTree>
    <p:extLst>
      <p:ext uri="{BB962C8B-B14F-4D97-AF65-F5344CB8AC3E}">
        <p14:creationId xmlns:p14="http://schemas.microsoft.com/office/powerpoint/2010/main" val="3754418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Für die Auswertung der E-</a:t>
            </a:r>
            <a:r>
              <a:rPr lang="de-DE" sz="1200" kern="150" dirty="0" err="1">
                <a:effectLst/>
                <a:latin typeface="Calibri" panose="020F0502020204030204" pitchFamily="34" charset="0"/>
                <a:ea typeface="Droid Sans Fallback"/>
                <a:cs typeface="Arial" panose="020B0604020202020204" pitchFamily="34" charset="0"/>
              </a:rPr>
              <a:t>Booknutzung</a:t>
            </a:r>
            <a:r>
              <a:rPr lang="de-DE" sz="1200" kern="150" dirty="0">
                <a:effectLst/>
                <a:latin typeface="Calibri" panose="020F0502020204030204" pitchFamily="34" charset="0"/>
                <a:ea typeface="Droid Sans Fallback"/>
                <a:cs typeface="Arial" panose="020B0604020202020204" pitchFamily="34" charset="0"/>
              </a:rPr>
              <a:t> kann der Standard View „Book </a:t>
            </a:r>
            <a:r>
              <a:rPr lang="de-DE" sz="1200" kern="150" dirty="0" err="1">
                <a:effectLst/>
                <a:latin typeface="Calibri" panose="020F0502020204030204" pitchFamily="34" charset="0"/>
                <a:ea typeface="Droid Sans Fallback"/>
                <a:cs typeface="Arial" panose="020B0604020202020204" pitchFamily="34" charset="0"/>
              </a:rPr>
              <a:t>Requests</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Excluding</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OA_Gold</a:t>
            </a:r>
            <a:r>
              <a:rPr lang="de-DE" sz="1200" kern="150" dirty="0">
                <a:effectLst/>
                <a:latin typeface="Calibri" panose="020F0502020204030204" pitchFamily="34" charset="0"/>
                <a:ea typeface="Droid Sans Fallback"/>
                <a:cs typeface="Arial" panose="020B0604020202020204" pitchFamily="34" charset="0"/>
              </a:rPr>
              <a:t>)“, oder kurz TR_B1, verwendet werden. Auch hier sind wieder die Gold Open Access- und Text and Data Mining-Nutzung ausgeschlossen.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Mit der Metrik </a:t>
            </a:r>
            <a:r>
              <a:rPr lang="de-DE" sz="1200" kern="150" dirty="0" err="1">
                <a:effectLst/>
                <a:latin typeface="Calibri" panose="020F0502020204030204" pitchFamily="34" charset="0"/>
                <a:ea typeface="Droid Sans Fallback"/>
                <a:cs typeface="Arial" panose="020B0604020202020204" pitchFamily="34" charset="0"/>
              </a:rPr>
              <a:t>Unique_Title_Requests</a:t>
            </a:r>
            <a:r>
              <a:rPr lang="de-DE" sz="1200" kern="150" dirty="0">
                <a:effectLst/>
                <a:latin typeface="Calibri" panose="020F0502020204030204" pitchFamily="34" charset="0"/>
                <a:ea typeface="Droid Sans Fallback"/>
                <a:cs typeface="Arial" panose="020B0604020202020204" pitchFamily="34" charset="0"/>
              </a:rPr>
              <a:t> ist im Gegensatz zu Release 4 die Nutzung über alle Anbieter vergleichbar - egal ob ein E-Book bei einem Anbieter als Ganzes, in Kapiteln oder in anderer Aufteilung angeboten wird, die Nutzung innerhalb einer Sitzung wird für </a:t>
            </a:r>
            <a:r>
              <a:rPr lang="de-DE" sz="1200" kern="150" dirty="0" err="1">
                <a:effectLst/>
                <a:latin typeface="Calibri" panose="020F0502020204030204" pitchFamily="34" charset="0"/>
                <a:ea typeface="Droid Sans Fallback"/>
                <a:cs typeface="Arial" panose="020B0604020202020204" pitchFamily="34" charset="0"/>
              </a:rPr>
              <a:t>Unique_Title_Requests</a:t>
            </a:r>
            <a:r>
              <a:rPr lang="de-DE" sz="1200" kern="150" dirty="0">
                <a:effectLst/>
                <a:latin typeface="Calibri" panose="020F0502020204030204" pitchFamily="34" charset="0"/>
                <a:ea typeface="Droid Sans Fallback"/>
                <a:cs typeface="Arial" panose="020B0604020202020204" pitchFamily="34" charset="0"/>
              </a:rPr>
              <a:t> nur einmal gezählt.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Soll die Nutzung mit Release 4 verglichen werden, ist Book Report 1 am ehesten mit den </a:t>
            </a:r>
            <a:r>
              <a:rPr lang="de-DE" sz="1200" kern="150" dirty="0" err="1">
                <a:effectLst/>
                <a:latin typeface="Calibri" panose="020F0502020204030204" pitchFamily="34" charset="0"/>
                <a:ea typeface="Droid Sans Fallback"/>
                <a:cs typeface="Arial" panose="020B0604020202020204" pitchFamily="34" charset="0"/>
              </a:rPr>
              <a:t>Unique_Title_Requests</a:t>
            </a:r>
            <a:r>
              <a:rPr lang="de-DE" sz="1200" kern="150" dirty="0">
                <a:effectLst/>
                <a:latin typeface="Calibri" panose="020F0502020204030204" pitchFamily="34" charset="0"/>
                <a:ea typeface="Droid Sans Fallback"/>
                <a:cs typeface="Arial" panose="020B0604020202020204" pitchFamily="34" charset="0"/>
              </a:rPr>
              <a:t> vergleichbar, Book Report 2 dagegen mit den </a:t>
            </a:r>
            <a:r>
              <a:rPr lang="de-DE" sz="1200" kern="150" dirty="0" err="1">
                <a:effectLst/>
                <a:latin typeface="Calibri" panose="020F0502020204030204" pitchFamily="34" charset="0"/>
                <a:ea typeface="Droid Sans Fallback"/>
                <a:cs typeface="Arial" panose="020B0604020202020204" pitchFamily="34" charset="0"/>
              </a:rPr>
              <a:t>Total_Item_Requests</a:t>
            </a:r>
            <a:r>
              <a:rPr lang="de-DE" sz="1200" kern="150" dirty="0">
                <a:effectLst/>
                <a:latin typeface="Calibri" panose="020F0502020204030204" pitchFamily="34" charset="0"/>
                <a:ea typeface="Droid Sans Fallback"/>
                <a:cs typeface="Arial" panose="020B0604020202020204" pitchFamily="34" charset="0"/>
              </a:rPr>
              <a:t>.</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32</a:t>
            </a:fld>
            <a:endParaRPr lang="en-GB"/>
          </a:p>
        </p:txBody>
      </p:sp>
    </p:spTree>
    <p:extLst>
      <p:ext uri="{BB962C8B-B14F-4D97-AF65-F5344CB8AC3E}">
        <p14:creationId xmlns:p14="http://schemas.microsoft.com/office/powerpoint/2010/main" val="2246459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Nutzung von Zeitschriftenarchiven kann mit dem Standard View „Journal </a:t>
            </a:r>
            <a:r>
              <a:rPr lang="de-DE" sz="1200" kern="150" dirty="0" err="1">
                <a:effectLst/>
                <a:latin typeface="Calibri" panose="020F0502020204030204" pitchFamily="34" charset="0"/>
                <a:ea typeface="Droid Sans Fallback"/>
                <a:cs typeface="Arial" panose="020B0604020202020204" pitchFamily="34" charset="0"/>
              </a:rPr>
              <a:t>Requests</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by</a:t>
            </a:r>
            <a:r>
              <a:rPr lang="de-DE" sz="1200" kern="150" dirty="0">
                <a:effectLst/>
                <a:latin typeface="Calibri" panose="020F0502020204030204" pitchFamily="34" charset="0"/>
                <a:ea typeface="Droid Sans Fallback"/>
                <a:cs typeface="Arial" panose="020B0604020202020204" pitchFamily="34" charset="0"/>
              </a:rPr>
              <a:t> YOP (</a:t>
            </a:r>
            <a:r>
              <a:rPr lang="de-DE" sz="1200" kern="150" dirty="0" err="1">
                <a:effectLst/>
                <a:latin typeface="Calibri" panose="020F0502020204030204" pitchFamily="34" charset="0"/>
                <a:ea typeface="Droid Sans Fallback"/>
                <a:cs typeface="Arial" panose="020B0604020202020204" pitchFamily="34" charset="0"/>
              </a:rPr>
              <a:t>Excluding</a:t>
            </a:r>
            <a:r>
              <a:rPr lang="de-DE" sz="1200" kern="150" dirty="0">
                <a:effectLst/>
                <a:latin typeface="Calibri" panose="020F0502020204030204" pitchFamily="34" charset="0"/>
                <a:ea typeface="Droid Sans Fallback"/>
                <a:cs typeface="Arial" panose="020B0604020202020204" pitchFamily="34" charset="0"/>
              </a:rPr>
              <a:t> </a:t>
            </a:r>
            <a:r>
              <a:rPr lang="de-DE" sz="1200" kern="150" dirty="0" err="1">
                <a:effectLst/>
                <a:latin typeface="Calibri" panose="020F0502020204030204" pitchFamily="34" charset="0"/>
                <a:ea typeface="Droid Sans Fallback"/>
                <a:cs typeface="Arial" panose="020B0604020202020204" pitchFamily="34" charset="0"/>
              </a:rPr>
              <a:t>OA_Gold</a:t>
            </a:r>
            <a:r>
              <a:rPr lang="de-DE" sz="1200" kern="150" dirty="0">
                <a:effectLst/>
                <a:latin typeface="Calibri" panose="020F0502020204030204" pitchFamily="34" charset="0"/>
                <a:ea typeface="Droid Sans Fallback"/>
                <a:cs typeface="Arial" panose="020B0604020202020204" pitchFamily="34" charset="0"/>
              </a:rPr>
              <a:t>)“, oder kurz TR_J4, ausgewertet werden.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Der Report kann nach YOP gefiltert werden, um die Nutzung auf bestimmte Erscheinungsjahre einzuschränken. Neu ist bei Release 5, dass die Erscheinungsjahre komplett aufgeschlüsselt sind, eine Zusammenfassung von älteren Jahrgängen wie beim Journal Report 5 in Release 4 gibt es nicht mehr. Um eine Darstellung wie beim Journal Report 5 zu erhalten, also Titel nach Erscheinungsjahren, müsste eine Pivot-Tabelle verwendet werden.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Entsprechend kann mit diesem Standard View natürlich auch die Nutzung der aktuellen Jahrgänge ausgewertet werden.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Wenn die Aufschlüsselung nach Erscheinungsjahren für die Auswertung nicht relevant ist, sondern nur die Einschränkung, kann alternativ auch der Master Title Report verwendet werden: durch Einschränkung auf die gewünschten Erscheinungsjahre und Ausschließen der Spalte YOP erhält man nur die aggregierte Nutzung pro Titel und damit im Allgemeinen einen deutlich kleineren Report.</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33</a:t>
            </a:fld>
            <a:endParaRPr lang="en-GB"/>
          </a:p>
        </p:txBody>
      </p:sp>
    </p:spTree>
    <p:extLst>
      <p:ext uri="{BB962C8B-B14F-4D97-AF65-F5344CB8AC3E}">
        <p14:creationId xmlns:p14="http://schemas.microsoft.com/office/powerpoint/2010/main" val="3471000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Zur Auswertung der Datenbanknutzung kann der Standard View „Database Search and Item </a:t>
            </a:r>
            <a:r>
              <a:rPr lang="de-DE" sz="1200" kern="150" dirty="0" err="1">
                <a:effectLst/>
                <a:latin typeface="Calibri" panose="020F0502020204030204" pitchFamily="34" charset="0"/>
                <a:ea typeface="Droid Sans Fallback"/>
                <a:cs typeface="Arial" panose="020B0604020202020204" pitchFamily="34" charset="0"/>
              </a:rPr>
              <a:t>Usage</a:t>
            </a:r>
            <a:r>
              <a:rPr lang="de-DE" sz="1200" kern="150" dirty="0">
                <a:effectLst/>
                <a:latin typeface="Calibri" panose="020F0502020204030204" pitchFamily="34" charset="0"/>
                <a:ea typeface="Droid Sans Fallback"/>
                <a:cs typeface="Arial" panose="020B0604020202020204" pitchFamily="34" charset="0"/>
              </a:rPr>
              <a:t>“, oder kurz DR_D1, verwendet werden.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Bei Release 4 werden typischerweise neben den Regular Searches, die es bei Release 5 weiterhin gibt, entweder die Result Clicks oder die Record Views für die Auswertung verwendet. Es darf nicht beides verwendet werden, da z.B. die Vollanzeige eines Treffers aus einer Trefferliste sowohl als Result Click als auch als Record View zählt.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Bei Release 5 kann einfach die Metrik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Total_Item_Investigations</a:t>
            </a:r>
            <a:r>
              <a:rPr lang="de-DE" sz="1200" kern="150" dirty="0">
                <a:solidFill>
                  <a:srgbClr val="000000"/>
                </a:solidFill>
                <a:effectLst/>
                <a:latin typeface="Calibri" panose="020F0502020204030204" pitchFamily="34" charset="0"/>
                <a:ea typeface="Droid Sans Fallback"/>
                <a:cs typeface="Arial" panose="020B0604020202020204" pitchFamily="34" charset="0"/>
              </a:rPr>
              <a:t> verwendet werden, die sowohl Result Clicks als auch Record Views ablöst und die Nutzung einheitlich erfasst. Neu ist bei Release 5 die Möglichkeit, mit den </a:t>
            </a:r>
            <a:r>
              <a:rPr lang="de-DE" sz="1200" kern="150" dirty="0" err="1">
                <a:solidFill>
                  <a:srgbClr val="000000"/>
                </a:solidFill>
                <a:effectLst/>
                <a:latin typeface="Calibri" panose="020F0502020204030204" pitchFamily="34" charset="0"/>
                <a:ea typeface="Droid Sans Fallback"/>
                <a:cs typeface="Arial" panose="020B0604020202020204" pitchFamily="34" charset="0"/>
              </a:rPr>
              <a:t>Unique_Item_Requests</a:t>
            </a:r>
            <a:r>
              <a:rPr lang="de-DE" sz="1200" kern="150" dirty="0">
                <a:solidFill>
                  <a:srgbClr val="000000"/>
                </a:solidFill>
                <a:effectLst/>
                <a:latin typeface="Calibri" panose="020F0502020204030204" pitchFamily="34" charset="0"/>
                <a:ea typeface="Droid Sans Fallback"/>
                <a:cs typeface="Arial" panose="020B0604020202020204" pitchFamily="34" charset="0"/>
              </a:rPr>
              <a:t> die Nutzung von Volltexten in Volltextdatenbanken auszuwerten.</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34</a:t>
            </a:fld>
            <a:endParaRPr lang="en-GB"/>
          </a:p>
        </p:txBody>
      </p:sp>
    </p:spTree>
    <p:extLst>
      <p:ext uri="{BB962C8B-B14F-4D97-AF65-F5344CB8AC3E}">
        <p14:creationId xmlns:p14="http://schemas.microsoft.com/office/powerpoint/2010/main" val="181439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Nullnutzung dürfte eines der meistdiskutierten Themen im Zusammenhang mit COUNTER Reports sein. Der Wunsch, einen Report mit genau den Titeln zu erhalten, die lizenziert sind, um feststellen zu können, welche Titel nicht genutzt werden, ist natürlich verständlich. Viele Anbieter sind aber nicht in der Lage, solche Reports zu generieren, z.B. weil die Systeme zur Lizenzverwaltung und zum Erstellen und Ausliefern der Statistiken unabhängig voneinander sind.</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In Release 4 gibt es bereits die Regel, dass Nullnutzung nur in Journal Report 1 mitgeliefert werden soll, und das auch nur für die lizenzierten Zeitschriften, d.h. nicht einfach für alle Zeitschriften auf der Plattform. Hintergrund ist, dass die Reports dadurch unnötig groß werden und u.U. nicht mehr handhabbar sind. Kritisch ist dies bei Release 4 insbesondere für Journal Report 5 und die Book Reports.</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Bei Release 5 würde sich das Problem wegen der weiter aufgeschlüsselten Reports entsprechend verschärfen. Bei Release 5 darf daher grundsätzlich keine Nullnutzung mitgeliefert werden. Wenn ein Anbieter, der COUNTER </a:t>
            </a:r>
            <a:r>
              <a:rPr lang="de-DE" sz="1200" kern="150" dirty="0" err="1">
                <a:effectLst/>
                <a:latin typeface="Calibri" panose="020F0502020204030204" pitchFamily="34" charset="0"/>
                <a:ea typeface="Droid Sans Fallback"/>
                <a:cs typeface="Arial" panose="020B0604020202020204" pitchFamily="34" charset="0"/>
              </a:rPr>
              <a:t>compliant</a:t>
            </a:r>
            <a:r>
              <a:rPr lang="de-DE" sz="1200" kern="150" dirty="0">
                <a:effectLst/>
                <a:latin typeface="Calibri" panose="020F0502020204030204" pitchFamily="34" charset="0"/>
                <a:ea typeface="Droid Sans Fallback"/>
                <a:cs typeface="Arial" panose="020B0604020202020204" pitchFamily="34" charset="0"/>
              </a:rPr>
              <a:t> ist, dies machen möchte, wäre dafür ein Custom Report erforderlich (was mit Release 5 grundsätzlich möglich ist).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Statt dessen unterstützt COUNTER den Ansatz, Titel- und Bestandsinformationen im KBART-Format zu verwenden, um die gewünschten Statistiken zu erstellen. Dieser Ansatz scheint eher praktikabel und ist flexibler, da er das Erstellen von Statistiken für beliebige Pakete ermöglichen sollte. Die KBART-Dateien sollten dabei von den Anbietern zur Verfügung gestellt werden, sie könnten aber auch aus anderen Quellen wie z.B. der Global Open </a:t>
            </a:r>
            <a:r>
              <a:rPr lang="de-DE" sz="1200" kern="150" dirty="0" err="1">
                <a:effectLst/>
                <a:latin typeface="Calibri" panose="020F0502020204030204" pitchFamily="34" charset="0"/>
                <a:ea typeface="Droid Sans Fallback"/>
                <a:cs typeface="Arial" panose="020B0604020202020204" pitchFamily="34" charset="0"/>
              </a:rPr>
              <a:t>Knowledgebase</a:t>
            </a:r>
            <a:r>
              <a:rPr lang="de-DE" sz="1200" kern="150" dirty="0">
                <a:effectLst/>
                <a:latin typeface="Calibri" panose="020F0502020204030204" pitchFamily="34" charset="0"/>
                <a:ea typeface="Droid Sans Fallback"/>
                <a:cs typeface="Arial" panose="020B0604020202020204" pitchFamily="34" charset="0"/>
              </a:rPr>
              <a:t> (GOKb) oder Electronic Resource Management-Systemen wie LAS:eR stammen.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Ein wichtiger Baustein ist der automatisierte Abruf von KBART-Dateien, an dem die NISO KBART Automation Working Group momentan arbeitet. Dabei soll dieselbe Technik verwendet werden wie bei den COUNTER-Reports.</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Um ein präzises Zusammenführen der Daten zu ermöglichen, sollten sowohl die KBART-Dateien als auch die COUNTER-Reports neben ISSNs, ISBNs oder DOIs möglichst auch die proprietären Titel-Identifier der Anbieter enthalten.</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35</a:t>
            </a:fld>
            <a:endParaRPr lang="en-GB"/>
          </a:p>
        </p:txBody>
      </p:sp>
    </p:spTree>
    <p:extLst>
      <p:ext uri="{BB962C8B-B14F-4D97-AF65-F5344CB8AC3E}">
        <p14:creationId xmlns:p14="http://schemas.microsoft.com/office/powerpoint/2010/main" val="1740096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Dieses Beispiel von EBSCO, der KBART </a:t>
            </a:r>
            <a:r>
              <a:rPr lang="de-DE" sz="1200" kern="150" dirty="0" err="1">
                <a:effectLst/>
                <a:latin typeface="Calibri" panose="020F0502020204030204" pitchFamily="34" charset="0"/>
                <a:ea typeface="Droid Sans Fallback"/>
                <a:cs typeface="Arial" panose="020B0604020202020204" pitchFamily="34" charset="0"/>
              </a:rPr>
              <a:t>Harvester</a:t>
            </a:r>
            <a:r>
              <a:rPr lang="de-DE" sz="1200" kern="150" dirty="0">
                <a:effectLst/>
                <a:latin typeface="Calibri" panose="020F0502020204030204" pitchFamily="34" charset="0"/>
                <a:ea typeface="Droid Sans Fallback"/>
                <a:cs typeface="Arial" panose="020B0604020202020204" pitchFamily="34" charset="0"/>
              </a:rPr>
              <a:t> Demonstrator, zeigt, wie die Erstellung der gewünschten Reports mit dieser Technik aussehen könnte.</a:t>
            </a:r>
            <a:endParaRPr lang="de-DE" sz="1200" kern="150" dirty="0">
              <a:effectLst/>
              <a:latin typeface="Times New Roman" panose="02020603050405020304" pitchFamily="18" charset="0"/>
              <a:ea typeface="Droid Sans Fallback"/>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5870D7F-8A34-4089-9E72-7654D39A61CF}" type="slidenum">
              <a:rPr lang="en-GB" smtClean="0"/>
              <a:t>36</a:t>
            </a:fld>
            <a:endParaRPr lang="en-GB"/>
          </a:p>
        </p:txBody>
      </p:sp>
    </p:spTree>
    <p:extLst>
      <p:ext uri="{BB962C8B-B14F-4D97-AF65-F5344CB8AC3E}">
        <p14:creationId xmlns:p14="http://schemas.microsoft.com/office/powerpoint/2010/main" val="4156302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Die Anbieter werden auf dem Arbeitsblatt „</a:t>
            </a:r>
            <a:r>
              <a:rPr lang="de-DE" sz="1200" kern="150" dirty="0" err="1">
                <a:effectLst/>
                <a:latin typeface="Calibri" panose="020F0502020204030204" pitchFamily="34" charset="0"/>
                <a:ea typeface="Droid Sans Fallback"/>
                <a:cs typeface="Arial" panose="020B0604020202020204" pitchFamily="34" charset="0"/>
              </a:rPr>
              <a:t>My</a:t>
            </a:r>
            <a:r>
              <a:rPr lang="de-DE" sz="1200" kern="150" dirty="0">
                <a:effectLst/>
                <a:latin typeface="Calibri" panose="020F0502020204030204" pitchFamily="34" charset="0"/>
                <a:ea typeface="Droid Sans Fallback"/>
                <a:cs typeface="Arial" panose="020B0604020202020204" pitchFamily="34" charset="0"/>
              </a:rPr>
              <a:t> Providers“ verwaltet.</a:t>
            </a:r>
            <a:endParaRPr lang="de-DE" sz="1200" kern="150" dirty="0">
              <a:effectLst/>
              <a:latin typeface="Times New Roman" panose="02020603050405020304" pitchFamily="18" charset="0"/>
              <a:ea typeface="Droid Sans Fallback"/>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5870D7F-8A34-4089-9E72-7654D39A61CF}" type="slidenum">
              <a:rPr lang="en-GB" smtClean="0"/>
              <a:t>37</a:t>
            </a:fld>
            <a:endParaRPr lang="en-GB"/>
          </a:p>
        </p:txBody>
      </p:sp>
    </p:spTree>
    <p:extLst>
      <p:ext uri="{BB962C8B-B14F-4D97-AF65-F5344CB8AC3E}">
        <p14:creationId xmlns:p14="http://schemas.microsoft.com/office/powerpoint/2010/main" val="1472085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Anbieter können dann ausgewählt werden, genau wie der gewünschte KBART-Report.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Mit einem Klick auf „Go“ wird der Abruf des KBART-Reports gestartet.</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38</a:t>
            </a:fld>
            <a:endParaRPr lang="en-GB"/>
          </a:p>
        </p:txBody>
      </p:sp>
    </p:spTree>
    <p:extLst>
      <p:ext uri="{BB962C8B-B14F-4D97-AF65-F5344CB8AC3E}">
        <p14:creationId xmlns:p14="http://schemas.microsoft.com/office/powerpoint/2010/main" val="2600420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Die Daten aus dem Report werden dann in Tabellenform konvertiert und im Arbeitsblatt „KBART Report“ gespeichert.</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39</a:t>
            </a:fld>
            <a:endParaRPr lang="en-GB"/>
          </a:p>
        </p:txBody>
      </p:sp>
    </p:spTree>
    <p:extLst>
      <p:ext uri="{BB962C8B-B14F-4D97-AF65-F5344CB8AC3E}">
        <p14:creationId xmlns:p14="http://schemas.microsoft.com/office/powerpoint/2010/main" val="22349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725" indent="-226725">
              <a:lnSpc>
                <a:spcPct val="90000"/>
              </a:lnSpc>
              <a:buClr>
                <a:schemeClr val="dk1"/>
              </a:buClr>
              <a:buSzPct val="100000"/>
              <a:buFont typeface="Arial"/>
              <a:buChar char="•"/>
            </a:pPr>
            <a:r>
              <a:rPr lang="en-GB" dirty="0">
                <a:solidFill>
                  <a:schemeClr val="dk1"/>
                </a:solidFill>
                <a:ea typeface="Calibri"/>
                <a:cs typeface="Calibri"/>
                <a:sym typeface="Calibri"/>
              </a:rPr>
              <a:t>Die </a:t>
            </a:r>
            <a:r>
              <a:rPr lang="en-GB" dirty="0" err="1">
                <a:solidFill>
                  <a:schemeClr val="dk1"/>
                </a:solidFill>
                <a:ea typeface="Calibri"/>
                <a:cs typeface="Calibri"/>
                <a:sym typeface="Calibri"/>
              </a:rPr>
              <a:t>neue</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Struktur</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mit</a:t>
            </a:r>
            <a:r>
              <a:rPr lang="en-GB" baseline="0" dirty="0">
                <a:solidFill>
                  <a:schemeClr val="dk1"/>
                </a:solidFill>
                <a:ea typeface="Calibri"/>
                <a:cs typeface="Calibri"/>
                <a:sym typeface="Calibri"/>
              </a:rPr>
              <a:t> 4 Master Reports, die </a:t>
            </a:r>
            <a:r>
              <a:rPr lang="en-GB" baseline="0" dirty="0" err="1">
                <a:solidFill>
                  <a:schemeClr val="dk1"/>
                </a:solidFill>
                <a:ea typeface="Calibri"/>
                <a:cs typeface="Calibri"/>
                <a:sym typeface="Calibri"/>
              </a:rPr>
              <a:t>nach</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dem</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gleichen</a:t>
            </a:r>
            <a:r>
              <a:rPr lang="en-GB" baseline="0" dirty="0">
                <a:solidFill>
                  <a:schemeClr val="dk1"/>
                </a:solidFill>
                <a:ea typeface="Calibri"/>
                <a:cs typeface="Calibri"/>
                <a:sym typeface="Calibri"/>
              </a:rPr>
              <a:t> Schema </a:t>
            </a:r>
            <a:r>
              <a:rPr lang="en-GB" baseline="0" dirty="0" err="1">
                <a:solidFill>
                  <a:schemeClr val="dk1"/>
                </a:solidFill>
                <a:ea typeface="Calibri"/>
                <a:cs typeface="Calibri"/>
                <a:sym typeface="Calibri"/>
              </a:rPr>
              <a:t>aufgebaut</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sind</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soll</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mehr</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Konsistenz</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bringen</a:t>
            </a:r>
            <a:r>
              <a:rPr lang="en-GB" baseline="0" dirty="0">
                <a:solidFill>
                  <a:schemeClr val="dk1"/>
                </a:solidFill>
                <a:ea typeface="Calibri"/>
                <a:cs typeface="Calibri"/>
                <a:sym typeface="Calibri"/>
              </a:rPr>
              <a:t>.</a:t>
            </a:r>
          </a:p>
          <a:p>
            <a:pPr marL="226725" indent="-226725">
              <a:lnSpc>
                <a:spcPct val="90000"/>
              </a:lnSpc>
              <a:buClr>
                <a:schemeClr val="dk1"/>
              </a:buClr>
              <a:buSzPct val="100000"/>
              <a:buFont typeface="Arial"/>
              <a:buChar char="•"/>
            </a:pPr>
            <a:endParaRPr lang="en-GB" dirty="0">
              <a:solidFill>
                <a:schemeClr val="dk1"/>
              </a:solidFill>
              <a:ea typeface="Calibri"/>
              <a:cs typeface="Calibri"/>
              <a:sym typeface="Calibri"/>
            </a:endParaRPr>
          </a:p>
          <a:p>
            <a:pPr marL="226725" indent="-226725">
              <a:lnSpc>
                <a:spcPct val="90000"/>
              </a:lnSpc>
              <a:spcBef>
                <a:spcPts val="992"/>
              </a:spcBef>
              <a:buClr>
                <a:schemeClr val="dk1"/>
              </a:buClr>
              <a:buSzPct val="100000"/>
              <a:buFont typeface="Arial"/>
              <a:buChar char="•"/>
            </a:pPr>
            <a:r>
              <a:rPr lang="en-GB" dirty="0">
                <a:solidFill>
                  <a:schemeClr val="dk1"/>
                </a:solidFill>
                <a:ea typeface="Calibri"/>
                <a:cs typeface="Calibri"/>
                <a:sym typeface="Calibri"/>
              </a:rPr>
              <a:t>Die </a:t>
            </a:r>
            <a:r>
              <a:rPr lang="en-GB" dirty="0" err="1">
                <a:solidFill>
                  <a:schemeClr val="dk1"/>
                </a:solidFill>
                <a:ea typeface="Calibri"/>
                <a:cs typeface="Calibri"/>
                <a:sym typeface="Calibri"/>
              </a:rPr>
              <a:t>Reduktion</a:t>
            </a:r>
            <a:r>
              <a:rPr lang="en-GB" baseline="0" dirty="0">
                <a:solidFill>
                  <a:schemeClr val="dk1"/>
                </a:solidFill>
                <a:ea typeface="Calibri"/>
                <a:cs typeface="Calibri"/>
                <a:sym typeface="Calibri"/>
              </a:rPr>
              <a:t> der </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Metriken</a:t>
            </a:r>
            <a:r>
              <a:rPr lang="en-GB" baseline="0" dirty="0">
                <a:solidFill>
                  <a:schemeClr val="dk1"/>
                </a:solidFill>
                <a:ea typeface="Calibri"/>
                <a:cs typeface="Calibri"/>
                <a:sym typeface="Calibri"/>
              </a:rPr>
              <a:t> </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bringt</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mehr</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Klarheit</a:t>
            </a:r>
            <a:endParaRPr lang="en-GB" baseline="0" dirty="0">
              <a:solidFill>
                <a:schemeClr val="dk1"/>
              </a:solidFill>
              <a:ea typeface="Calibri"/>
              <a:cs typeface="Calibri"/>
              <a:sym typeface="Calibri"/>
            </a:endParaRPr>
          </a:p>
          <a:p>
            <a:pPr marL="226725" indent="-226725">
              <a:lnSpc>
                <a:spcPct val="90000"/>
              </a:lnSpc>
              <a:spcBef>
                <a:spcPts val="992"/>
              </a:spcBef>
              <a:buClr>
                <a:schemeClr val="dk1"/>
              </a:buClr>
              <a:buSzPct val="100000"/>
              <a:buFont typeface="Arial"/>
              <a:buChar char="•"/>
            </a:pPr>
            <a:endParaRPr lang="en-GB" baseline="0" dirty="0">
              <a:solidFill>
                <a:schemeClr val="dk1"/>
              </a:solidFill>
              <a:ea typeface="Calibri"/>
              <a:cs typeface="Calibri"/>
              <a:sym typeface="Calibri"/>
            </a:endParaRPr>
          </a:p>
          <a:p>
            <a:pPr marL="226725" indent="-226725">
              <a:lnSpc>
                <a:spcPct val="90000"/>
              </a:lnSpc>
              <a:spcBef>
                <a:spcPts val="992"/>
              </a:spcBef>
              <a:buClr>
                <a:schemeClr val="dk1"/>
              </a:buClr>
              <a:buSzPct val="100000"/>
              <a:buFont typeface="Arial"/>
              <a:buChar char="•"/>
            </a:pPr>
            <a:r>
              <a:rPr lang="en-GB" baseline="0" dirty="0">
                <a:solidFill>
                  <a:schemeClr val="dk1"/>
                </a:solidFill>
                <a:ea typeface="Calibri"/>
                <a:cs typeface="Calibri"/>
                <a:sym typeface="Calibri"/>
              </a:rPr>
              <a:t>Und </a:t>
            </a:r>
            <a:r>
              <a:rPr lang="en-GB" baseline="0" dirty="0" err="1">
                <a:solidFill>
                  <a:schemeClr val="dk1"/>
                </a:solidFill>
                <a:ea typeface="Calibri"/>
                <a:cs typeface="Calibri"/>
                <a:sym typeface="Calibri"/>
              </a:rPr>
              <a:t>schließlich</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wurden</a:t>
            </a:r>
            <a:r>
              <a:rPr lang="en-GB" baseline="0" dirty="0">
                <a:solidFill>
                  <a:schemeClr val="dk1"/>
                </a:solidFill>
                <a:ea typeface="Calibri"/>
                <a:cs typeface="Calibri"/>
                <a:sym typeface="Calibri"/>
              </a:rPr>
              <a:t> Attribute </a:t>
            </a:r>
            <a:r>
              <a:rPr lang="en-GB" baseline="0" dirty="0" err="1">
                <a:solidFill>
                  <a:schemeClr val="dk1"/>
                </a:solidFill>
                <a:ea typeface="Calibri"/>
                <a:cs typeface="Calibri"/>
                <a:sym typeface="Calibri"/>
              </a:rPr>
              <a:t>eingeführt</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mit</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denen</a:t>
            </a:r>
            <a:r>
              <a:rPr lang="en-GB" baseline="0" dirty="0">
                <a:solidFill>
                  <a:schemeClr val="dk1"/>
                </a:solidFill>
                <a:ea typeface="Calibri"/>
                <a:cs typeface="Calibri"/>
                <a:sym typeface="Calibri"/>
              </a:rPr>
              <a:t> die Reports </a:t>
            </a:r>
            <a:r>
              <a:rPr lang="en-GB" baseline="0" dirty="0" err="1">
                <a:solidFill>
                  <a:schemeClr val="dk1"/>
                </a:solidFill>
                <a:ea typeface="Calibri"/>
                <a:cs typeface="Calibri"/>
                <a:sym typeface="Calibri"/>
              </a:rPr>
              <a:t>flexibel</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angepasst</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werden</a:t>
            </a:r>
            <a:r>
              <a:rPr lang="en-GB" baseline="0" dirty="0">
                <a:solidFill>
                  <a:schemeClr val="dk1"/>
                </a:solidFill>
                <a:ea typeface="Calibri"/>
                <a:cs typeface="Calibri"/>
                <a:sym typeface="Calibri"/>
              </a:rPr>
              <a:t> </a:t>
            </a:r>
            <a:r>
              <a:rPr lang="en-GB" baseline="0" dirty="0" err="1">
                <a:solidFill>
                  <a:schemeClr val="dk1"/>
                </a:solidFill>
                <a:ea typeface="Calibri"/>
                <a:cs typeface="Calibri"/>
                <a:sym typeface="Calibri"/>
              </a:rPr>
              <a:t>können</a:t>
            </a:r>
            <a:endParaRPr lang="en-GB" dirty="0">
              <a:solidFill>
                <a:schemeClr val="dk1"/>
              </a:solidFill>
              <a:ea typeface="Calibri"/>
              <a:cs typeface="Calibri"/>
              <a:sym typeface="Calibri"/>
            </a:endParaRPr>
          </a:p>
          <a:p>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4</a:t>
            </a:fld>
            <a:endParaRPr lang="en-GB"/>
          </a:p>
        </p:txBody>
      </p:sp>
    </p:spTree>
    <p:extLst>
      <p:ext uri="{BB962C8B-B14F-4D97-AF65-F5344CB8AC3E}">
        <p14:creationId xmlns:p14="http://schemas.microsoft.com/office/powerpoint/2010/main" val="2944018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Der KBART-Report wird dann mit dem COUNTER-Report, der im Arbeitsblatt „COUNTER Sample“ gespeichert ist, zusammengeführt.</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40</a:t>
            </a:fld>
            <a:endParaRPr lang="en-GB"/>
          </a:p>
        </p:txBody>
      </p:sp>
    </p:spTree>
    <p:extLst>
      <p:ext uri="{BB962C8B-B14F-4D97-AF65-F5344CB8AC3E}">
        <p14:creationId xmlns:p14="http://schemas.microsoft.com/office/powerpoint/2010/main" val="83492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Damit erhält man einen KBART-Report inklusive Nutzung. Da der KBART-Report die Basis ist, sind hier auch die Titel mit Nullnutzung enthalten.</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41</a:t>
            </a:fld>
            <a:endParaRPr lang="en-GB"/>
          </a:p>
        </p:txBody>
      </p:sp>
    </p:spTree>
    <p:extLst>
      <p:ext uri="{BB962C8B-B14F-4D97-AF65-F5344CB8AC3E}">
        <p14:creationId xmlns:p14="http://schemas.microsoft.com/office/powerpoint/2010/main" val="1766569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Konsortium-Reports waren ebenfalls ein viel diskutiertes Thema, insbesondere nachdem der Release 5 </a:t>
            </a:r>
            <a:r>
              <a:rPr lang="de-DE" sz="1200" kern="150" dirty="0" err="1">
                <a:effectLst/>
                <a:latin typeface="Calibri" panose="020F0502020204030204" pitchFamily="34" charset="0"/>
                <a:ea typeface="Droid Sans Fallback"/>
                <a:cs typeface="Arial" panose="020B0604020202020204" pitchFamily="34" charset="0"/>
              </a:rPr>
              <a:t>Draft</a:t>
            </a:r>
            <a:r>
              <a:rPr lang="de-DE" sz="1200" kern="150" dirty="0">
                <a:effectLst/>
                <a:latin typeface="Calibri" panose="020F0502020204030204" pitchFamily="34" charset="0"/>
                <a:ea typeface="Droid Sans Fallback"/>
                <a:cs typeface="Arial" panose="020B0604020202020204" pitchFamily="34" charset="0"/>
              </a:rPr>
              <a:t> veröffentlich worden war und keine Konsortium-Reports enthalten waren.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Bei Release 4 gibt es eine Reihe von Problemen mit den Konsortium-Reports:</a:t>
            </a:r>
            <a:endParaRPr lang="de-DE" sz="1200" kern="150" dirty="0">
              <a:effectLst/>
              <a:latin typeface="Times New Roman" panose="02020603050405020304" pitchFamily="18" charset="0"/>
              <a:ea typeface="Droid Sans Fallback"/>
              <a:cs typeface="Arial" panose="020B0604020202020204" pitchFamily="34" charset="0"/>
            </a:endParaRPr>
          </a:p>
          <a:p>
            <a:pPr marL="342900" lvl="0" indent="-342900" algn="just">
              <a:spcAft>
                <a:spcPts val="360"/>
              </a:spcAft>
              <a:buFont typeface="Arial" panose="020B0604020202020204" pitchFamily="34" charset="0"/>
              <a:buChar char="•"/>
            </a:pPr>
            <a:r>
              <a:rPr lang="de-DE" sz="1200" kern="150" dirty="0">
                <a:effectLst/>
                <a:latin typeface="Calibri" panose="020F0502020204030204" pitchFamily="34" charset="0"/>
                <a:ea typeface="OpenSymbol" panose="05010000000000000000" pitchFamily="2" charset="0"/>
                <a:cs typeface="OpenSymbol" panose="05010000000000000000" pitchFamily="2" charset="0"/>
              </a:rPr>
              <a:t>Die Reports sind separat spezifiziert, es gibt sie nur im XML-Format, und es gibt nicht für jeden Reports einen entsprechenden Konsortium-Report, was die Auswertungsmöglichkeiten deutlich einschränkt.</a:t>
            </a:r>
            <a:endParaRPr lang="de-DE" sz="1200" kern="150" dirty="0">
              <a:effectLst/>
              <a:latin typeface="OpenSymbol" panose="05010000000000000000" pitchFamily="2" charset="0"/>
              <a:ea typeface="OpenSymbol" panose="05010000000000000000" pitchFamily="2" charset="0"/>
              <a:cs typeface="OpenSymbol" panose="05010000000000000000" pitchFamily="2" charset="0"/>
            </a:endParaRPr>
          </a:p>
          <a:p>
            <a:pPr marL="342900" lvl="0" indent="-342900" algn="just">
              <a:spcAft>
                <a:spcPts val="360"/>
              </a:spcAft>
              <a:buFont typeface="Arial" panose="020B0604020202020204" pitchFamily="34" charset="0"/>
              <a:buChar char="•"/>
            </a:pPr>
            <a:r>
              <a:rPr lang="de-DE" sz="1200" kern="150" dirty="0">
                <a:effectLst/>
                <a:latin typeface="Calibri" panose="020F0502020204030204" pitchFamily="34" charset="0"/>
                <a:ea typeface="OpenSymbol" panose="05010000000000000000" pitchFamily="2" charset="0"/>
                <a:cs typeface="OpenSymbol" panose="05010000000000000000" pitchFamily="2" charset="0"/>
              </a:rPr>
              <a:t>Die Reports können sehr groß werden - so groß, dass sie für die Anbieter nicht mehr generierbar oder für die Bibliotheken nicht mehr nutzbar sind.</a:t>
            </a:r>
            <a:endParaRPr lang="de-DE" sz="1200" kern="150" dirty="0">
              <a:effectLst/>
              <a:latin typeface="OpenSymbol" panose="05010000000000000000" pitchFamily="2" charset="0"/>
              <a:ea typeface="OpenSymbol" panose="05010000000000000000" pitchFamily="2" charset="0"/>
              <a:cs typeface="OpenSymbol" panose="05010000000000000000" pitchFamily="2" charset="0"/>
            </a:endParaRPr>
          </a:p>
          <a:p>
            <a:pPr marL="342900" lvl="0" indent="-342900" algn="just">
              <a:spcAft>
                <a:spcPts val="360"/>
              </a:spcAft>
              <a:buFont typeface="Arial" panose="020B0604020202020204" pitchFamily="34" charset="0"/>
              <a:buChar char="•"/>
            </a:pPr>
            <a:r>
              <a:rPr lang="de-DE" sz="1200" kern="150" dirty="0">
                <a:effectLst/>
                <a:latin typeface="Calibri" panose="020F0502020204030204" pitchFamily="34" charset="0"/>
                <a:ea typeface="OpenSymbol" panose="05010000000000000000" pitchFamily="2" charset="0"/>
                <a:cs typeface="OpenSymbol" panose="05010000000000000000" pitchFamily="2" charset="0"/>
              </a:rPr>
              <a:t>Die Anbieter sind in solchen Fällen bei Release 4 nicht verpflichtet, die Konsortium-Reports zu liefern, statt dessen kann den Konsortien der Zugang zu den Reports der einzelnen Teilnehmer angeboten werden.</a:t>
            </a:r>
            <a:endParaRPr lang="de-DE" sz="1200" kern="150" dirty="0">
              <a:effectLst/>
              <a:latin typeface="OpenSymbol" panose="05010000000000000000" pitchFamily="2" charset="0"/>
              <a:ea typeface="OpenSymbol" panose="05010000000000000000" pitchFamily="2" charset="0"/>
              <a:cs typeface="OpenSymbol" panose="05010000000000000000" pitchFamily="2" charset="0"/>
            </a:endParaRPr>
          </a:p>
          <a:p>
            <a:pPr algn="just">
              <a:spcAft>
                <a:spcPts val="360"/>
              </a:spcAft>
            </a:pPr>
            <a:endParaRPr lang="de-DE" sz="1200" kern="150" dirty="0">
              <a:effectLst/>
              <a:latin typeface="Calibri" panose="020F0502020204030204" pitchFamily="34"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Genau diese Alternative ist auch der Ansatz für die Lösung in Release 5, nämlich die Reports der einzelnen Teilnehmer abzurufen und diesen Prozess, sowie das Erstellen der gewünschten Konsortialreports aus den Reports der Teilnehmer, so weit wie möglich zu automatisieren.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COUNTER wird dafür die Entwicklung und Bereitstellung eines entsprechenden Open Source Tools unterstützen. Vor einigen Wochen hat es dazu eine Ausschreibung gegeben, momentan läuft die Auswertung.</a:t>
            </a:r>
            <a:endParaRPr lang="de-DE" sz="1200" kern="150" dirty="0">
              <a:effectLst/>
              <a:latin typeface="Times New Roman" panose="02020603050405020304" pitchFamily="18" charset="0"/>
              <a:ea typeface="Droid Sans Fallback"/>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42</a:t>
            </a:fld>
            <a:endParaRPr lang="en-GB"/>
          </a:p>
        </p:txBody>
      </p:sp>
    </p:spTree>
    <p:extLst>
      <p:ext uri="{BB962C8B-B14F-4D97-AF65-F5344CB8AC3E}">
        <p14:creationId xmlns:p14="http://schemas.microsoft.com/office/powerpoint/2010/main" val="3131431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Das Tool wird vereinfacht dargestellt wie folgt arbeiten: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Anbieter, die COUNTER </a:t>
            </a:r>
            <a:r>
              <a:rPr lang="de-DE" sz="1200" kern="150" dirty="0" err="1">
                <a:effectLst/>
                <a:latin typeface="Calibri" panose="020F0502020204030204" pitchFamily="34" charset="0"/>
                <a:ea typeface="Droid Sans Fallback"/>
                <a:cs typeface="Arial" panose="020B0604020202020204" pitchFamily="34" charset="0"/>
              </a:rPr>
              <a:t>compliant</a:t>
            </a:r>
            <a:r>
              <a:rPr lang="de-DE" sz="1200" kern="150" dirty="0">
                <a:effectLst/>
                <a:latin typeface="Calibri" panose="020F0502020204030204" pitchFamily="34" charset="0"/>
                <a:ea typeface="Droid Sans Fallback"/>
                <a:cs typeface="Arial" panose="020B0604020202020204" pitchFamily="34" charset="0"/>
              </a:rPr>
              <a:t> sind, müssen die COUNTER_SUSHI API-Methode /</a:t>
            </a:r>
            <a:r>
              <a:rPr lang="de-DE" sz="1200" kern="150" dirty="0" err="1">
                <a:effectLst/>
                <a:latin typeface="Calibri" panose="020F0502020204030204" pitchFamily="34" charset="0"/>
                <a:ea typeface="Droid Sans Fallback"/>
                <a:cs typeface="Arial" panose="020B0604020202020204" pitchFamily="34" charset="0"/>
              </a:rPr>
              <a:t>members</a:t>
            </a:r>
            <a:r>
              <a:rPr lang="de-DE" sz="1200" kern="150" dirty="0">
                <a:effectLst/>
                <a:latin typeface="Calibri" panose="020F0502020204030204" pitchFamily="34" charset="0"/>
                <a:ea typeface="Droid Sans Fallback"/>
                <a:cs typeface="Arial" panose="020B0604020202020204" pitchFamily="34" charset="0"/>
              </a:rPr>
              <a:t> unterstützen, mit der die Teilnehmer des Konsortiums sowie deren SUSHI-Zugangsdaten abgerufen werden. Voraussetzung dafür sind natürlich gültige SUSHI-Zugangsdaten für das Konsortium.</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Für jeden Teilnehmer des Konsortiums wird dann der gewünschte Report abgerufen und in der gewünschten Form ausgegeben, d.h. entweder jeder Report einzeln oder alle Reports zu einem Konsortialreport zusammenmontiert.</a:t>
            </a:r>
            <a:r>
              <a:rPr lang="de-DE" sz="1200" kern="150" baseline="0" dirty="0">
                <a:effectLst/>
                <a:latin typeface="Calibri" panose="020F0502020204030204" pitchFamily="34" charset="0"/>
                <a:ea typeface="Droid Sans Fallback"/>
                <a:cs typeface="Arial" panose="020B0604020202020204" pitchFamily="34" charset="0"/>
              </a:rPr>
              <a:t> </a:t>
            </a:r>
            <a:r>
              <a:rPr lang="de-DE" sz="1200" kern="150" dirty="0">
                <a:effectLst/>
                <a:latin typeface="Calibri" panose="020F0502020204030204" pitchFamily="34" charset="0"/>
                <a:ea typeface="Droid Sans Fallback"/>
                <a:cs typeface="Arial" panose="020B0604020202020204" pitchFamily="34" charset="0"/>
              </a:rPr>
              <a:t>Die Ausgabe kann dabei im CSV- oder TSV-Format erfolgen oder, wenn die Reports nicht zu groß sind, auch im Excel-Format. Die einzelnen Reports können auch im JSON-Format gespeichert werden, sozusagen als Rohdaten.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solidFill>
                  <a:srgbClr val="000000"/>
                </a:solidFill>
                <a:effectLst/>
                <a:latin typeface="Calibri" panose="020F0502020204030204" pitchFamily="34" charset="0"/>
                <a:ea typeface="Droid Sans Fallback"/>
                <a:cs typeface="Arial" panose="020B0604020202020204" pitchFamily="34" charset="0"/>
              </a:rPr>
              <a:t>Diese Lösung sollte einheitlich für alle Konsortien und Anbieter und alle Reports funktionieren. Außerdem sollte sie besser skalieren, da die Logik für die Generierung der Reports nur einmal im Tool implementiert werden muss.</a:t>
            </a:r>
            <a:endParaRPr lang="de-DE" sz="1200" kern="150" dirty="0">
              <a:effectLst/>
              <a:latin typeface="Times New Roman" panose="02020603050405020304" pitchFamily="18" charset="0"/>
              <a:ea typeface="Droid Sans Fallback"/>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defTabSz="906902">
              <a:defRPr/>
            </a:pPr>
            <a:fld id="{F5870D7F-8A34-4089-9E72-7654D39A61CF}" type="slidenum">
              <a:rPr lang="en-GB">
                <a:solidFill>
                  <a:prstClr val="black"/>
                </a:solidFill>
                <a:latin typeface="Calibri" panose="020F0502020204030204"/>
              </a:rPr>
              <a:pPr defTabSz="906902">
                <a:defRPr/>
              </a:pPr>
              <a:t>43</a:t>
            </a:fld>
            <a:endParaRPr lang="en-GB">
              <a:solidFill>
                <a:prstClr val="black"/>
              </a:solidFill>
              <a:latin typeface="Calibri" panose="020F0502020204030204"/>
            </a:endParaRPr>
          </a:p>
        </p:txBody>
      </p:sp>
    </p:spTree>
    <p:extLst>
      <p:ext uri="{BB962C8B-B14F-4D97-AF65-F5344CB8AC3E}">
        <p14:creationId xmlns:p14="http://schemas.microsoft.com/office/powerpoint/2010/main" val="2892726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Abschließend dann noch einige Information zur Umstellung von Release 4 auf  Release 5.</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folgenden Angaben beziehen sich auf Anbieter, die bereits COUNTER </a:t>
            </a:r>
            <a:r>
              <a:rPr lang="de-DE" sz="1200" kern="150" dirty="0" err="1">
                <a:effectLst/>
                <a:latin typeface="Calibri" panose="020F0502020204030204" pitchFamily="34" charset="0"/>
                <a:ea typeface="Droid Sans Fallback"/>
                <a:cs typeface="Arial" panose="020B0604020202020204" pitchFamily="34" charset="0"/>
              </a:rPr>
              <a:t>compliant</a:t>
            </a:r>
            <a:r>
              <a:rPr lang="de-DE" sz="1200" kern="150" dirty="0">
                <a:effectLst/>
                <a:latin typeface="Calibri" panose="020F0502020204030204" pitchFamily="34" charset="0"/>
                <a:ea typeface="Droid Sans Fallback"/>
                <a:cs typeface="Arial" panose="020B0604020202020204" pitchFamily="34" charset="0"/>
              </a:rPr>
              <a:t> sind und es mit Release 5 bleiben wollen - auf andere Anbieter hat COUNTER natürlich keinen Einfluss.</a:t>
            </a:r>
            <a:endParaRPr lang="de-DE" sz="1200" kern="150" dirty="0">
              <a:effectLst/>
              <a:latin typeface="Times New Roman" panose="02020603050405020304" pitchFamily="18" charset="0"/>
              <a:ea typeface="Droid Sans Fallback"/>
              <a:cs typeface="Arial" panose="020B0604020202020204" pitchFamily="34" charset="0"/>
            </a:endParaRPr>
          </a:p>
        </p:txBody>
      </p:sp>
      <p:sp>
        <p:nvSpPr>
          <p:cNvPr id="4" name="Slide Number Placeholder 3"/>
          <p:cNvSpPr>
            <a:spLocks noGrp="1"/>
          </p:cNvSpPr>
          <p:nvPr>
            <p:ph type="sldNum" sz="quarter" idx="10"/>
          </p:nvPr>
        </p:nvSpPr>
        <p:spPr/>
        <p:txBody>
          <a:bodyPr/>
          <a:lstStyle/>
          <a:p>
            <a:fld id="{F6A14B1A-AE97-41FF-ABC5-97DA38A0C32D}" type="slidenum">
              <a:rPr lang="en-US" smtClean="0"/>
              <a:t>44</a:t>
            </a:fld>
            <a:endParaRPr lang="en-US" dirty="0"/>
          </a:p>
        </p:txBody>
      </p:sp>
    </p:spTree>
    <p:extLst>
      <p:ext uri="{BB962C8B-B14F-4D97-AF65-F5344CB8AC3E}">
        <p14:creationId xmlns:p14="http://schemas.microsoft.com/office/powerpoint/2010/main" val="1694081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Aktuell dürfen Anbieter bereits Reports nach Release 5 liefern, sie sind aber verpflichtet, weiterhin auch Reports nach Release 4 zu liefern. Dabei dürfen die nach Release 5 ermittelten Metriken auch genutzt werden, um die Reports nach Release 4 zu generieren - wie das genau funktioniert, ist im Code of Practice Release 5 beschrieben. Es kann dadurch ggf. Einschränkungen geben, z.B. dass beim Journal Report 1 keine Aufschlüsselung nach HTML und PDF mehr erfolgt.</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Ab Januar 2019 müssen dann Reports nach Release 5 geliefert werden, bis mindestens April 2019 aber auch noch Reports nach Release 4, um die Umstellung für die Bibliotheken zu erleichtern.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Ab Mai 2019 müssen die Reports nach Release 4 dann nicht mehr geliefert werden, vorausgesetzt der Anbieter kann die Reports nach Release 5 mindestens für das aktuelle Jahr und die beiden Vorjahre liefern - das ist der Zeitraum, für den die Reports bei COUNTER 5 mindestens zur Verfügung stehen müssen. Wenn das nicht möglich ist, müssen weiter die Reports nach Release 4 abrufbar sein, um den Zeitraum abzudecken.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Ab Januar 2021 sollten dann keine Reports nach Release 4 mehr geliefert werden.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Es gibt im Code of Practice Release</a:t>
            </a:r>
            <a:r>
              <a:rPr lang="de-DE" sz="1200" kern="150" baseline="0" dirty="0">
                <a:effectLst/>
                <a:latin typeface="Calibri" panose="020F0502020204030204" pitchFamily="34" charset="0"/>
                <a:ea typeface="Droid Sans Fallback"/>
                <a:cs typeface="Arial" panose="020B0604020202020204" pitchFamily="34" charset="0"/>
              </a:rPr>
              <a:t> </a:t>
            </a:r>
            <a:r>
              <a:rPr lang="de-DE" sz="1200" kern="150" dirty="0">
                <a:effectLst/>
                <a:latin typeface="Calibri" panose="020F0502020204030204" pitchFamily="34" charset="0"/>
                <a:ea typeface="Droid Sans Fallback"/>
                <a:cs typeface="Arial" panose="020B0604020202020204" pitchFamily="34" charset="0"/>
              </a:rPr>
              <a:t>5 nicht nur genaue Regeln für den Übergang zwischen zwei COUNTER Releases, sondern auch für den Wechsel eines Anbieters auf eine andere Plattform bzw. Statistikplattform. Das sollte helfen, die dabei in der Vergangenheit häufig aufgetretenen Probleme zu vermeiden.</a:t>
            </a:r>
            <a:endParaRPr lang="de-DE" sz="1200" kern="150" dirty="0">
              <a:effectLst/>
              <a:latin typeface="Times New Roman" panose="02020603050405020304" pitchFamily="18" charset="0"/>
              <a:ea typeface="Droid Sans Fallback"/>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F5870D7F-8A34-4089-9E72-7654D39A61CF}" type="slidenum">
              <a:rPr lang="en-GB" smtClean="0"/>
              <a:t>45</a:t>
            </a:fld>
            <a:endParaRPr lang="en-GB"/>
          </a:p>
        </p:txBody>
      </p:sp>
    </p:spTree>
    <p:extLst>
      <p:ext uri="{BB962C8B-B14F-4D97-AF65-F5344CB8AC3E}">
        <p14:creationId xmlns:p14="http://schemas.microsoft.com/office/powerpoint/2010/main" val="3714272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Da der Code of Practice Release</a:t>
            </a:r>
            <a:r>
              <a:rPr lang="de-DE" sz="1200" kern="150" baseline="0" dirty="0">
                <a:effectLst/>
                <a:latin typeface="Calibri" panose="020F0502020204030204" pitchFamily="34" charset="0"/>
                <a:ea typeface="Droid Sans Fallback"/>
                <a:cs typeface="Arial" panose="020B0604020202020204" pitchFamily="34" charset="0"/>
              </a:rPr>
              <a:t> </a:t>
            </a:r>
            <a:r>
              <a:rPr lang="de-DE" sz="1200" kern="150" dirty="0">
                <a:effectLst/>
                <a:latin typeface="Calibri" panose="020F0502020204030204" pitchFamily="34" charset="0"/>
                <a:ea typeface="Droid Sans Fallback"/>
                <a:cs typeface="Arial" panose="020B0604020202020204" pitchFamily="34" charset="0"/>
              </a:rPr>
              <a:t>5 ein sehr umfangreiches Dokument und als Spezifikation teilweise nicht gerade leicht lesbar ist, gibt es auch die </a:t>
            </a:r>
            <a:r>
              <a:rPr lang="de-DE" sz="1200" kern="150" dirty="0" err="1">
                <a:effectLst/>
                <a:latin typeface="Calibri" panose="020F0502020204030204" pitchFamily="34" charset="0"/>
                <a:ea typeface="Droid Sans Fallback"/>
                <a:cs typeface="Arial" panose="020B0604020202020204" pitchFamily="34" charset="0"/>
              </a:rPr>
              <a:t>Friendly</a:t>
            </a:r>
            <a:r>
              <a:rPr lang="de-DE" sz="1200" kern="150" dirty="0">
                <a:effectLst/>
                <a:latin typeface="Calibri" panose="020F0502020204030204" pitchFamily="34" charset="0"/>
                <a:ea typeface="Droid Sans Fallback"/>
                <a:cs typeface="Arial" panose="020B0604020202020204" pitchFamily="34" charset="0"/>
              </a:rPr>
              <a:t> Guides, die leichter verständlich sind und konkrete Beispiele enthalten.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Da die Anbieter einen längeren Vorlauf für die Umstellung auf Release 5 benötigen, gab es zunächst den </a:t>
            </a:r>
            <a:r>
              <a:rPr lang="de-DE" sz="1200" kern="150" dirty="0" err="1">
                <a:effectLst/>
                <a:latin typeface="Calibri" panose="020F0502020204030204" pitchFamily="34" charset="0"/>
                <a:ea typeface="Droid Sans Fallback"/>
                <a:cs typeface="Arial" panose="020B0604020202020204" pitchFamily="34" charset="0"/>
              </a:rPr>
              <a:t>Friendly</a:t>
            </a:r>
            <a:r>
              <a:rPr lang="de-DE" sz="1200" kern="150" dirty="0">
                <a:effectLst/>
                <a:latin typeface="Calibri" panose="020F0502020204030204" pitchFamily="34" charset="0"/>
                <a:ea typeface="Droid Sans Fallback"/>
                <a:cs typeface="Arial" panose="020B0604020202020204" pitchFamily="34" charset="0"/>
              </a:rPr>
              <a:t> Guide for Providers und die zugehörigen Technical Notes.</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Seit einigen Wochen gibt es jetzt auch den </a:t>
            </a:r>
            <a:r>
              <a:rPr lang="de-DE" sz="1200" kern="150" dirty="0" err="1">
                <a:effectLst/>
                <a:latin typeface="Calibri" panose="020F0502020204030204" pitchFamily="34" charset="0"/>
                <a:ea typeface="Droid Sans Fallback"/>
                <a:cs typeface="Arial" panose="020B0604020202020204" pitchFamily="34" charset="0"/>
              </a:rPr>
              <a:t>Friendly</a:t>
            </a:r>
            <a:r>
              <a:rPr lang="de-DE" sz="1200" kern="150" dirty="0">
                <a:effectLst/>
                <a:latin typeface="Calibri" panose="020F0502020204030204" pitchFamily="34" charset="0"/>
                <a:ea typeface="Droid Sans Fallback"/>
                <a:cs typeface="Arial" panose="020B0604020202020204" pitchFamily="34" charset="0"/>
              </a:rPr>
              <a:t> Guide for </a:t>
            </a:r>
            <a:r>
              <a:rPr lang="de-DE" sz="1200" kern="150" dirty="0" err="1">
                <a:effectLst/>
                <a:latin typeface="Calibri" panose="020F0502020204030204" pitchFamily="34" charset="0"/>
                <a:ea typeface="Droid Sans Fallback"/>
                <a:cs typeface="Arial" panose="020B0604020202020204" pitchFamily="34" charset="0"/>
              </a:rPr>
              <a:t>Librarians</a:t>
            </a:r>
            <a:r>
              <a:rPr lang="de-DE" sz="1200" kern="150" dirty="0">
                <a:effectLst/>
                <a:latin typeface="Calibri" panose="020F0502020204030204" pitchFamily="34" charset="0"/>
                <a:ea typeface="Droid Sans Fallback"/>
                <a:cs typeface="Arial" panose="020B0604020202020204" pitchFamily="34" charset="0"/>
              </a:rPr>
              <a:t>, der auf ca. 20 Seiten einen Überblick über die wichtigsten Punkte gibt und anhand von Beispielen die Metriken und Reports erläutert.</a:t>
            </a:r>
            <a:endParaRPr lang="de-DE" sz="1200" kern="150" dirty="0">
              <a:effectLst/>
              <a:latin typeface="Times New Roman" panose="02020603050405020304" pitchFamily="18" charset="0"/>
              <a:ea typeface="Droid Sans Fallback"/>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46</a:t>
            </a:fld>
            <a:endParaRPr lang="en-GB"/>
          </a:p>
        </p:txBody>
      </p:sp>
    </p:spTree>
    <p:extLst>
      <p:ext uri="{BB962C8B-B14F-4D97-AF65-F5344CB8AC3E}">
        <p14:creationId xmlns:p14="http://schemas.microsoft.com/office/powerpoint/2010/main" val="2237212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Die wichtigsten Ressourcen zu Release 5 sind der Code of Practice, das FAQ zum Code of Practice und die </a:t>
            </a:r>
            <a:r>
              <a:rPr lang="de-DE" sz="1200" kern="150" dirty="0" err="1">
                <a:effectLst/>
                <a:latin typeface="Calibri" panose="020F0502020204030204" pitchFamily="34" charset="0"/>
                <a:ea typeface="Droid Sans Fallback"/>
                <a:cs typeface="Arial" panose="020B0604020202020204" pitchFamily="34" charset="0"/>
              </a:rPr>
              <a:t>Friendly</a:t>
            </a:r>
            <a:r>
              <a:rPr lang="de-DE" sz="1200" kern="150" dirty="0">
                <a:effectLst/>
                <a:latin typeface="Calibri" panose="020F0502020204030204" pitchFamily="34" charset="0"/>
                <a:ea typeface="Droid Sans Fallback"/>
                <a:cs typeface="Arial" panose="020B0604020202020204" pitchFamily="34" charset="0"/>
              </a:rPr>
              <a:t> Guides.</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Es gibt englischsprachige Mailinglisten, einerseits für Bibliotheken und andererseits zur Implementierung, also eher für Anbieter, die für Fragen und Diskussionen zu Release 5 genutzt werden können.</a:t>
            </a:r>
          </a:p>
          <a:p>
            <a:pPr algn="just">
              <a:spcAft>
                <a:spcPts val="360"/>
              </a:spcAft>
            </a:pPr>
            <a:endParaRPr lang="de-DE" sz="1200" kern="150" dirty="0">
              <a:effectLst/>
              <a:latin typeface="Times New Roman" panose="02020603050405020304" pitchFamily="18" charset="0"/>
              <a:ea typeface="Droid Sans Fallback"/>
              <a:cs typeface="Arial" panose="020B0604020202020204" pitchFamily="34" charset="0"/>
            </a:endParaRPr>
          </a:p>
          <a:p>
            <a:pPr algn="just">
              <a:spcAft>
                <a:spcPts val="360"/>
              </a:spcAft>
            </a:pPr>
            <a:r>
              <a:rPr lang="de-DE" sz="1200" kern="150" dirty="0">
                <a:effectLst/>
                <a:latin typeface="Calibri" panose="020F0502020204030204" pitchFamily="34" charset="0"/>
                <a:ea typeface="Droid Sans Fallback"/>
                <a:cs typeface="Arial" panose="020B0604020202020204" pitchFamily="34" charset="0"/>
              </a:rPr>
              <a:t>Bibliotheken können gerne auch die deutschsprachige </a:t>
            </a:r>
            <a:r>
              <a:rPr lang="de-DE" sz="1200" kern="150" dirty="0" err="1">
                <a:effectLst/>
                <a:latin typeface="Calibri" panose="020F0502020204030204" pitchFamily="34" charset="0"/>
                <a:ea typeface="Droid Sans Fallback"/>
                <a:cs typeface="Arial" panose="020B0604020202020204" pitchFamily="34" charset="0"/>
              </a:rPr>
              <a:t>Gauss-Mailingliste</a:t>
            </a:r>
            <a:r>
              <a:rPr lang="de-DE" sz="1200" kern="150" dirty="0">
                <a:effectLst/>
                <a:latin typeface="Calibri" panose="020F0502020204030204" pitchFamily="34" charset="0"/>
                <a:ea typeface="Droid Sans Fallback"/>
                <a:cs typeface="Arial" panose="020B0604020202020204" pitchFamily="34" charset="0"/>
              </a:rPr>
              <a:t> für Fragen und Diskussionen zu Release 5 nutzen (bitte die dienstliche E-Mailadresse für das Abonnieren der Mailingliste verwenden).</a:t>
            </a:r>
            <a:endParaRPr lang="de-DE" sz="1200" kern="150" dirty="0">
              <a:effectLst/>
              <a:latin typeface="Times New Roman" panose="02020603050405020304" pitchFamily="18" charset="0"/>
              <a:ea typeface="Droid Sans Fallback"/>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47</a:t>
            </a:fld>
            <a:endParaRPr lang="en-GB"/>
          </a:p>
        </p:txBody>
      </p:sp>
    </p:spTree>
    <p:extLst>
      <p:ext uri="{BB962C8B-B14F-4D97-AF65-F5344CB8AC3E}">
        <p14:creationId xmlns:p14="http://schemas.microsoft.com/office/powerpoint/2010/main" val="4223482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effectLst/>
                <a:latin typeface="Calibri" panose="020F0502020204030204" pitchFamily="34" charset="0"/>
                <a:ea typeface="Droid Sans Fallback"/>
                <a:cs typeface="Arial" panose="020B0604020202020204" pitchFamily="34" charset="0"/>
              </a:rPr>
              <a:t>Sie können sich mit Fragen natürlich gerne auch direkt an uns wenden!</a:t>
            </a:r>
            <a:endParaRPr lang="de-DE" sz="1200" kern="150" dirty="0">
              <a:effectLst/>
              <a:latin typeface="Times New Roman" panose="02020603050405020304" pitchFamily="18" charset="0"/>
              <a:ea typeface="Droid Sans Fallback"/>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48</a:t>
            </a:fld>
            <a:endParaRPr lang="en-US" dirty="0"/>
          </a:p>
        </p:txBody>
      </p:sp>
    </p:spTree>
    <p:extLst>
      <p:ext uri="{BB962C8B-B14F-4D97-AF65-F5344CB8AC3E}">
        <p14:creationId xmlns:p14="http://schemas.microsoft.com/office/powerpoint/2010/main" val="277744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 </a:t>
            </a:r>
            <a:r>
              <a:rPr lang="en-US" baseline="0" dirty="0"/>
              <a:t>Code of Practice </a:t>
            </a:r>
            <a:r>
              <a:rPr lang="en-US" baseline="0" dirty="0" err="1"/>
              <a:t>definiert</a:t>
            </a:r>
            <a:r>
              <a:rPr lang="en-US" baseline="0" dirty="0"/>
              <a:t> </a:t>
            </a:r>
            <a:r>
              <a:rPr lang="en-US" baseline="0" dirty="0" err="1"/>
              <a:t>jetzt</a:t>
            </a:r>
            <a:r>
              <a:rPr lang="en-US" baseline="0" dirty="0"/>
              <a:t> also </a:t>
            </a:r>
            <a:r>
              <a:rPr lang="en-US" baseline="0" dirty="0" err="1"/>
              <a:t>vier</a:t>
            </a:r>
            <a:r>
              <a:rPr lang="en-US" baseline="0" dirty="0"/>
              <a:t> Master Reports.</a:t>
            </a:r>
          </a:p>
          <a:p>
            <a:endParaRPr lang="en-US" baseline="0" dirty="0"/>
          </a:p>
          <a:p>
            <a:r>
              <a:rPr lang="en-US" baseline="0" dirty="0" err="1"/>
              <a:t>Diese</a:t>
            </a:r>
            <a:r>
              <a:rPr lang="en-US" baseline="0" dirty="0"/>
              <a:t> Master Reports </a:t>
            </a:r>
            <a:r>
              <a:rPr lang="en-US" baseline="0" dirty="0" err="1"/>
              <a:t>enthalten</a:t>
            </a:r>
            <a:r>
              <a:rPr lang="en-US" baseline="0" dirty="0"/>
              <a:t> </a:t>
            </a:r>
            <a:r>
              <a:rPr lang="en-US" baseline="0" dirty="0" err="1"/>
              <a:t>für</a:t>
            </a:r>
            <a:r>
              <a:rPr lang="en-US" baseline="0" dirty="0"/>
              <a:t> den </a:t>
            </a:r>
            <a:r>
              <a:rPr lang="en-US" baseline="0" dirty="0" err="1"/>
              <a:t>jeweiligen</a:t>
            </a:r>
            <a:r>
              <a:rPr lang="en-US" baseline="0" dirty="0"/>
              <a:t> </a:t>
            </a:r>
            <a:r>
              <a:rPr lang="en-US" baseline="0" dirty="0" err="1"/>
              <a:t>Bereich</a:t>
            </a:r>
            <a:r>
              <a:rPr lang="en-US" baseline="0" dirty="0"/>
              <a:t> die </a:t>
            </a:r>
            <a:r>
              <a:rPr lang="en-US" baseline="0" dirty="0" err="1"/>
              <a:t>kompletten</a:t>
            </a:r>
            <a:r>
              <a:rPr lang="en-US" baseline="0" dirty="0"/>
              <a:t> </a:t>
            </a:r>
            <a:r>
              <a:rPr lang="en-US" baseline="0" dirty="0" err="1"/>
              <a:t>Nutzungsdaten</a:t>
            </a:r>
            <a:r>
              <a:rPr lang="en-US" baseline="0" dirty="0"/>
              <a:t> </a:t>
            </a:r>
            <a:r>
              <a:rPr lang="en-US" baseline="0" dirty="0" err="1"/>
              <a:t>mit</a:t>
            </a:r>
            <a:r>
              <a:rPr lang="en-US" baseline="0" dirty="0"/>
              <a:t> </a:t>
            </a:r>
            <a:r>
              <a:rPr lang="en-US" baseline="0" dirty="0" err="1"/>
              <a:t>allen</a:t>
            </a:r>
            <a:r>
              <a:rPr lang="en-US" baseline="0" dirty="0"/>
              <a:t> </a:t>
            </a:r>
            <a:r>
              <a:rPr lang="en-US" baseline="0" dirty="0" err="1"/>
              <a:t>möglichen</a:t>
            </a:r>
            <a:r>
              <a:rPr lang="en-US" baseline="0" dirty="0"/>
              <a:t> </a:t>
            </a:r>
            <a:r>
              <a:rPr lang="en-US" baseline="0" dirty="0" err="1"/>
              <a:t>Nutzungstypen</a:t>
            </a:r>
            <a:r>
              <a:rPr lang="en-US" baseline="0" dirty="0"/>
              <a:t> und </a:t>
            </a:r>
            <a:r>
              <a:rPr lang="en-US" baseline="0" dirty="0" err="1"/>
              <a:t>Metriken</a:t>
            </a:r>
            <a:r>
              <a:rPr lang="en-US" baseline="0" dirty="0"/>
              <a:t>.</a:t>
            </a:r>
          </a:p>
          <a:p>
            <a:endParaRPr lang="en-US" baseline="0" dirty="0"/>
          </a:p>
          <a:p>
            <a:r>
              <a:rPr lang="en-US" baseline="0" dirty="0"/>
              <a:t>Die Master Reports </a:t>
            </a:r>
            <a:r>
              <a:rPr lang="en-US" baseline="0" dirty="0" err="1"/>
              <a:t>müssen</a:t>
            </a:r>
            <a:r>
              <a:rPr lang="en-US" baseline="0" dirty="0"/>
              <a:t> von den </a:t>
            </a:r>
            <a:r>
              <a:rPr lang="en-US" baseline="0" dirty="0" err="1"/>
              <a:t>Anbietern</a:t>
            </a:r>
            <a:r>
              <a:rPr lang="en-US" baseline="0" dirty="0"/>
              <a:t> </a:t>
            </a:r>
            <a:r>
              <a:rPr lang="en-US" baseline="0" dirty="0" err="1"/>
              <a:t>verpflichtend</a:t>
            </a:r>
            <a:r>
              <a:rPr lang="en-US" baseline="0" dirty="0"/>
              <a:t> </a:t>
            </a:r>
            <a:r>
              <a:rPr lang="en-US" baseline="0" dirty="0" err="1"/>
              <a:t>zur</a:t>
            </a:r>
            <a:r>
              <a:rPr lang="en-US" baseline="0" dirty="0"/>
              <a:t> </a:t>
            </a:r>
            <a:r>
              <a:rPr lang="en-US" baseline="0" dirty="0" err="1"/>
              <a:t>Verfügung</a:t>
            </a:r>
            <a:r>
              <a:rPr lang="en-US" baseline="0" dirty="0"/>
              <a:t> </a:t>
            </a:r>
            <a:r>
              <a:rPr lang="en-US" baseline="0" dirty="0" err="1"/>
              <a:t>gestellt</a:t>
            </a:r>
            <a:r>
              <a:rPr lang="en-US" baseline="0" dirty="0"/>
              <a:t> </a:t>
            </a:r>
            <a:r>
              <a:rPr lang="en-US" baseline="0" dirty="0" err="1"/>
              <a:t>werden</a:t>
            </a:r>
            <a:r>
              <a:rPr lang="en-US" baseline="0" dirty="0"/>
              <a:t>, </a:t>
            </a:r>
            <a:r>
              <a:rPr lang="en-US" baseline="0" dirty="0" err="1"/>
              <a:t>allerdings</a:t>
            </a:r>
            <a:r>
              <a:rPr lang="en-US" baseline="0" dirty="0"/>
              <a:t> </a:t>
            </a:r>
            <a:r>
              <a:rPr lang="en-US" baseline="0" dirty="0" err="1"/>
              <a:t>sind</a:t>
            </a:r>
            <a:r>
              <a:rPr lang="en-US" baseline="0" dirty="0"/>
              <a:t> je </a:t>
            </a:r>
            <a:r>
              <a:rPr lang="en-US" baseline="0" dirty="0" err="1"/>
              <a:t>nach</a:t>
            </a:r>
            <a:r>
              <a:rPr lang="en-US" baseline="0" dirty="0"/>
              <a:t> Host-</a:t>
            </a:r>
            <a:r>
              <a:rPr lang="en-US" baseline="0" dirty="0" err="1"/>
              <a:t>Typ</a:t>
            </a:r>
            <a:r>
              <a:rPr lang="en-US" baseline="0" dirty="0"/>
              <a:t> </a:t>
            </a:r>
            <a:r>
              <a:rPr lang="en-US" baseline="0" dirty="0" err="1"/>
              <a:t>nicht</a:t>
            </a:r>
            <a:r>
              <a:rPr lang="en-US" baseline="0" dirty="0"/>
              <a:t> </a:t>
            </a:r>
            <a:r>
              <a:rPr lang="en-US" baseline="0" dirty="0" err="1"/>
              <a:t>alle</a:t>
            </a:r>
            <a:r>
              <a:rPr lang="en-US" baseline="0" dirty="0"/>
              <a:t> Reports </a:t>
            </a:r>
            <a:r>
              <a:rPr lang="en-US" baseline="0" dirty="0" err="1"/>
              <a:t>erforderlich</a:t>
            </a:r>
            <a:r>
              <a:rPr lang="en-US" baseline="0" dirty="0"/>
              <a:t>.</a:t>
            </a:r>
          </a:p>
          <a:p>
            <a:endParaRPr lang="en-US" baseline="0" dirty="0"/>
          </a:p>
          <a:p>
            <a:r>
              <a:rPr lang="en-US" baseline="0" dirty="0" err="1"/>
              <a:t>Plattform</a:t>
            </a:r>
            <a:r>
              <a:rPr lang="en-US" baseline="0" dirty="0"/>
              <a:t>-Report </a:t>
            </a:r>
            <a:r>
              <a:rPr lang="en-US" baseline="0" dirty="0" err="1"/>
              <a:t>ist</a:t>
            </a:r>
            <a:r>
              <a:rPr lang="en-US" baseline="0" dirty="0"/>
              <a:t> </a:t>
            </a:r>
            <a:r>
              <a:rPr lang="en-US" baseline="0" dirty="0" err="1"/>
              <a:t>für</a:t>
            </a:r>
            <a:r>
              <a:rPr lang="en-US" baseline="0" dirty="0"/>
              <a:t> </a:t>
            </a:r>
            <a:r>
              <a:rPr lang="en-US" baseline="0" dirty="0" err="1"/>
              <a:t>alle</a:t>
            </a:r>
            <a:r>
              <a:rPr lang="en-US" baseline="0" dirty="0"/>
              <a:t> </a:t>
            </a:r>
            <a:r>
              <a:rPr lang="en-US" baseline="0" dirty="0" err="1"/>
              <a:t>verpflichtend</a:t>
            </a:r>
            <a:r>
              <a:rPr lang="en-US" baseline="0" dirty="0"/>
              <a:t>.</a:t>
            </a:r>
          </a:p>
          <a:p>
            <a:endParaRPr lang="en-US" dirty="0"/>
          </a:p>
          <a:p>
            <a:r>
              <a:rPr lang="en-US" baseline="0" dirty="0" err="1"/>
              <a:t>Datenbank</a:t>
            </a:r>
            <a:r>
              <a:rPr lang="en-US" baseline="0" dirty="0"/>
              <a:t>-Reports </a:t>
            </a:r>
            <a:r>
              <a:rPr lang="en-US" baseline="0" dirty="0" err="1"/>
              <a:t>dagegen</a:t>
            </a:r>
            <a:r>
              <a:rPr lang="en-US" baseline="0" dirty="0"/>
              <a:t> </a:t>
            </a:r>
            <a:r>
              <a:rPr lang="en-US" baseline="0" dirty="0" err="1"/>
              <a:t>müssen</a:t>
            </a:r>
            <a:r>
              <a:rPr lang="en-US" baseline="0" dirty="0"/>
              <a:t> </a:t>
            </a:r>
            <a:r>
              <a:rPr lang="en-US" baseline="0" dirty="0" err="1"/>
              <a:t>nicht</a:t>
            </a:r>
            <a:r>
              <a:rPr lang="en-US" baseline="0" dirty="0"/>
              <a:t> von </a:t>
            </a:r>
            <a:r>
              <a:rPr lang="en-US" baseline="0" dirty="0" err="1"/>
              <a:t>allen</a:t>
            </a:r>
            <a:r>
              <a:rPr lang="en-US" baseline="0" dirty="0"/>
              <a:t> </a:t>
            </a:r>
            <a:r>
              <a:rPr lang="en-US" baseline="0" dirty="0" err="1"/>
              <a:t>Anbietern</a:t>
            </a:r>
            <a:r>
              <a:rPr lang="en-US" baseline="0" dirty="0"/>
              <a:t> </a:t>
            </a:r>
            <a:r>
              <a:rPr lang="en-US" baseline="0" dirty="0" err="1"/>
              <a:t>zur</a:t>
            </a:r>
            <a:r>
              <a:rPr lang="en-US" baseline="0" dirty="0"/>
              <a:t> </a:t>
            </a:r>
            <a:r>
              <a:rPr lang="en-US" baseline="0" dirty="0" err="1"/>
              <a:t>Verfügung</a:t>
            </a:r>
            <a:r>
              <a:rPr lang="en-US" baseline="0" dirty="0"/>
              <a:t> </a:t>
            </a:r>
            <a:r>
              <a:rPr lang="en-US" baseline="0" dirty="0" err="1"/>
              <a:t>gestellt</a:t>
            </a:r>
            <a:r>
              <a:rPr lang="en-US" baseline="0" dirty="0"/>
              <a:t> </a:t>
            </a:r>
            <a:r>
              <a:rPr lang="en-US" baseline="0" dirty="0" err="1"/>
              <a:t>werden</a:t>
            </a:r>
            <a:r>
              <a:rPr lang="en-US" baseline="0" dirty="0"/>
              <a:t>, </a:t>
            </a:r>
            <a:r>
              <a:rPr lang="en-US" baseline="0" dirty="0" err="1"/>
              <a:t>sondern</a:t>
            </a:r>
            <a:r>
              <a:rPr lang="en-US" baseline="0" dirty="0"/>
              <a:t> </a:t>
            </a:r>
            <a:r>
              <a:rPr lang="en-US" baseline="0" dirty="0" err="1"/>
              <a:t>nur</a:t>
            </a:r>
            <a:r>
              <a:rPr lang="en-US" baseline="0" dirty="0"/>
              <a:t> von </a:t>
            </a:r>
            <a:r>
              <a:rPr lang="en-US" baseline="0" dirty="0" err="1"/>
              <a:t>solchen</a:t>
            </a:r>
            <a:r>
              <a:rPr lang="en-US" baseline="0" dirty="0"/>
              <a:t>, die </a:t>
            </a:r>
            <a:r>
              <a:rPr lang="en-US" baseline="0" dirty="0" err="1"/>
              <a:t>eben</a:t>
            </a:r>
            <a:r>
              <a:rPr lang="en-US" baseline="0" dirty="0"/>
              <a:t> </a:t>
            </a:r>
            <a:r>
              <a:rPr lang="en-US" baseline="0" dirty="0" err="1"/>
              <a:t>auch</a:t>
            </a:r>
            <a:r>
              <a:rPr lang="en-US" baseline="0" dirty="0"/>
              <a:t> </a:t>
            </a:r>
            <a:r>
              <a:rPr lang="en-US" baseline="0" dirty="0" err="1"/>
              <a:t>Datenbanken</a:t>
            </a:r>
            <a:r>
              <a:rPr lang="en-US" baseline="0" dirty="0"/>
              <a:t> </a:t>
            </a:r>
            <a:r>
              <a:rPr lang="en-US" baseline="0" dirty="0" err="1"/>
              <a:t>bereitstellen</a:t>
            </a:r>
            <a:r>
              <a:rPr lang="en-US" baseline="0" dirty="0"/>
              <a:t>.</a:t>
            </a:r>
          </a:p>
          <a:p>
            <a:endParaRPr lang="en-US" baseline="0" dirty="0"/>
          </a:p>
          <a:p>
            <a:r>
              <a:rPr lang="en-US" baseline="0" dirty="0" err="1"/>
              <a:t>Im</a:t>
            </a:r>
            <a:r>
              <a:rPr lang="en-US" baseline="0" dirty="0"/>
              <a:t> Title Master Report </a:t>
            </a:r>
            <a:r>
              <a:rPr lang="en-US" baseline="0" dirty="0" err="1"/>
              <a:t>sind</a:t>
            </a:r>
            <a:r>
              <a:rPr lang="en-US" baseline="0" dirty="0"/>
              <a:t> </a:t>
            </a:r>
            <a:r>
              <a:rPr lang="en-US" baseline="0" dirty="0" err="1"/>
              <a:t>jetzt</a:t>
            </a:r>
            <a:r>
              <a:rPr lang="en-US" baseline="0" dirty="0"/>
              <a:t> die </a:t>
            </a:r>
            <a:r>
              <a:rPr lang="en-US" baseline="0" dirty="0" err="1"/>
              <a:t>Statistiken</a:t>
            </a:r>
            <a:r>
              <a:rPr lang="en-US" baseline="0" dirty="0"/>
              <a:t> </a:t>
            </a:r>
            <a:r>
              <a:rPr lang="en-US" baseline="0" dirty="0" err="1"/>
              <a:t>für</a:t>
            </a:r>
            <a:r>
              <a:rPr lang="en-US" baseline="0" dirty="0"/>
              <a:t> </a:t>
            </a:r>
            <a:r>
              <a:rPr lang="en-US" baseline="0" dirty="0" err="1"/>
              <a:t>Zeitschriften</a:t>
            </a:r>
            <a:r>
              <a:rPr lang="en-US" baseline="0" dirty="0"/>
              <a:t> und </a:t>
            </a:r>
            <a:r>
              <a:rPr lang="en-US" baseline="0" dirty="0" err="1"/>
              <a:t>für</a:t>
            </a:r>
            <a:r>
              <a:rPr lang="en-US" baseline="0" dirty="0"/>
              <a:t> </a:t>
            </a:r>
            <a:r>
              <a:rPr lang="en-US" baseline="0" dirty="0" err="1"/>
              <a:t>Bücher</a:t>
            </a:r>
            <a:r>
              <a:rPr lang="en-US" baseline="0" dirty="0"/>
              <a:t> </a:t>
            </a:r>
            <a:r>
              <a:rPr lang="en-US" baseline="0" dirty="0" err="1"/>
              <a:t>zusammen</a:t>
            </a:r>
            <a:r>
              <a:rPr lang="en-US" baseline="0" dirty="0"/>
              <a:t> </a:t>
            </a:r>
            <a:r>
              <a:rPr lang="en-US" baseline="0" dirty="0" err="1"/>
              <a:t>enthalten</a:t>
            </a:r>
            <a:r>
              <a:rPr lang="en-US" baseline="0" dirty="0"/>
              <a:t>.</a:t>
            </a:r>
          </a:p>
          <a:p>
            <a:endParaRPr lang="en-US" baseline="0" dirty="0"/>
          </a:p>
          <a:p>
            <a:r>
              <a:rPr lang="en-US" baseline="0" dirty="0"/>
              <a:t>Item Reports </a:t>
            </a:r>
            <a:r>
              <a:rPr lang="en-US" baseline="0" dirty="0" err="1"/>
              <a:t>für</a:t>
            </a:r>
            <a:r>
              <a:rPr lang="en-US" baseline="0" dirty="0"/>
              <a:t> </a:t>
            </a:r>
            <a:r>
              <a:rPr lang="en-US" baseline="0" dirty="0" err="1"/>
              <a:t>Statistiken</a:t>
            </a:r>
            <a:r>
              <a:rPr lang="en-US" baseline="0" dirty="0"/>
              <a:t> auf </a:t>
            </a:r>
            <a:r>
              <a:rPr lang="en-US" baseline="0" dirty="0" err="1"/>
              <a:t>Artikelebene</a:t>
            </a:r>
            <a:r>
              <a:rPr lang="en-US" baseline="0" dirty="0"/>
              <a:t> </a:t>
            </a:r>
            <a:r>
              <a:rPr lang="en-US" baseline="0" dirty="0" err="1"/>
              <a:t>sind</a:t>
            </a:r>
            <a:r>
              <a:rPr lang="en-US" baseline="0" dirty="0"/>
              <a:t> </a:t>
            </a:r>
            <a:r>
              <a:rPr lang="en-US" baseline="0" dirty="0" err="1"/>
              <a:t>zunächst</a:t>
            </a:r>
            <a:r>
              <a:rPr lang="en-US" baseline="0" dirty="0"/>
              <a:t> </a:t>
            </a:r>
            <a:r>
              <a:rPr lang="en-US" baseline="0" dirty="0" err="1"/>
              <a:t>nur</a:t>
            </a:r>
            <a:r>
              <a:rPr lang="en-US" baseline="0" dirty="0"/>
              <a:t> </a:t>
            </a:r>
            <a:r>
              <a:rPr lang="en-US" baseline="0" dirty="0" err="1"/>
              <a:t>für</a:t>
            </a:r>
            <a:r>
              <a:rPr lang="en-US" baseline="0" dirty="0"/>
              <a:t> </a:t>
            </a:r>
            <a:r>
              <a:rPr lang="en-US" baseline="0" dirty="0" err="1"/>
              <a:t>Repositorien</a:t>
            </a:r>
            <a:r>
              <a:rPr lang="en-US" baseline="0" dirty="0"/>
              <a:t> </a:t>
            </a:r>
            <a:r>
              <a:rPr lang="en-US" baseline="0" dirty="0" err="1"/>
              <a:t>vorgesehen</a:t>
            </a:r>
            <a:r>
              <a:rPr lang="en-US" baseline="0" dirty="0"/>
              <a:t>.</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5</a:t>
            </a:fld>
            <a:endParaRPr lang="en-US" dirty="0"/>
          </a:p>
        </p:txBody>
      </p:sp>
    </p:spTree>
    <p:extLst>
      <p:ext uri="{BB962C8B-B14F-4D97-AF65-F5344CB8AC3E}">
        <p14:creationId xmlns:p14="http://schemas.microsoft.com/office/powerpoint/2010/main" val="379718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GB" dirty="0" err="1">
                <a:solidFill>
                  <a:schemeClr val="dk1"/>
                </a:solidFill>
                <a:ea typeface="Calibri"/>
                <a:cs typeface="Calibri"/>
                <a:sym typeface="Calibri"/>
              </a:rPr>
              <a:t>Hier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haben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wir</a:t>
            </a:r>
            <a:r>
              <a:rPr lang="en-GB" dirty="0">
                <a:solidFill>
                  <a:schemeClr val="dk1"/>
                </a:solidFill>
                <a:ea typeface="Calibri"/>
                <a:cs typeface="Calibri"/>
                <a:sym typeface="Calibri"/>
              </a:rPr>
              <a:t> das </a:t>
            </a:r>
            <a:r>
              <a:rPr lang="en-GB" dirty="0" err="1">
                <a:solidFill>
                  <a:schemeClr val="dk1"/>
                </a:solidFill>
                <a:ea typeface="Calibri"/>
                <a:cs typeface="Calibri"/>
                <a:sym typeface="Calibri"/>
              </a:rPr>
              <a:t>mögliche</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Aussehen</a:t>
            </a:r>
            <a:r>
              <a:rPr lang="en-GB" dirty="0">
                <a:solidFill>
                  <a:schemeClr val="dk1"/>
                </a:solidFill>
                <a:ea typeface="Calibri"/>
                <a:cs typeface="Calibri"/>
                <a:sym typeface="Calibri"/>
              </a:rPr>
              <a:t> der </a:t>
            </a:r>
            <a:r>
              <a:rPr lang="en-GB" dirty="0" err="1">
                <a:solidFill>
                  <a:schemeClr val="dk1"/>
                </a:solidFill>
                <a:ea typeface="Calibri"/>
                <a:cs typeface="Calibri"/>
                <a:sym typeface="Calibri"/>
              </a:rPr>
              <a:t>Nutzeroberfläche</a:t>
            </a:r>
            <a:r>
              <a:rPr lang="en-GB" dirty="0">
                <a:solidFill>
                  <a:schemeClr val="dk1"/>
                </a:solidFill>
                <a:ea typeface="Calibri"/>
                <a:cs typeface="Calibri"/>
                <a:sym typeface="Calibri"/>
              </a:rPr>
              <a:t> in </a:t>
            </a:r>
            <a:r>
              <a:rPr lang="en-GB" dirty="0" err="1">
                <a:solidFill>
                  <a:schemeClr val="dk1"/>
                </a:solidFill>
                <a:ea typeface="Calibri"/>
                <a:cs typeface="Calibri"/>
                <a:sym typeface="Calibri"/>
              </a:rPr>
              <a:t>einem</a:t>
            </a:r>
            <a:r>
              <a:rPr lang="en-GB" dirty="0">
                <a:solidFill>
                  <a:schemeClr val="dk1"/>
                </a:solidFill>
                <a:ea typeface="Calibri"/>
                <a:cs typeface="Calibri"/>
                <a:sym typeface="Calibri"/>
              </a:rPr>
              <a:t> Reporting-Systems </a:t>
            </a:r>
            <a:r>
              <a:rPr lang="en-GB" dirty="0" err="1">
                <a:solidFill>
                  <a:schemeClr val="dk1"/>
                </a:solidFill>
                <a:ea typeface="Calibri"/>
                <a:cs typeface="Calibri"/>
                <a:sym typeface="Calibri"/>
              </a:rPr>
              <a:t>zum</a:t>
            </a:r>
            <a:r>
              <a:rPr lang="en-GB" dirty="0">
                <a:solidFill>
                  <a:schemeClr val="dk1"/>
                </a:solidFill>
                <a:ea typeface="Calibri"/>
                <a:cs typeface="Calibri"/>
                <a:sym typeface="Calibri"/>
              </a:rPr>
              <a:t> Download </a:t>
            </a:r>
            <a:r>
              <a:rPr lang="en-GB" dirty="0" err="1">
                <a:solidFill>
                  <a:schemeClr val="dk1"/>
                </a:solidFill>
                <a:ea typeface="Calibri"/>
                <a:cs typeface="Calibri"/>
                <a:sym typeface="Calibri"/>
              </a:rPr>
              <a:t>eines</a:t>
            </a:r>
            <a:r>
              <a:rPr lang="en-GB" dirty="0">
                <a:solidFill>
                  <a:schemeClr val="dk1"/>
                </a:solidFill>
                <a:ea typeface="Calibri"/>
                <a:cs typeface="Calibri"/>
                <a:sym typeface="Calibri"/>
              </a:rPr>
              <a:t> Title Master Reports.</a:t>
            </a:r>
          </a:p>
          <a:p>
            <a:pPr defTabSz="906902">
              <a:defRPr/>
            </a:pPr>
            <a:endParaRPr lang="en-GB" dirty="0">
              <a:solidFill>
                <a:schemeClr val="dk1"/>
              </a:solidFill>
              <a:ea typeface="Calibri"/>
              <a:cs typeface="Calibri"/>
              <a:sym typeface="Calibri"/>
            </a:endParaRPr>
          </a:p>
          <a:p>
            <a:pPr defTabSz="906902">
              <a:defRPr/>
            </a:pPr>
            <a:r>
              <a:rPr lang="en-GB" dirty="0">
                <a:solidFill>
                  <a:schemeClr val="dk1"/>
                </a:solidFill>
                <a:ea typeface="Calibri"/>
                <a:cs typeface="Calibri"/>
                <a:sym typeface="Calibri"/>
              </a:rPr>
              <a:t>Man </a:t>
            </a:r>
            <a:r>
              <a:rPr lang="en-GB" dirty="0" err="1">
                <a:solidFill>
                  <a:schemeClr val="dk1"/>
                </a:solidFill>
                <a:ea typeface="Calibri"/>
                <a:cs typeface="Calibri"/>
                <a:sym typeface="Calibri"/>
              </a:rPr>
              <a:t>könnte</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einfach</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nur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einen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Berichtszeitraum</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eingeben</a:t>
            </a:r>
            <a:r>
              <a:rPr lang="en-GB" dirty="0">
                <a:solidFill>
                  <a:schemeClr val="dk1"/>
                </a:solidFill>
                <a:ea typeface="Calibri"/>
                <a:cs typeface="Calibri"/>
                <a:sym typeface="Calibri"/>
              </a:rPr>
              <a:t> und </a:t>
            </a:r>
            <a:r>
              <a:rPr lang="en-GB" dirty="0" err="1">
                <a:solidFill>
                  <a:schemeClr val="dk1"/>
                </a:solidFill>
                <a:ea typeface="Calibri"/>
                <a:cs typeface="Calibri"/>
                <a:sym typeface="Calibri"/>
              </a:rPr>
              <a:t>dann</a:t>
            </a:r>
            <a:r>
              <a:rPr lang="en-GB" dirty="0">
                <a:solidFill>
                  <a:schemeClr val="dk1"/>
                </a:solidFill>
                <a:ea typeface="Calibri"/>
                <a:cs typeface="Calibri"/>
                <a:sym typeface="Calibri"/>
              </a:rPr>
              <a:t> den </a:t>
            </a:r>
            <a:r>
              <a:rPr lang="en-GB" dirty="0" err="1">
                <a:solidFill>
                  <a:schemeClr val="dk1"/>
                </a:solidFill>
                <a:ea typeface="Calibri"/>
                <a:cs typeface="Calibri"/>
                <a:sym typeface="Calibri"/>
              </a:rPr>
              <a:t>Bericht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runterladen</a:t>
            </a:r>
            <a:r>
              <a:rPr lang="en-GB" dirty="0">
                <a:solidFill>
                  <a:schemeClr val="dk1"/>
                </a:solidFill>
                <a:ea typeface="Calibri"/>
                <a:cs typeface="Calibri"/>
                <a:sym typeface="Calibri"/>
              </a:rPr>
              <a:t>.</a:t>
            </a:r>
          </a:p>
          <a:p>
            <a:pPr defTabSz="906902">
              <a:defRPr/>
            </a:pPr>
            <a:endParaRPr lang="en-GB" dirty="0">
              <a:solidFill>
                <a:schemeClr val="dk1"/>
              </a:solidFill>
              <a:ea typeface="Calibri"/>
              <a:cs typeface="Calibri"/>
              <a:sym typeface="Calibri"/>
            </a:endParaRPr>
          </a:p>
          <a:p>
            <a:pPr defTabSz="906902">
              <a:defRPr/>
            </a:pPr>
            <a:r>
              <a:rPr lang="en-GB" dirty="0">
                <a:solidFill>
                  <a:schemeClr val="dk1"/>
                </a:solidFill>
                <a:ea typeface="Calibri"/>
                <a:cs typeface="Calibri"/>
                <a:sym typeface="Calibri"/>
              </a:rPr>
              <a:t>Die Master-Reports </a:t>
            </a:r>
            <a:r>
              <a:rPr lang="en-GB" dirty="0" err="1">
                <a:solidFill>
                  <a:schemeClr val="dk1"/>
                </a:solidFill>
                <a:ea typeface="Calibri"/>
                <a:cs typeface="Calibri"/>
                <a:sym typeface="Calibri"/>
              </a:rPr>
              <a:t>können</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aber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sehr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umfangreich</a:t>
            </a:r>
            <a:r>
              <a:rPr lang="en-GB" dirty="0">
                <a:solidFill>
                  <a:schemeClr val="dk1"/>
                </a:solidFill>
                <a:ea typeface="Calibri"/>
                <a:cs typeface="Calibri"/>
                <a:sym typeface="Calibri"/>
              </a:rPr>
              <a:t> sein, </a:t>
            </a:r>
            <a:r>
              <a:rPr lang="en-GB" dirty="0" err="1">
                <a:solidFill>
                  <a:schemeClr val="dk1"/>
                </a:solidFill>
                <a:ea typeface="Calibri"/>
                <a:cs typeface="Calibri"/>
                <a:sym typeface="Calibri"/>
              </a:rPr>
              <a:t>daher</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ist</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vorherige</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Filterung</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nach</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Nutzungsszenario</a:t>
            </a:r>
            <a:r>
              <a:rPr lang="en-GB" dirty="0">
                <a:solidFill>
                  <a:schemeClr val="dk1"/>
                </a:solidFill>
                <a:ea typeface="Calibri"/>
                <a:cs typeface="Calibri"/>
                <a:sym typeface="Calibri"/>
              </a:rPr>
              <a:t> </a:t>
            </a:r>
            <a:r>
              <a:rPr lang="en-GB" dirty="0" err="1">
                <a:solidFill>
                  <a:schemeClr val="dk1"/>
                </a:solidFill>
                <a:ea typeface="Calibri"/>
                <a:cs typeface="Calibri"/>
                <a:sym typeface="Calibri"/>
              </a:rPr>
              <a:t>sinnvoll</a:t>
            </a:r>
            <a:r>
              <a:rPr lang="en-GB" dirty="0">
                <a:solidFill>
                  <a:schemeClr val="dk1"/>
                </a:solidFill>
                <a:ea typeface="Calibri"/>
                <a:cs typeface="Calibri"/>
                <a:sym typeface="Calibri"/>
              </a:rPr>
              <a:t>!</a:t>
            </a:r>
          </a:p>
          <a:p>
            <a:pPr defTabSz="906902">
              <a:defRPr/>
            </a:pPr>
            <a:endParaRPr lang="en-GB" dirty="0">
              <a:solidFill>
                <a:schemeClr val="dk1"/>
              </a:solidFill>
              <a:ea typeface="Calibri"/>
              <a:cs typeface="Calibri"/>
              <a:sym typeface="Calibri"/>
            </a:endParaRPr>
          </a:p>
          <a:p>
            <a:r>
              <a:rPr lang="en-US" baseline="0" dirty="0"/>
              <a:t>Man </a:t>
            </a:r>
            <a:r>
              <a:rPr lang="en-US" baseline="0" dirty="0" err="1"/>
              <a:t>kann</a:t>
            </a:r>
            <a:r>
              <a:rPr lang="en-US" baseline="0" dirty="0"/>
              <a:t> auf </a:t>
            </a:r>
            <a:r>
              <a:rPr lang="en-US" baseline="0" dirty="0" err="1"/>
              <a:t>bestimmte</a:t>
            </a:r>
            <a:r>
              <a:rPr lang="en-US" baseline="0" dirty="0"/>
              <a:t> </a:t>
            </a:r>
            <a:r>
              <a:rPr lang="en-US" baseline="0" dirty="0" err="1"/>
              <a:t>Produktarten</a:t>
            </a:r>
            <a:r>
              <a:rPr lang="en-US" baseline="0" dirty="0"/>
              <a:t>, </a:t>
            </a:r>
            <a:r>
              <a:rPr lang="en-US" baseline="0" dirty="0" err="1"/>
              <a:t>Metriken</a:t>
            </a:r>
            <a:r>
              <a:rPr lang="en-US" baseline="0" dirty="0"/>
              <a:t> und Attribute </a:t>
            </a:r>
            <a:r>
              <a:rPr lang="en-US" baseline="0" dirty="0" err="1"/>
              <a:t>filtern</a:t>
            </a:r>
            <a:r>
              <a:rPr lang="en-US" baseline="0" dirty="0"/>
              <a:t> und </a:t>
            </a:r>
            <a:r>
              <a:rPr lang="en-US" baseline="0" dirty="0" err="1"/>
              <a:t>bestimmen</a:t>
            </a:r>
            <a:r>
              <a:rPr lang="en-US" baseline="0" dirty="0"/>
              <a:t>, </a:t>
            </a:r>
            <a:r>
              <a:rPr lang="en-US" baseline="0" dirty="0" err="1"/>
              <a:t>ob</a:t>
            </a:r>
            <a:r>
              <a:rPr lang="en-US" baseline="0" dirty="0"/>
              <a:t> die Details in </a:t>
            </a:r>
            <a:r>
              <a:rPr lang="en-US" baseline="0" dirty="0" err="1"/>
              <a:t>eine</a:t>
            </a:r>
            <a:r>
              <a:rPr lang="en-US" baseline="0" dirty="0"/>
              <a:t> </a:t>
            </a:r>
            <a:r>
              <a:rPr lang="en-US" baseline="0" dirty="0" err="1"/>
              <a:t>Spalte</a:t>
            </a:r>
            <a:r>
              <a:rPr lang="en-US" baseline="0" dirty="0"/>
              <a:t> </a:t>
            </a:r>
            <a:r>
              <a:rPr lang="en-US" baseline="0" dirty="0" err="1"/>
              <a:t>aufgeführt</a:t>
            </a:r>
            <a:r>
              <a:rPr lang="en-US" baseline="0" dirty="0"/>
              <a:t> </a:t>
            </a:r>
            <a:r>
              <a:rPr lang="en-US" baseline="0" dirty="0" err="1"/>
              <a:t>werden</a:t>
            </a:r>
            <a:r>
              <a:rPr lang="en-US" baseline="0" dirty="0"/>
              <a:t> </a:t>
            </a:r>
            <a:r>
              <a:rPr lang="en-US" baseline="0" dirty="0" err="1"/>
              <a:t>sollen</a:t>
            </a:r>
            <a:r>
              <a:rPr lang="en-US" baseline="0" dirty="0"/>
              <a:t> oder </a:t>
            </a:r>
            <a:r>
              <a:rPr lang="en-US" baseline="0" dirty="0" err="1"/>
              <a:t>ob</a:t>
            </a:r>
            <a:r>
              <a:rPr lang="en-US" baseline="0" dirty="0"/>
              <a:t> </a:t>
            </a:r>
            <a:r>
              <a:rPr lang="en-US" baseline="0" dirty="0" err="1"/>
              <a:t>ein</a:t>
            </a:r>
            <a:r>
              <a:rPr lang="en-US" baseline="0" dirty="0"/>
              <a:t> </a:t>
            </a:r>
            <a:r>
              <a:rPr lang="en-US" baseline="0" dirty="0" err="1"/>
              <a:t>Summenwert</a:t>
            </a:r>
            <a:r>
              <a:rPr lang="en-US" baseline="0" dirty="0"/>
              <a:t> </a:t>
            </a:r>
            <a:r>
              <a:rPr lang="en-US" baseline="0" dirty="0" err="1"/>
              <a:t>reicht</a:t>
            </a:r>
            <a:r>
              <a:rPr lang="en-US" baseline="0" dirty="0"/>
              <a:t>. </a:t>
            </a:r>
          </a:p>
          <a:p>
            <a:endParaRPr lang="en-US" baseline="0" dirty="0"/>
          </a:p>
          <a:p>
            <a:r>
              <a:rPr lang="en-US" baseline="0" dirty="0"/>
              <a:t>Details </a:t>
            </a:r>
            <a:r>
              <a:rPr lang="en-US" baseline="0" dirty="0" err="1"/>
              <a:t>zu</a:t>
            </a:r>
            <a:r>
              <a:rPr lang="en-US" baseline="0" dirty="0"/>
              <a:t> </a:t>
            </a:r>
            <a:r>
              <a:rPr lang="en-US" baseline="0" dirty="0" err="1"/>
              <a:t>Metriken</a:t>
            </a:r>
            <a:r>
              <a:rPr lang="en-US" baseline="0" dirty="0"/>
              <a:t> und </a:t>
            </a:r>
            <a:r>
              <a:rPr lang="en-US" baseline="0" dirty="0" err="1"/>
              <a:t>Attributen</a:t>
            </a:r>
            <a:r>
              <a:rPr lang="en-US" baseline="0" dirty="0"/>
              <a:t> </a:t>
            </a:r>
            <a:r>
              <a:rPr lang="en-US" baseline="0" dirty="0" err="1"/>
              <a:t>folgen</a:t>
            </a:r>
            <a:r>
              <a:rPr lang="en-US" baseline="0" dirty="0"/>
              <a:t>. </a:t>
            </a:r>
          </a:p>
        </p:txBody>
      </p:sp>
      <p:sp>
        <p:nvSpPr>
          <p:cNvPr id="4" name="Slide Number Placeholder 3"/>
          <p:cNvSpPr>
            <a:spLocks noGrp="1"/>
          </p:cNvSpPr>
          <p:nvPr>
            <p:ph type="sldNum" sz="quarter" idx="10"/>
          </p:nvPr>
        </p:nvSpPr>
        <p:spPr/>
        <p:txBody>
          <a:bodyPr/>
          <a:lstStyle/>
          <a:p>
            <a:fld id="{F5870D7F-8A34-4089-9E72-7654D39A61CF}" type="slidenum">
              <a:rPr lang="en-GB" smtClean="0"/>
              <a:t>6</a:t>
            </a:fld>
            <a:endParaRPr lang="en-GB"/>
          </a:p>
        </p:txBody>
      </p:sp>
    </p:spTree>
    <p:extLst>
      <p:ext uri="{BB962C8B-B14F-4D97-AF65-F5344CB8AC3E}">
        <p14:creationId xmlns:p14="http://schemas.microsoft.com/office/powerpoint/2010/main" val="118031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t>
            </a:r>
            <a:r>
              <a:rPr lang="en-GB" dirty="0" err="1"/>
              <a:t>diesem</a:t>
            </a:r>
            <a:r>
              <a:rPr lang="en-GB" dirty="0"/>
              <a:t> </a:t>
            </a:r>
            <a:r>
              <a:rPr lang="en-GB" dirty="0" err="1"/>
              <a:t>Beispiel</a:t>
            </a:r>
            <a:r>
              <a:rPr lang="en-GB" baseline="0" dirty="0"/>
              <a:t> </a:t>
            </a:r>
            <a:r>
              <a:rPr lang="en-GB" baseline="0" dirty="0" err="1"/>
              <a:t>hier</a:t>
            </a:r>
            <a:r>
              <a:rPr lang="en-GB" baseline="0" dirty="0"/>
              <a:t> </a:t>
            </a:r>
            <a:r>
              <a:rPr lang="en-GB" baseline="0" dirty="0" err="1"/>
              <a:t>werden</a:t>
            </a:r>
            <a:r>
              <a:rPr lang="en-GB" baseline="0" dirty="0"/>
              <a:t> </a:t>
            </a:r>
            <a:r>
              <a:rPr lang="en-GB" baseline="0" dirty="0" err="1"/>
              <a:t>Nutzungszahlen</a:t>
            </a:r>
            <a:r>
              <a:rPr lang="en-GB" baseline="0" dirty="0"/>
              <a:t> </a:t>
            </a:r>
            <a:r>
              <a:rPr lang="en-GB" baseline="0" dirty="0" err="1"/>
              <a:t>für</a:t>
            </a:r>
            <a:r>
              <a:rPr lang="en-GB" baseline="0" dirty="0"/>
              <a:t> 2016 </a:t>
            </a:r>
            <a:r>
              <a:rPr lang="en-GB" baseline="0" dirty="0" err="1"/>
              <a:t>angefordert</a:t>
            </a:r>
            <a:r>
              <a:rPr lang="en-GB" baseline="0" dirty="0"/>
              <a:t>, und </a:t>
            </a:r>
            <a:r>
              <a:rPr lang="en-GB" baseline="0" dirty="0" err="1"/>
              <a:t>zwar</a:t>
            </a:r>
            <a:r>
              <a:rPr lang="en-GB" baseline="0" dirty="0"/>
              <a:t> die </a:t>
            </a:r>
            <a:r>
              <a:rPr lang="en-GB" baseline="0" dirty="0" err="1"/>
              <a:t>Gesamtzahl</a:t>
            </a:r>
            <a:r>
              <a:rPr lang="en-GB" baseline="0" dirty="0"/>
              <a:t> der Downloads von OA-</a:t>
            </a:r>
            <a:r>
              <a:rPr lang="en-GB" baseline="0" dirty="0" err="1"/>
              <a:t>Artikeln</a:t>
            </a:r>
            <a:r>
              <a:rPr lang="en-GB" baseline="0" dirty="0"/>
              <a:t> in </a:t>
            </a:r>
            <a:r>
              <a:rPr lang="en-GB" baseline="0" dirty="0" err="1"/>
              <a:t>Zeitschriften</a:t>
            </a:r>
            <a:r>
              <a:rPr lang="en-GB" baseline="0" dirty="0"/>
              <a:t>, </a:t>
            </a:r>
            <a:r>
              <a:rPr lang="en-GB" baseline="0" dirty="0" err="1"/>
              <a:t>aufgegliedert</a:t>
            </a:r>
            <a:r>
              <a:rPr lang="en-GB" baseline="0" dirty="0"/>
              <a:t> </a:t>
            </a:r>
            <a:r>
              <a:rPr lang="en-GB" baseline="0" dirty="0" err="1"/>
              <a:t>nach</a:t>
            </a:r>
            <a:r>
              <a:rPr lang="en-GB" baseline="0" dirty="0"/>
              <a:t> </a:t>
            </a:r>
            <a:r>
              <a:rPr lang="en-GB" baseline="0" dirty="0" err="1"/>
              <a:t>Publikationsjahren</a:t>
            </a:r>
            <a:r>
              <a:rPr lang="en-GB" baseline="0" dirty="0"/>
              <a:t>, </a:t>
            </a:r>
            <a:r>
              <a:rPr lang="en-GB" baseline="0" dirty="0" err="1"/>
              <a:t>aber</a:t>
            </a:r>
            <a:r>
              <a:rPr lang="en-GB" baseline="0" dirty="0"/>
              <a:t> </a:t>
            </a:r>
            <a:r>
              <a:rPr lang="en-GB" baseline="0" dirty="0" err="1"/>
              <a:t>ohne</a:t>
            </a:r>
            <a:r>
              <a:rPr lang="en-GB" baseline="0" dirty="0"/>
              <a:t> </a:t>
            </a:r>
            <a:r>
              <a:rPr lang="en-GB" baseline="0" dirty="0" err="1"/>
              <a:t>Aufschlüsselung</a:t>
            </a:r>
            <a:r>
              <a:rPr lang="en-GB" baseline="0" dirty="0"/>
              <a:t> </a:t>
            </a:r>
            <a:r>
              <a:rPr lang="en-GB" baseline="0" dirty="0" err="1"/>
              <a:t>nach</a:t>
            </a:r>
            <a:r>
              <a:rPr lang="en-GB" baseline="0" dirty="0"/>
              <a:t> </a:t>
            </a:r>
            <a:r>
              <a:rPr lang="en-GB" baseline="0" dirty="0" err="1"/>
              <a:t>Monaten</a:t>
            </a:r>
            <a:r>
              <a:rPr lang="en-GB" baseline="0" dirty="0"/>
              <a:t>.</a:t>
            </a:r>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7</a:t>
            </a:fld>
            <a:endParaRPr lang="en-GB"/>
          </a:p>
        </p:txBody>
      </p:sp>
    </p:spTree>
    <p:extLst>
      <p:ext uri="{BB962C8B-B14F-4D97-AF65-F5344CB8AC3E}">
        <p14:creationId xmlns:p14="http://schemas.microsoft.com/office/powerpoint/2010/main" val="232621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Um </a:t>
            </a:r>
            <a:r>
              <a:rPr lang="en-US" dirty="0" err="1"/>
              <a:t>aber</a:t>
            </a:r>
            <a:r>
              <a:rPr lang="en-US" dirty="0"/>
              <a:t> das </a:t>
            </a:r>
            <a:r>
              <a:rPr lang="en-US" dirty="0" err="1"/>
              <a:t>Herunterladen</a:t>
            </a:r>
            <a:r>
              <a:rPr lang="en-US" dirty="0"/>
              <a:t> der </a:t>
            </a:r>
            <a:r>
              <a:rPr lang="en-US" dirty="0" err="1"/>
              <a:t>Statistiken</a:t>
            </a:r>
            <a:r>
              <a:rPr lang="en-US" dirty="0"/>
              <a:t> </a:t>
            </a:r>
            <a:r>
              <a:rPr lang="en-US" dirty="0" err="1"/>
              <a:t>für</a:t>
            </a:r>
            <a:r>
              <a:rPr lang="en-US" dirty="0"/>
              <a:t> die </a:t>
            </a:r>
            <a:r>
              <a:rPr lang="en-US" dirty="0" err="1"/>
              <a:t>Nutzer</a:t>
            </a:r>
            <a:r>
              <a:rPr lang="en-US" dirty="0"/>
              <a:t> </a:t>
            </a:r>
            <a:r>
              <a:rPr lang="en-US" dirty="0" err="1"/>
              <a:t>zu</a:t>
            </a:r>
            <a:r>
              <a:rPr lang="en-US" baseline="0" dirty="0"/>
              <a:t> </a:t>
            </a:r>
            <a:r>
              <a:rPr lang="en-US" baseline="0" dirty="0" err="1"/>
              <a:t>vereinfachen</a:t>
            </a:r>
            <a:r>
              <a:rPr lang="en-US" baseline="0" dirty="0"/>
              <a:t>, </a:t>
            </a:r>
            <a:r>
              <a:rPr lang="en-US" baseline="0" dirty="0" err="1"/>
              <a:t>wurden</a:t>
            </a:r>
            <a:r>
              <a:rPr lang="en-US" baseline="0" dirty="0"/>
              <a:t> </a:t>
            </a:r>
            <a:r>
              <a:rPr lang="en-US" baseline="0" dirty="0" err="1"/>
              <a:t>sogenannte</a:t>
            </a:r>
            <a:r>
              <a:rPr lang="en-US" baseline="0" dirty="0"/>
              <a:t> Standard Views </a:t>
            </a:r>
            <a:r>
              <a:rPr lang="en-US" baseline="0" dirty="0" err="1"/>
              <a:t>vordefiniert</a:t>
            </a:r>
            <a:r>
              <a:rPr lang="en-US" baseline="0" dirty="0"/>
              <a:t>, die </a:t>
            </a:r>
            <a:r>
              <a:rPr lang="en-US" baseline="0" dirty="0" err="1"/>
              <a:t>zusätzlich</a:t>
            </a:r>
            <a:r>
              <a:rPr lang="en-US" baseline="0" dirty="0"/>
              <a:t> </a:t>
            </a:r>
            <a:r>
              <a:rPr lang="en-US" baseline="0" dirty="0" err="1"/>
              <a:t>zu</a:t>
            </a:r>
            <a:r>
              <a:rPr lang="en-US" baseline="0" dirty="0"/>
              <a:t> den Master Reports auf den Seiten der </a:t>
            </a:r>
            <a:r>
              <a:rPr lang="en-US" baseline="0" dirty="0" err="1"/>
              <a:t>Anbieter</a:t>
            </a:r>
            <a:r>
              <a:rPr lang="en-US" baseline="0" dirty="0"/>
              <a:t> </a:t>
            </a:r>
            <a:r>
              <a:rPr lang="en-US" baseline="0" dirty="0" err="1"/>
              <a:t>zur</a:t>
            </a:r>
            <a:r>
              <a:rPr lang="en-US" baseline="0" dirty="0"/>
              <a:t> </a:t>
            </a:r>
            <a:r>
              <a:rPr lang="en-US" baseline="0" dirty="0" err="1"/>
              <a:t>Verfügung</a:t>
            </a:r>
            <a:r>
              <a:rPr lang="en-US" baseline="0" dirty="0"/>
              <a:t> </a:t>
            </a:r>
            <a:r>
              <a:rPr lang="en-US" baseline="0" dirty="0" err="1"/>
              <a:t>gestellt</a:t>
            </a:r>
            <a:r>
              <a:rPr lang="en-US" baseline="0" dirty="0"/>
              <a:t> </a:t>
            </a:r>
            <a:r>
              <a:rPr lang="en-US" baseline="0" dirty="0" err="1"/>
              <a:t>werden</a:t>
            </a:r>
            <a:r>
              <a:rPr lang="en-US" baseline="0" dirty="0"/>
              <a:t> </a:t>
            </a:r>
            <a:r>
              <a:rPr lang="en-US" baseline="0" dirty="0" err="1"/>
              <a:t>sollen</a:t>
            </a:r>
            <a:r>
              <a:rPr lang="en-US" baseline="0" dirty="0"/>
              <a:t>.</a:t>
            </a:r>
          </a:p>
          <a:p>
            <a:pPr>
              <a:lnSpc>
                <a:spcPct val="150000"/>
              </a:lnSpc>
            </a:pPr>
            <a:endParaRPr lang="en-US" baseline="0" dirty="0"/>
          </a:p>
          <a:p>
            <a:pPr>
              <a:lnSpc>
                <a:spcPct val="150000"/>
              </a:lnSpc>
            </a:pPr>
            <a:r>
              <a:rPr lang="en-US" baseline="0" dirty="0" err="1"/>
              <a:t>Diese</a:t>
            </a:r>
            <a:r>
              <a:rPr lang="en-US" baseline="0" dirty="0"/>
              <a:t> </a:t>
            </a:r>
            <a:r>
              <a:rPr lang="en-US" baseline="0" dirty="0" err="1"/>
              <a:t>sehen</a:t>
            </a:r>
            <a:r>
              <a:rPr lang="en-US" baseline="0" dirty="0"/>
              <a:t> </a:t>
            </a:r>
            <a:r>
              <a:rPr lang="en-US" baseline="0" dirty="0" err="1"/>
              <a:t>Sie</a:t>
            </a:r>
            <a:r>
              <a:rPr lang="en-US" baseline="0" dirty="0"/>
              <a:t> </a:t>
            </a:r>
            <a:r>
              <a:rPr lang="en-US" baseline="0" dirty="0" err="1"/>
              <a:t>hier</a:t>
            </a:r>
            <a:r>
              <a:rPr lang="en-US" baseline="0" dirty="0"/>
              <a:t> den </a:t>
            </a:r>
            <a:r>
              <a:rPr lang="en-US" baseline="0" dirty="0" err="1"/>
              <a:t>jeweiligen</a:t>
            </a:r>
            <a:r>
              <a:rPr lang="en-US" baseline="0" dirty="0"/>
              <a:t> Master Reports </a:t>
            </a:r>
            <a:r>
              <a:rPr lang="en-US" baseline="0" dirty="0" err="1"/>
              <a:t>zugeordnet</a:t>
            </a:r>
            <a:r>
              <a:rPr lang="en-US" baseline="0" dirty="0"/>
              <a:t>. </a:t>
            </a:r>
          </a:p>
          <a:p>
            <a:pPr>
              <a:lnSpc>
                <a:spcPct val="150000"/>
              </a:lnSpc>
            </a:pPr>
            <a:endParaRPr lang="en-US" baseline="0" dirty="0"/>
          </a:p>
          <a:p>
            <a:pPr>
              <a:lnSpc>
                <a:spcPct val="150000"/>
              </a:lnSpc>
            </a:pPr>
            <a:r>
              <a:rPr lang="en-US" baseline="0" dirty="0" err="1"/>
              <a:t>Verschiedene</a:t>
            </a:r>
            <a:r>
              <a:rPr lang="en-US" baseline="0" dirty="0"/>
              <a:t> Filter </a:t>
            </a:r>
            <a:r>
              <a:rPr lang="en-US" baseline="0" dirty="0" err="1"/>
              <a:t>bzw</a:t>
            </a:r>
            <a:r>
              <a:rPr lang="en-US" baseline="0" dirty="0"/>
              <a:t>. Attribute </a:t>
            </a:r>
            <a:r>
              <a:rPr lang="en-US" baseline="0" dirty="0" err="1"/>
              <a:t>sind</a:t>
            </a:r>
            <a:r>
              <a:rPr lang="en-US" baseline="0" dirty="0"/>
              <a:t> </a:t>
            </a:r>
            <a:r>
              <a:rPr lang="en-US" baseline="0" dirty="0" err="1"/>
              <a:t>voreingestellt</a:t>
            </a:r>
            <a:r>
              <a:rPr lang="en-US" baseline="0" dirty="0"/>
              <a:t>, so </a:t>
            </a:r>
            <a:r>
              <a:rPr lang="en-US" baseline="0" dirty="0" err="1"/>
              <a:t>dass</a:t>
            </a:r>
            <a:r>
              <a:rPr lang="en-US" baseline="0" dirty="0"/>
              <a:t> der </a:t>
            </a:r>
            <a:r>
              <a:rPr lang="en-US" baseline="0" dirty="0" err="1"/>
              <a:t>jeweils</a:t>
            </a:r>
            <a:r>
              <a:rPr lang="en-US" baseline="0" dirty="0"/>
              <a:t> </a:t>
            </a:r>
            <a:r>
              <a:rPr lang="en-US" baseline="0" dirty="0" err="1"/>
              <a:t>benötigte</a:t>
            </a:r>
            <a:r>
              <a:rPr lang="en-US" baseline="0" dirty="0"/>
              <a:t> Report </a:t>
            </a:r>
            <a:r>
              <a:rPr lang="en-US" baseline="0" dirty="0" err="1"/>
              <a:t>mit</a:t>
            </a:r>
            <a:r>
              <a:rPr lang="en-US" baseline="0" dirty="0"/>
              <a:t> </a:t>
            </a:r>
            <a:r>
              <a:rPr lang="en-US" baseline="0" dirty="0" err="1"/>
              <a:t>einem</a:t>
            </a:r>
            <a:r>
              <a:rPr lang="en-US" baseline="0" dirty="0"/>
              <a:t> Klick </a:t>
            </a:r>
            <a:r>
              <a:rPr lang="en-US" baseline="0" dirty="0" err="1"/>
              <a:t>angefordert</a:t>
            </a:r>
            <a:r>
              <a:rPr lang="en-US" baseline="0" dirty="0"/>
              <a:t> </a:t>
            </a:r>
            <a:r>
              <a:rPr lang="en-US" baseline="0" dirty="0" err="1"/>
              <a:t>werden</a:t>
            </a:r>
            <a:r>
              <a:rPr lang="en-US" baseline="0" dirty="0"/>
              <a:t> </a:t>
            </a:r>
            <a:r>
              <a:rPr lang="en-US" baseline="0" dirty="0" err="1"/>
              <a:t>kann</a:t>
            </a:r>
            <a:r>
              <a:rPr lang="en-US" baseline="0" dirty="0"/>
              <a:t>.</a:t>
            </a:r>
          </a:p>
          <a:p>
            <a:pPr>
              <a:lnSpc>
                <a:spcPct val="150000"/>
              </a:lnSpc>
            </a:pPr>
            <a:endParaRPr lang="en-US" baseline="0" dirty="0"/>
          </a:p>
          <a:p>
            <a:pPr defTabSz="906902">
              <a:lnSpc>
                <a:spcPct val="150000"/>
              </a:lnSpc>
              <a:defRPr/>
            </a:pPr>
            <a:r>
              <a:rPr lang="en-US" dirty="0" err="1"/>
              <a:t>Somit</a:t>
            </a:r>
            <a:r>
              <a:rPr lang="en-US" dirty="0"/>
              <a:t> muss </a:t>
            </a:r>
            <a:r>
              <a:rPr lang="en-US" dirty="0" err="1"/>
              <a:t>nicht</a:t>
            </a:r>
            <a:r>
              <a:rPr lang="en-US" baseline="0" dirty="0"/>
              <a:t> </a:t>
            </a:r>
            <a:r>
              <a:rPr lang="en-US" baseline="0" dirty="0" err="1"/>
              <a:t>jeder</a:t>
            </a:r>
            <a:r>
              <a:rPr lang="en-US" baseline="0" dirty="0"/>
              <a:t> Report </a:t>
            </a:r>
            <a:r>
              <a:rPr lang="en-US" baseline="0" dirty="0" err="1"/>
              <a:t>vorher</a:t>
            </a:r>
            <a:r>
              <a:rPr lang="en-US" baseline="0" dirty="0"/>
              <a:t> </a:t>
            </a:r>
            <a:r>
              <a:rPr lang="en-US" baseline="0" dirty="0" err="1"/>
              <a:t>manuell</a:t>
            </a:r>
            <a:r>
              <a:rPr lang="en-US" baseline="0" dirty="0"/>
              <a:t> </a:t>
            </a:r>
            <a:r>
              <a:rPr lang="en-US" baseline="0" dirty="0" err="1"/>
              <a:t>konfiguriert</a:t>
            </a:r>
            <a:r>
              <a:rPr lang="en-US" baseline="0" dirty="0"/>
              <a:t> </a:t>
            </a:r>
            <a:r>
              <a:rPr lang="en-US" baseline="0" dirty="0" err="1"/>
              <a:t>werden</a:t>
            </a:r>
            <a:r>
              <a:rPr lang="en-US" baseline="0" dirty="0"/>
              <a:t>.</a:t>
            </a:r>
          </a:p>
          <a:p>
            <a:pPr defTabSz="906902">
              <a:lnSpc>
                <a:spcPct val="150000"/>
              </a:lnSpc>
              <a:defRPr/>
            </a:pPr>
            <a:endParaRPr lang="en-US" baseline="0" dirty="0"/>
          </a:p>
          <a:p>
            <a:pPr defTabSz="906902">
              <a:lnSpc>
                <a:spcPct val="150000"/>
              </a:lnSpc>
              <a:defRPr/>
            </a:pPr>
            <a:r>
              <a:rPr lang="en-US" baseline="0" dirty="0" err="1"/>
              <a:t>Beim</a:t>
            </a:r>
            <a:r>
              <a:rPr lang="en-US" baseline="0" dirty="0"/>
              <a:t> Title Master Report </a:t>
            </a:r>
            <a:r>
              <a:rPr lang="en-US" baseline="0" dirty="0" err="1"/>
              <a:t>können</a:t>
            </a:r>
            <a:r>
              <a:rPr lang="en-US" baseline="0" dirty="0"/>
              <a:t> </a:t>
            </a:r>
            <a:r>
              <a:rPr lang="en-US" baseline="0" dirty="0" err="1"/>
              <a:t>Sie</a:t>
            </a:r>
            <a:r>
              <a:rPr lang="en-US" baseline="0" dirty="0"/>
              <a:t> </a:t>
            </a:r>
            <a:r>
              <a:rPr lang="en-US" baseline="0" dirty="0" err="1"/>
              <a:t>sehen</a:t>
            </a:r>
            <a:r>
              <a:rPr lang="en-US" baseline="0" dirty="0"/>
              <a:t>, </a:t>
            </a:r>
            <a:r>
              <a:rPr lang="en-US" baseline="0" dirty="0" err="1"/>
              <a:t>dass</a:t>
            </a:r>
            <a:r>
              <a:rPr lang="en-US" baseline="0" dirty="0"/>
              <a:t> die </a:t>
            </a:r>
            <a:r>
              <a:rPr lang="en-US" baseline="0" dirty="0" err="1"/>
              <a:t>zugehörigen</a:t>
            </a:r>
            <a:r>
              <a:rPr lang="en-US" baseline="0" dirty="0"/>
              <a:t> Standard Views </a:t>
            </a:r>
            <a:r>
              <a:rPr lang="en-US" baseline="0" dirty="0" err="1"/>
              <a:t>differenzieren</a:t>
            </a:r>
            <a:r>
              <a:rPr lang="en-US" baseline="0" dirty="0"/>
              <a:t> </a:t>
            </a:r>
            <a:r>
              <a:rPr lang="en-US" baseline="0" dirty="0" err="1"/>
              <a:t>nach</a:t>
            </a:r>
            <a:r>
              <a:rPr lang="en-US" baseline="0" dirty="0"/>
              <a:t> </a:t>
            </a:r>
            <a:r>
              <a:rPr lang="en-US" baseline="0" dirty="0" err="1"/>
              <a:t>Büchern</a:t>
            </a:r>
            <a:r>
              <a:rPr lang="en-US" baseline="0" dirty="0"/>
              <a:t> und </a:t>
            </a:r>
            <a:r>
              <a:rPr lang="en-US" baseline="0" dirty="0" err="1"/>
              <a:t>Zeitschriften</a:t>
            </a:r>
            <a:r>
              <a:rPr lang="en-US" baseline="0" dirty="0"/>
              <a:t>, </a:t>
            </a:r>
            <a:r>
              <a:rPr lang="en-US" baseline="0" dirty="0" err="1"/>
              <a:t>wie</a:t>
            </a:r>
            <a:r>
              <a:rPr lang="en-US" baseline="0" dirty="0"/>
              <a:t> </a:t>
            </a:r>
            <a:r>
              <a:rPr lang="en-US" baseline="0" dirty="0" err="1"/>
              <a:t>es</a:t>
            </a:r>
            <a:r>
              <a:rPr lang="en-US" baseline="0" dirty="0"/>
              <a:t> ja den </a:t>
            </a:r>
            <a:r>
              <a:rPr lang="en-US" baseline="0" dirty="0" err="1"/>
              <a:t>Bedürfnissen</a:t>
            </a:r>
            <a:r>
              <a:rPr lang="en-US" baseline="0" dirty="0"/>
              <a:t> der </a:t>
            </a:r>
            <a:r>
              <a:rPr lang="en-US" baseline="0" dirty="0" err="1"/>
              <a:t>Nutzungsanalysen</a:t>
            </a:r>
            <a:r>
              <a:rPr lang="en-US" baseline="0" dirty="0"/>
              <a:t> </a:t>
            </a:r>
            <a:r>
              <a:rPr lang="en-US" baseline="0" dirty="0" err="1"/>
              <a:t>entspricht</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8</a:t>
            </a:fld>
            <a:endParaRPr lang="en-US" dirty="0"/>
          </a:p>
        </p:txBody>
      </p:sp>
    </p:spTree>
    <p:extLst>
      <p:ext uri="{BB962C8B-B14F-4D97-AF65-F5344CB8AC3E}">
        <p14:creationId xmlns:p14="http://schemas.microsoft.com/office/powerpoint/2010/main" val="257214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3488"/>
            <a:ext cx="5918200" cy="3330575"/>
          </a:xfrm>
        </p:spPr>
      </p:sp>
      <p:sp>
        <p:nvSpPr>
          <p:cNvPr id="3" name="Notes Placeholder 2"/>
          <p:cNvSpPr>
            <a:spLocks noGrp="1"/>
          </p:cNvSpPr>
          <p:nvPr>
            <p:ph type="body" idx="1"/>
          </p:nvPr>
        </p:nvSpPr>
        <p:spPr/>
        <p:txBody>
          <a:bodyPr/>
          <a:lstStyle/>
          <a:p>
            <a:r>
              <a:rPr lang="en-US" dirty="0"/>
              <a:t>Das</a:t>
            </a:r>
            <a:r>
              <a:rPr lang="en-US" baseline="0" dirty="0"/>
              <a:t> </a:t>
            </a:r>
            <a:r>
              <a:rPr lang="en-US" baseline="0" dirty="0" err="1"/>
              <a:t>hier</a:t>
            </a:r>
            <a:r>
              <a:rPr lang="en-US" baseline="0" dirty="0"/>
              <a:t> </a:t>
            </a:r>
            <a:r>
              <a:rPr lang="en-US" baseline="0" dirty="0" err="1"/>
              <a:t>ist</a:t>
            </a:r>
            <a:r>
              <a:rPr lang="en-US" baseline="0" dirty="0"/>
              <a:t> </a:t>
            </a:r>
            <a:r>
              <a:rPr lang="en-US" baseline="0" dirty="0" err="1"/>
              <a:t>eine</a:t>
            </a:r>
            <a:r>
              <a:rPr lang="en-US" dirty="0"/>
              <a:t> </a:t>
            </a:r>
            <a:r>
              <a:rPr lang="en-US" dirty="0" err="1"/>
              <a:t>Konkordanz</a:t>
            </a:r>
            <a:r>
              <a:rPr lang="en-US" baseline="0" dirty="0"/>
              <a:t> </a:t>
            </a:r>
            <a:r>
              <a:rPr lang="en-US" dirty="0"/>
              <a:t>der </a:t>
            </a:r>
            <a:r>
              <a:rPr lang="en-US" dirty="0" err="1"/>
              <a:t>bisherigen</a:t>
            </a:r>
            <a:r>
              <a:rPr lang="en-US" baseline="0" dirty="0"/>
              <a:t> Reports </a:t>
            </a:r>
            <a:r>
              <a:rPr lang="en-US" baseline="0" dirty="0" err="1"/>
              <a:t>nach</a:t>
            </a:r>
            <a:r>
              <a:rPr lang="en-US" baseline="0" dirty="0"/>
              <a:t> Release 4 und der Standard Views </a:t>
            </a:r>
            <a:r>
              <a:rPr lang="en-US" baseline="0" dirty="0" err="1"/>
              <a:t>nach</a:t>
            </a:r>
            <a:r>
              <a:rPr lang="en-US" baseline="0" dirty="0"/>
              <a:t> Release 5</a:t>
            </a:r>
            <a:endParaRPr lang="en-US" dirty="0"/>
          </a:p>
          <a:p>
            <a:endParaRPr lang="en-US" dirty="0"/>
          </a:p>
          <a:p>
            <a:r>
              <a:rPr lang="en-US" baseline="0" dirty="0" err="1"/>
              <a:t>Plattform</a:t>
            </a:r>
            <a:r>
              <a:rPr lang="en-US" baseline="0" dirty="0"/>
              <a:t>- und </a:t>
            </a:r>
            <a:r>
              <a:rPr lang="en-US" baseline="0" dirty="0" err="1"/>
              <a:t>Datenbank</a:t>
            </a:r>
            <a:r>
              <a:rPr lang="en-US" baseline="0" dirty="0"/>
              <a:t>-Reports </a:t>
            </a:r>
            <a:r>
              <a:rPr lang="en-US" baseline="0" dirty="0" err="1"/>
              <a:t>sind</a:t>
            </a:r>
            <a:r>
              <a:rPr lang="en-US" baseline="0" dirty="0"/>
              <a:t> auf der </a:t>
            </a:r>
            <a:r>
              <a:rPr lang="en-US" baseline="0" dirty="0" err="1"/>
              <a:t>Ebene</a:t>
            </a:r>
            <a:r>
              <a:rPr lang="en-US" baseline="0" dirty="0"/>
              <a:t> der </a:t>
            </a:r>
            <a:r>
              <a:rPr lang="en-US" baseline="0" dirty="0" err="1"/>
              <a:t>Berichte</a:t>
            </a:r>
            <a:r>
              <a:rPr lang="en-US" baseline="0" dirty="0"/>
              <a:t> </a:t>
            </a:r>
            <a:r>
              <a:rPr lang="en-US" baseline="0" dirty="0" err="1"/>
              <a:t>eins</a:t>
            </a:r>
            <a:r>
              <a:rPr lang="en-US" baseline="0" dirty="0"/>
              <a:t> </a:t>
            </a:r>
            <a:r>
              <a:rPr lang="en-US" baseline="0" dirty="0" err="1"/>
              <a:t>zu</a:t>
            </a:r>
            <a:r>
              <a:rPr lang="en-US" baseline="0" dirty="0"/>
              <a:t> </a:t>
            </a:r>
            <a:r>
              <a:rPr lang="en-US" baseline="0" dirty="0" err="1"/>
              <a:t>eins</a:t>
            </a:r>
            <a:r>
              <a:rPr lang="en-US" baseline="0" dirty="0"/>
              <a:t> </a:t>
            </a:r>
            <a:r>
              <a:rPr lang="en-US" baseline="0" dirty="0" err="1"/>
              <a:t>umgesetzt</a:t>
            </a:r>
            <a:endParaRPr lang="en-US" baseline="0" dirty="0"/>
          </a:p>
          <a:p>
            <a:endParaRPr lang="en-US" dirty="0"/>
          </a:p>
          <a:p>
            <a:r>
              <a:rPr lang="en-US" dirty="0" err="1"/>
              <a:t>Bei</a:t>
            </a:r>
            <a:r>
              <a:rPr lang="en-US" dirty="0"/>
              <a:t> den Book Reports </a:t>
            </a:r>
            <a:r>
              <a:rPr lang="en-US" dirty="0" err="1"/>
              <a:t>sieht</a:t>
            </a:r>
            <a:r>
              <a:rPr lang="en-US" dirty="0"/>
              <a:t> </a:t>
            </a:r>
            <a:r>
              <a:rPr lang="en-US" dirty="0" err="1"/>
              <a:t>es</a:t>
            </a:r>
            <a:r>
              <a:rPr lang="en-US" dirty="0"/>
              <a:t> </a:t>
            </a:r>
            <a:r>
              <a:rPr lang="en-US" dirty="0" err="1"/>
              <a:t>anders</a:t>
            </a:r>
            <a:r>
              <a:rPr lang="en-US" dirty="0"/>
              <a:t> </a:t>
            </a:r>
            <a:r>
              <a:rPr lang="en-US" dirty="0" err="1"/>
              <a:t>aus</a:t>
            </a:r>
            <a:r>
              <a:rPr lang="en-US" dirty="0"/>
              <a:t>:</a:t>
            </a:r>
          </a:p>
          <a:p>
            <a:endParaRPr lang="en-US" dirty="0"/>
          </a:p>
          <a:p>
            <a:r>
              <a:rPr lang="en-US" dirty="0" err="1"/>
              <a:t>Bisher</a:t>
            </a:r>
            <a:r>
              <a:rPr lang="en-US" dirty="0"/>
              <a:t> </a:t>
            </a:r>
            <a:r>
              <a:rPr lang="en-US" dirty="0" err="1"/>
              <a:t>gibt</a:t>
            </a:r>
            <a:r>
              <a:rPr lang="en-US" dirty="0"/>
              <a:t> </a:t>
            </a:r>
            <a:r>
              <a:rPr lang="en-US" dirty="0" err="1"/>
              <a:t>es</a:t>
            </a:r>
            <a:r>
              <a:rPr lang="en-US" dirty="0"/>
              <a:t> den Book Report 1 </a:t>
            </a:r>
            <a:r>
              <a:rPr lang="en-US" dirty="0" err="1"/>
              <a:t>für</a:t>
            </a:r>
            <a:r>
              <a:rPr lang="en-US" dirty="0"/>
              <a:t> die </a:t>
            </a:r>
            <a:r>
              <a:rPr lang="en-US" dirty="0" err="1"/>
              <a:t>Nutzung</a:t>
            </a:r>
            <a:r>
              <a:rPr lang="en-US" baseline="0" dirty="0"/>
              <a:t> </a:t>
            </a:r>
            <a:r>
              <a:rPr lang="en-US" baseline="0" dirty="0" err="1"/>
              <a:t>ganzer</a:t>
            </a:r>
            <a:r>
              <a:rPr lang="en-US" baseline="0" dirty="0"/>
              <a:t> </a:t>
            </a:r>
            <a:r>
              <a:rPr lang="en-US" baseline="0" dirty="0" err="1"/>
              <a:t>Bücher</a:t>
            </a:r>
            <a:r>
              <a:rPr lang="en-US" baseline="0" dirty="0"/>
              <a:t>, also </a:t>
            </a:r>
            <a:r>
              <a:rPr lang="en-US" baseline="0" dirty="0" err="1"/>
              <a:t>ein</a:t>
            </a:r>
            <a:r>
              <a:rPr lang="en-US" baseline="0" dirty="0"/>
              <a:t> Reporting auf </a:t>
            </a:r>
            <a:r>
              <a:rPr lang="en-US" baseline="0" dirty="0" err="1"/>
              <a:t>Titelebene</a:t>
            </a:r>
            <a:r>
              <a:rPr lang="en-US" baseline="0" dirty="0"/>
              <a:t>, Book Report 2 </a:t>
            </a:r>
            <a:r>
              <a:rPr lang="en-US" baseline="0" dirty="0" err="1"/>
              <a:t>zeigt</a:t>
            </a:r>
            <a:r>
              <a:rPr lang="en-US" baseline="0" dirty="0"/>
              <a:t> die </a:t>
            </a:r>
            <a:r>
              <a:rPr lang="en-US" baseline="0" dirty="0" err="1"/>
              <a:t>Nutzung</a:t>
            </a:r>
            <a:r>
              <a:rPr lang="en-US" baseline="0" dirty="0"/>
              <a:t> auf </a:t>
            </a:r>
            <a:r>
              <a:rPr lang="en-US" baseline="0" dirty="0" err="1"/>
              <a:t>Kapitelebene</a:t>
            </a:r>
            <a:endParaRPr lang="en-US" baseline="0" dirty="0"/>
          </a:p>
          <a:p>
            <a:endParaRPr lang="en-US" dirty="0"/>
          </a:p>
          <a:p>
            <a:r>
              <a:rPr lang="en-US" dirty="0"/>
              <a:t>Der </a:t>
            </a:r>
            <a:r>
              <a:rPr lang="en-US" dirty="0" err="1"/>
              <a:t>neue</a:t>
            </a:r>
            <a:r>
              <a:rPr lang="en-US" dirty="0"/>
              <a:t> Standard View Book Requests </a:t>
            </a:r>
            <a:r>
              <a:rPr lang="en-US" dirty="0" err="1"/>
              <a:t>enthält</a:t>
            </a:r>
            <a:r>
              <a:rPr lang="en-US" dirty="0"/>
              <a:t> </a:t>
            </a:r>
            <a:r>
              <a:rPr lang="en-US" dirty="0" err="1"/>
              <a:t>Nutzungszahlen</a:t>
            </a:r>
            <a:r>
              <a:rPr lang="en-US" dirty="0"/>
              <a:t> </a:t>
            </a:r>
            <a:r>
              <a:rPr lang="en-US" dirty="0" err="1"/>
              <a:t>sowohl</a:t>
            </a:r>
            <a:r>
              <a:rPr lang="en-US" dirty="0"/>
              <a:t> auf </a:t>
            </a:r>
            <a:r>
              <a:rPr lang="en-US" dirty="0" err="1"/>
              <a:t>Titelebene</a:t>
            </a:r>
            <a:r>
              <a:rPr lang="en-US" dirty="0"/>
              <a:t> </a:t>
            </a:r>
            <a:r>
              <a:rPr lang="en-US" dirty="0" err="1"/>
              <a:t>als</a:t>
            </a:r>
            <a:r>
              <a:rPr lang="en-US" dirty="0"/>
              <a:t> </a:t>
            </a:r>
            <a:r>
              <a:rPr lang="en-US" dirty="0" err="1"/>
              <a:t>auch</a:t>
            </a:r>
            <a:r>
              <a:rPr lang="en-US" dirty="0"/>
              <a:t> auf </a:t>
            </a:r>
            <a:r>
              <a:rPr lang="en-US" dirty="0" err="1"/>
              <a:t>Kapitelebene</a:t>
            </a:r>
            <a:r>
              <a:rPr lang="en-US" baseline="0" dirty="0"/>
              <a:t> </a:t>
            </a:r>
          </a:p>
          <a:p>
            <a:endParaRPr lang="en-US" baseline="0" dirty="0"/>
          </a:p>
          <a:p>
            <a:r>
              <a:rPr lang="en-US" baseline="0" dirty="0"/>
              <a:t>Reporting von OA Gold </a:t>
            </a:r>
            <a:r>
              <a:rPr lang="en-US" baseline="0" dirty="0" err="1"/>
              <a:t>jetzt</a:t>
            </a:r>
            <a:r>
              <a:rPr lang="en-US" baseline="0" dirty="0"/>
              <a:t> </a:t>
            </a:r>
            <a:r>
              <a:rPr lang="en-US" baseline="0" dirty="0" err="1"/>
              <a:t>neu</a:t>
            </a:r>
            <a:r>
              <a:rPr lang="en-US" baseline="0" dirty="0"/>
              <a:t> </a:t>
            </a:r>
            <a:r>
              <a:rPr lang="en-US" baseline="0" dirty="0" err="1"/>
              <a:t>für</a:t>
            </a:r>
            <a:r>
              <a:rPr lang="en-US" baseline="0" dirty="0"/>
              <a:t> </a:t>
            </a:r>
            <a:r>
              <a:rPr lang="en-US" baseline="0" dirty="0" err="1"/>
              <a:t>Bücher</a:t>
            </a:r>
            <a:r>
              <a:rPr lang="en-US" baseline="0" dirty="0"/>
              <a:t>, </a:t>
            </a:r>
            <a:r>
              <a:rPr lang="en-US" baseline="0" dirty="0" err="1"/>
              <a:t>vorher</a:t>
            </a:r>
            <a:r>
              <a:rPr lang="en-US" baseline="0" dirty="0"/>
              <a:t> </a:t>
            </a:r>
            <a:r>
              <a:rPr lang="en-US" baseline="0" dirty="0" err="1"/>
              <a:t>nur</a:t>
            </a:r>
            <a:r>
              <a:rPr lang="en-US" baseline="0" dirty="0"/>
              <a:t> </a:t>
            </a:r>
            <a:r>
              <a:rPr lang="en-US" baseline="0" dirty="0" err="1"/>
              <a:t>für</a:t>
            </a:r>
            <a:r>
              <a:rPr lang="en-US" baseline="0" dirty="0"/>
              <a:t> Journals</a:t>
            </a:r>
          </a:p>
          <a:p>
            <a:endParaRPr lang="en-US" baseline="0" dirty="0"/>
          </a:p>
          <a:p>
            <a:r>
              <a:rPr lang="en-US" baseline="0" dirty="0"/>
              <a:t>Book Usage by Access Type </a:t>
            </a:r>
            <a:r>
              <a:rPr lang="en-US" baseline="0" dirty="0" err="1"/>
              <a:t>enthält</a:t>
            </a:r>
            <a:r>
              <a:rPr lang="en-US" baseline="0" dirty="0"/>
              <a:t> </a:t>
            </a:r>
            <a:r>
              <a:rPr lang="en-US" baseline="0" dirty="0" err="1"/>
              <a:t>dann</a:t>
            </a:r>
            <a:r>
              <a:rPr lang="en-US" baseline="0" dirty="0"/>
              <a:t> </a:t>
            </a:r>
            <a:r>
              <a:rPr lang="en-US" baseline="0" dirty="0" err="1"/>
              <a:t>Nutzungszahlen</a:t>
            </a:r>
            <a:r>
              <a:rPr lang="en-US" baseline="0" dirty="0"/>
              <a:t> </a:t>
            </a:r>
            <a:r>
              <a:rPr lang="en-US" baseline="0" dirty="0" err="1"/>
              <a:t>gegliedert</a:t>
            </a:r>
            <a:r>
              <a:rPr lang="en-US" baseline="0" dirty="0"/>
              <a:t> </a:t>
            </a:r>
            <a:r>
              <a:rPr lang="en-US" baseline="0" dirty="0" err="1"/>
              <a:t>nach</a:t>
            </a:r>
            <a:r>
              <a:rPr lang="en-US" baseline="0" dirty="0"/>
              <a:t> Closed Access und Open Access</a:t>
            </a:r>
          </a:p>
        </p:txBody>
      </p:sp>
      <p:sp>
        <p:nvSpPr>
          <p:cNvPr id="4" name="Slide Number Placeholder 3"/>
          <p:cNvSpPr>
            <a:spLocks noGrp="1"/>
          </p:cNvSpPr>
          <p:nvPr>
            <p:ph type="sldNum" sz="quarter" idx="10"/>
          </p:nvPr>
        </p:nvSpPr>
        <p:spPr/>
        <p:txBody>
          <a:bodyPr/>
          <a:lstStyle/>
          <a:p>
            <a:fld id="{F6A14B1A-AE97-41FF-ABC5-97DA38A0C32D}" type="slidenum">
              <a:rPr lang="en-US" smtClean="0"/>
              <a:t>9</a:t>
            </a:fld>
            <a:endParaRPr lang="en-US" dirty="0"/>
          </a:p>
        </p:txBody>
      </p:sp>
    </p:spTree>
    <p:extLst>
      <p:ext uri="{BB962C8B-B14F-4D97-AF65-F5344CB8AC3E}">
        <p14:creationId xmlns:p14="http://schemas.microsoft.com/office/powerpoint/2010/main" val="1122802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0" y="0"/>
            <a:ext cx="2119745" cy="2119745"/>
          </a:xfrm>
          <a:prstGeom prst="rect">
            <a:avLst/>
          </a:prstGeom>
          <a:effectLst>
            <a:outerShdw blurRad="63500" dist="76200" dir="2700000" algn="tl" rotWithShape="0">
              <a:prstClr val="black">
                <a:alpha val="40000"/>
              </a:prstClr>
            </a:outerShdw>
          </a:effectLst>
        </p:spPr>
      </p:pic>
      <p:sp>
        <p:nvSpPr>
          <p:cNvPr id="8" name="Rectangle 7"/>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4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28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395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135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02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818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60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96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16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18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3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13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03956"/>
            <a:ext cx="12215538" cy="669912"/>
          </a:xfrm>
          <a:prstGeom prst="rect">
            <a:avLst/>
          </a:prstGeom>
          <a:solidFill>
            <a:srgbClr val="118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dirty="0">
                <a:solidFill>
                  <a:schemeClr val="bg1"/>
                </a:solidFill>
              </a:rPr>
              <a:t>Release 5</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14"/>
          <a:srcRect t="28125" b="33749"/>
          <a:stretch/>
        </p:blipFill>
        <p:spPr>
          <a:xfrm>
            <a:off x="0" y="6203956"/>
            <a:ext cx="1757088" cy="669912"/>
          </a:xfrm>
          <a:prstGeom prst="rect">
            <a:avLst/>
          </a:prstGeom>
        </p:spPr>
      </p:pic>
    </p:spTree>
    <p:extLst>
      <p:ext uri="{BB962C8B-B14F-4D97-AF65-F5344CB8AC3E}">
        <p14:creationId xmlns:p14="http://schemas.microsoft.com/office/powerpoint/2010/main" val="27319619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jusp.jisc.ac.uk/api/sushi/counter/r5/reports/tr_j1/?requestor_id=test&amp;customer_id=test&amp;platform=225&amp;begin_date=2016-01&amp;end_date=2016-02&amp;pretty=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8" Type="http://schemas.openxmlformats.org/officeDocument/2006/relationships/hyperlink" Target="http://dlist.server.uni-frankfurt.de/mailman/listinfo/gauss-list" TargetMode="External"/><Relationship Id="rId3" Type="http://schemas.openxmlformats.org/officeDocument/2006/relationships/hyperlink" Target="https://www.projectcounter.org/code-of-practice-five-sections/abstract/" TargetMode="External"/><Relationship Id="rId7" Type="http://schemas.openxmlformats.org/officeDocument/2006/relationships/hyperlink" Target="https://www.jiscmail.ac.uk/cgi-bin/webadmin?A0=COUNTER-R5"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https://www.jiscmail.ac.uk/cgi-bin/webadmin?A0=COUNTER-R5-LIB" TargetMode="External"/><Relationship Id="rId5" Type="http://schemas.openxmlformats.org/officeDocument/2006/relationships/hyperlink" Target="https://www.projectcounter.org/guides/" TargetMode="External"/><Relationship Id="rId4" Type="http://schemas.openxmlformats.org/officeDocument/2006/relationships/hyperlink" Target="https://www.projectcounter.org/frequently-asked-questions-faqs-counter-code-practice-release-5/" TargetMode="External"/><Relationship Id="rId9" Type="http://schemas.openxmlformats.org/officeDocument/2006/relationships/hyperlink" Target="https://twitter.com/ProjectCounter"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mailto:lorraine.estelle@counterusage.org" TargetMode="External"/><Relationship Id="rId4" Type="http://schemas.openxmlformats.org/officeDocument/2006/relationships/hyperlink" Target="mailto:i.barbers@fz-juelich.d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305BB6-6041-4198-8A5D-3F084B63378D}"/>
              </a:ext>
            </a:extLst>
          </p:cNvPr>
          <p:cNvPicPr>
            <a:picLocks noChangeAspect="1"/>
          </p:cNvPicPr>
          <p:nvPr/>
        </p:nvPicPr>
        <p:blipFill rotWithShape="1">
          <a:blip r:embed="rId3"/>
          <a:srcRect l="25500" t="17001" r="40188" b="6999"/>
          <a:stretch/>
        </p:blipFill>
        <p:spPr>
          <a:xfrm>
            <a:off x="1876108" y="481889"/>
            <a:ext cx="4183380" cy="5212080"/>
          </a:xfrm>
          <a:prstGeom prst="rect">
            <a:avLst/>
          </a:prstGeom>
          <a:effectLst>
            <a:outerShdw blurRad="50800" dist="38100" dir="18900000" algn="bl" rotWithShape="0">
              <a:schemeClr val="tx1">
                <a:alpha val="40000"/>
              </a:schemeClr>
            </a:outerShdw>
          </a:effectLst>
          <a:scene3d>
            <a:camera prst="orthographicFront"/>
            <a:lightRig rig="threePt" dir="t"/>
          </a:scene3d>
          <a:sp3d>
            <a:bevelT/>
          </a:sp3d>
        </p:spPr>
      </p:pic>
      <p:sp>
        <p:nvSpPr>
          <p:cNvPr id="6" name="TextBox 5">
            <a:extLst>
              <a:ext uri="{FF2B5EF4-FFF2-40B4-BE49-F238E27FC236}">
                <a16:creationId xmlns:a16="http://schemas.microsoft.com/office/drawing/2014/main" id="{5A07166C-B286-4F67-A6E6-81E0235F700F}"/>
              </a:ext>
            </a:extLst>
          </p:cNvPr>
          <p:cNvSpPr txBox="1"/>
          <p:nvPr/>
        </p:nvSpPr>
        <p:spPr>
          <a:xfrm>
            <a:off x="7434469" y="954156"/>
            <a:ext cx="3506799" cy="2554545"/>
          </a:xfrm>
          <a:prstGeom prst="rect">
            <a:avLst/>
          </a:prstGeom>
          <a:noFill/>
        </p:spPr>
        <p:txBody>
          <a:bodyPr wrap="square" rtlCol="0">
            <a:spAutoFit/>
          </a:bodyPr>
          <a:lstStyle/>
          <a:p>
            <a:r>
              <a:rPr lang="en-GB" sz="3200" b="1" dirty="0">
                <a:solidFill>
                  <a:srgbClr val="1188B4"/>
                </a:solidFill>
                <a:latin typeface="Arial" panose="020B0604020202020204" pitchFamily="34" charset="0"/>
                <a:cs typeface="Arial" panose="020B0604020202020204" pitchFamily="34" charset="0"/>
              </a:rPr>
              <a:t>Consistency, clarity, simplification and continuous maintenance</a:t>
            </a:r>
          </a:p>
        </p:txBody>
      </p:sp>
    </p:spTree>
    <p:extLst>
      <p:ext uri="{BB962C8B-B14F-4D97-AF65-F5344CB8AC3E}">
        <p14:creationId xmlns:p14="http://schemas.microsoft.com/office/powerpoint/2010/main" val="322462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56"/>
          <p:cNvSpPr/>
          <p:nvPr/>
        </p:nvSpPr>
        <p:spPr>
          <a:xfrm>
            <a:off x="1765174" y="320041"/>
            <a:ext cx="8661653" cy="5917272"/>
          </a:xfrm>
          <a:prstGeom prst="rect">
            <a:avLst/>
          </a:prstGeom>
          <a:solidFill>
            <a:schemeClr val="dk1">
              <a:alpha val="7843"/>
            </a:schemeClr>
          </a:solidFill>
          <a:ln>
            <a:noFill/>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3" name="Titel 2"/>
          <p:cNvSpPr>
            <a:spLocks noGrp="1"/>
          </p:cNvSpPr>
          <p:nvPr>
            <p:ph type="title"/>
          </p:nvPr>
        </p:nvSpPr>
        <p:spPr>
          <a:xfrm>
            <a:off x="1770566" y="320041"/>
            <a:ext cx="8191823" cy="1325562"/>
          </a:xfrm>
        </p:spPr>
        <p:txBody>
          <a:bodyPr/>
          <a:lstStyle/>
          <a:p>
            <a:r>
              <a:rPr lang="de-DE" dirty="0">
                <a:solidFill>
                  <a:srgbClr val="1188B4"/>
                </a:solidFill>
              </a:rPr>
              <a:t>Reports R4  –  Standard Views R5</a:t>
            </a:r>
          </a:p>
        </p:txBody>
      </p:sp>
      <p:graphicFrame>
        <p:nvGraphicFramePr>
          <p:cNvPr id="7" name="Tabelle 6"/>
          <p:cNvGraphicFramePr>
            <a:graphicFrameLocks noGrp="1"/>
          </p:cNvGraphicFramePr>
          <p:nvPr>
            <p:extLst/>
          </p:nvPr>
        </p:nvGraphicFramePr>
        <p:xfrm>
          <a:off x="1847527" y="1844824"/>
          <a:ext cx="8496944" cy="2525304"/>
        </p:xfrm>
        <a:graphic>
          <a:graphicData uri="http://schemas.openxmlformats.org/drawingml/2006/table">
            <a:tbl>
              <a:tblPr firstRow="1" bandRow="1">
                <a:tableStyleId>{69012ECD-51FC-41F1-AA8D-1B2483CD663E}</a:tableStyleId>
              </a:tblPr>
              <a:tblGrid>
                <a:gridCol w="2160241">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4608512">
                  <a:extLst>
                    <a:ext uri="{9D8B030D-6E8A-4147-A177-3AD203B41FA5}">
                      <a16:colId xmlns:a16="http://schemas.microsoft.com/office/drawing/2014/main" val="20002"/>
                    </a:ext>
                  </a:extLst>
                </a:gridCol>
                <a:gridCol w="720079">
                  <a:extLst>
                    <a:ext uri="{9D8B030D-6E8A-4147-A177-3AD203B41FA5}">
                      <a16:colId xmlns:a16="http://schemas.microsoft.com/office/drawing/2014/main" val="20003"/>
                    </a:ext>
                  </a:extLst>
                </a:gridCol>
              </a:tblGrid>
              <a:tr h="370840">
                <a:tc>
                  <a:txBody>
                    <a:bodyPr/>
                    <a:lstStyle/>
                    <a:p>
                      <a:pPr algn="ctr"/>
                      <a:r>
                        <a:rPr lang="de-DE" sz="2000" dirty="0">
                          <a:latin typeface="Calibri" panose="020F0502020204030204" pitchFamily="34" charset="0"/>
                          <a:cs typeface="Calibri" panose="020F0502020204030204" pitchFamily="34" charset="0"/>
                        </a:rPr>
                        <a:t>Release</a:t>
                      </a:r>
                      <a:r>
                        <a:rPr lang="de-DE" sz="2000" baseline="0" dirty="0">
                          <a:latin typeface="Calibri" panose="020F0502020204030204" pitchFamily="34" charset="0"/>
                          <a:cs typeface="Calibri" panose="020F0502020204030204" pitchFamily="34" charset="0"/>
                        </a:rPr>
                        <a:t> 4</a:t>
                      </a:r>
                      <a:endParaRPr lang="de-DE" sz="2000" dirty="0">
                        <a:latin typeface="Calibri" panose="020F0502020204030204" pitchFamily="34" charset="0"/>
                        <a:cs typeface="Calibri" panose="020F0502020204030204" pitchFamily="34" charset="0"/>
                      </a:endParaRPr>
                    </a:p>
                  </a:txBody>
                  <a:tcPr>
                    <a:solidFill>
                      <a:srgbClr val="1188B4"/>
                    </a:solidFill>
                  </a:tcPr>
                </a:tc>
                <a:tc>
                  <a:txBody>
                    <a:bodyPr/>
                    <a:lstStyle/>
                    <a:p>
                      <a:endParaRPr lang="de-DE" sz="2000" dirty="0">
                        <a:latin typeface="Calibri" panose="020F0502020204030204" pitchFamily="34" charset="0"/>
                        <a:cs typeface="Calibri" panose="020F0502020204030204" pitchFamily="34" charset="0"/>
                      </a:endParaRPr>
                    </a:p>
                  </a:txBody>
                  <a:tcPr>
                    <a:solidFill>
                      <a:srgbClr val="1188B4"/>
                    </a:solidFill>
                  </a:tcPr>
                </a:tc>
                <a:tc>
                  <a:txBody>
                    <a:bodyPr/>
                    <a:lstStyle/>
                    <a:p>
                      <a:pPr algn="ctr"/>
                      <a:r>
                        <a:rPr lang="de-DE" sz="2000" dirty="0">
                          <a:latin typeface="Calibri" panose="020F0502020204030204" pitchFamily="34" charset="0"/>
                          <a:cs typeface="Calibri" panose="020F0502020204030204" pitchFamily="34" charset="0"/>
                        </a:rPr>
                        <a:t>Release 5</a:t>
                      </a:r>
                    </a:p>
                  </a:txBody>
                  <a:tcPr>
                    <a:solidFill>
                      <a:srgbClr val="1188B4"/>
                    </a:solidFill>
                  </a:tcPr>
                </a:tc>
                <a:tc>
                  <a:txBody>
                    <a:bodyPr/>
                    <a:lstStyle/>
                    <a:p>
                      <a:endParaRPr lang="de-DE" sz="2000" dirty="0">
                        <a:latin typeface="Calibri" panose="020F0502020204030204" pitchFamily="34" charset="0"/>
                        <a:cs typeface="Calibri" panose="020F0502020204030204" pitchFamily="34" charset="0"/>
                      </a:endParaRPr>
                    </a:p>
                  </a:txBody>
                  <a:tcPr>
                    <a:solidFill>
                      <a:srgbClr val="1188B4"/>
                    </a:solidFill>
                  </a:tcPr>
                </a:tc>
                <a:extLst>
                  <a:ext uri="{0D108BD9-81ED-4DB2-BD59-A6C34878D82A}">
                    <a16:rowId xmlns:a16="http://schemas.microsoft.com/office/drawing/2014/main" val="10000"/>
                  </a:ext>
                </a:extLst>
              </a:tr>
              <a:tr h="365016">
                <a:tc>
                  <a:txBody>
                    <a:bodyPr/>
                    <a:lstStyle/>
                    <a:p>
                      <a:pPr>
                        <a:lnSpc>
                          <a:spcPct val="115000"/>
                        </a:lnSpc>
                        <a:spcAft>
                          <a:spcPts val="0"/>
                        </a:spcAft>
                      </a:pPr>
                      <a:r>
                        <a:rPr lang="en-US" sz="2000" dirty="0">
                          <a:effectLst/>
                          <a:latin typeface="Calibri" panose="020F0502020204030204" pitchFamily="34" charset="0"/>
                          <a:cs typeface="Calibri" panose="020F0502020204030204" pitchFamily="34" charset="0"/>
                        </a:rPr>
                        <a:t>Journal Report 1</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JR1</a:t>
                      </a:r>
                    </a:p>
                  </a:txBody>
                  <a:tcPr marL="9525" marR="9525" marT="9525" marB="9525" anchor="ctr">
                    <a:solidFill>
                      <a:schemeClr val="bg1"/>
                    </a:solidFill>
                  </a:tcPr>
                </a:tc>
                <a:tc>
                  <a:txBody>
                    <a:bodyPr/>
                    <a:lstStyle/>
                    <a:p>
                      <a:pPr>
                        <a:lnSpc>
                          <a:spcPct val="115000"/>
                        </a:lnSpc>
                        <a:spcAft>
                          <a:spcPts val="0"/>
                        </a:spcAft>
                      </a:pPr>
                      <a:r>
                        <a:rPr lang="en-US" sz="2000" b="1" dirty="0">
                          <a:effectLst/>
                          <a:latin typeface="Calibri" panose="020F0502020204030204" pitchFamily="34" charset="0"/>
                          <a:cs typeface="Calibri" panose="020F0502020204030204" pitchFamily="34" charset="0"/>
                        </a:rPr>
                        <a:t>Journal Requests (Excluding </a:t>
                      </a:r>
                      <a:r>
                        <a:rPr lang="en-US" sz="2000" b="1" dirty="0" err="1">
                          <a:effectLst/>
                          <a:latin typeface="Calibri" panose="020F0502020204030204" pitchFamily="34" charset="0"/>
                          <a:cs typeface="Calibri" panose="020F0502020204030204" pitchFamily="34" charset="0"/>
                        </a:rPr>
                        <a:t>OA_Gold</a:t>
                      </a:r>
                      <a:r>
                        <a:rPr lang="en-US" sz="2000" b="1" dirty="0">
                          <a:effectLst/>
                          <a:latin typeface="Calibri" panose="020F0502020204030204" pitchFamily="34" charset="0"/>
                          <a:cs typeface="Calibri" panose="020F0502020204030204" pitchFamily="34" charset="0"/>
                        </a:rPr>
                        <a:t>)</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TR_J1</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solidFill>
                      <a:schemeClr val="bg1"/>
                    </a:solidFill>
                  </a:tcPr>
                </a:tc>
                <a:extLst>
                  <a:ext uri="{0D108BD9-81ED-4DB2-BD59-A6C34878D82A}">
                    <a16:rowId xmlns:a16="http://schemas.microsoft.com/office/drawing/2014/main" val="10001"/>
                  </a:ext>
                </a:extLst>
              </a:tr>
              <a:tr h="365016">
                <a:tc>
                  <a:txBody>
                    <a:bodyPr/>
                    <a:lstStyle/>
                    <a:p>
                      <a:pPr>
                        <a:lnSpc>
                          <a:spcPct val="115000"/>
                        </a:lnSpc>
                        <a:spcAft>
                          <a:spcPts val="0"/>
                        </a:spcAft>
                      </a:pPr>
                      <a:r>
                        <a:rPr lang="en-US" sz="2000" dirty="0">
                          <a:effectLst/>
                          <a:latin typeface="Calibri" panose="020F0502020204030204" pitchFamily="34" charset="0"/>
                          <a:cs typeface="Calibri" panose="020F0502020204030204" pitchFamily="34" charset="0"/>
                        </a:rPr>
                        <a:t>Journal Report 1 GOA</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2000" dirty="0">
                          <a:effectLst/>
                          <a:latin typeface="Calibri" panose="020F0502020204030204" pitchFamily="34" charset="0"/>
                          <a:ea typeface="Calibri"/>
                          <a:cs typeface="Calibri" panose="020F0502020204030204" pitchFamily="34" charset="0"/>
                        </a:rPr>
                        <a:t>JR1GOA</a:t>
                      </a:r>
                    </a:p>
                  </a:txBody>
                  <a:tcPr marL="9525" marR="9525" marT="9525" marB="9525">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u="none" strike="noStrike" cap="none" dirty="0">
                          <a:effectLst/>
                          <a:latin typeface="Calibri" panose="020F0502020204030204" pitchFamily="34" charset="0"/>
                          <a:cs typeface="Calibri" panose="020F0502020204030204" pitchFamily="34" charset="0"/>
                          <a:sym typeface="Arial"/>
                        </a:rPr>
                        <a:t>Journal Usage by </a:t>
                      </a:r>
                      <a:r>
                        <a:rPr lang="en-GB" sz="2000" b="1" u="none" strike="noStrike" cap="none">
                          <a:effectLst/>
                          <a:latin typeface="Calibri" panose="020F0502020204030204" pitchFamily="34" charset="0"/>
                          <a:cs typeface="Calibri" panose="020F0502020204030204" pitchFamily="34" charset="0"/>
                          <a:sym typeface="Arial"/>
                        </a:rPr>
                        <a:t>Access Type</a:t>
                      </a:r>
                      <a:endParaRPr lang="en-GB" sz="2000" b="1" u="none" strike="noStrike" cap="none" dirty="0">
                        <a:effectLst/>
                        <a:latin typeface="Calibri" panose="020F0502020204030204" pitchFamily="34" charset="0"/>
                        <a:cs typeface="Calibri" panose="020F0502020204030204" pitchFamily="34" charset="0"/>
                        <a:sym typeface="Arial"/>
                      </a:endParaRPr>
                    </a:p>
                  </a:txBody>
                  <a:tcPr marL="9525" marR="9525" marT="9525" marB="9525">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TR_J3</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solidFill>
                      <a:schemeClr val="bg1"/>
                    </a:solidFill>
                  </a:tcPr>
                </a:tc>
                <a:extLst>
                  <a:ext uri="{0D108BD9-81ED-4DB2-BD59-A6C34878D82A}">
                    <a16:rowId xmlns:a16="http://schemas.microsoft.com/office/drawing/2014/main" val="10002"/>
                  </a:ext>
                </a:extLst>
              </a:tr>
              <a:tr h="365016">
                <a:tc>
                  <a:txBody>
                    <a:bodyPr/>
                    <a:lstStyle/>
                    <a:p>
                      <a:pPr>
                        <a:lnSpc>
                          <a:spcPct val="115000"/>
                        </a:lnSpc>
                        <a:spcAft>
                          <a:spcPts val="0"/>
                        </a:spcAft>
                      </a:pPr>
                      <a:r>
                        <a:rPr lang="en-US" sz="2000" dirty="0">
                          <a:effectLst/>
                          <a:latin typeface="Calibri" panose="020F0502020204030204" pitchFamily="34" charset="0"/>
                          <a:cs typeface="Calibri" panose="020F0502020204030204" pitchFamily="34" charset="0"/>
                        </a:rPr>
                        <a:t>Journal Report 2</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JR2</a:t>
                      </a: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Journal Access </a:t>
                      </a:r>
                      <a:r>
                        <a:rPr lang="de-DE" sz="2000" b="1" dirty="0" err="1">
                          <a:effectLst/>
                          <a:latin typeface="Calibri" panose="020F0502020204030204" pitchFamily="34" charset="0"/>
                          <a:cs typeface="Calibri" panose="020F0502020204030204" pitchFamily="34" charset="0"/>
                        </a:rPr>
                        <a:t>Denied</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TR_J2</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10003"/>
                  </a:ext>
                </a:extLst>
              </a:tr>
              <a:tr h="365016">
                <a:tc>
                  <a:txBody>
                    <a:bodyPr/>
                    <a:lstStyle/>
                    <a:p>
                      <a:pPr>
                        <a:lnSpc>
                          <a:spcPct val="115000"/>
                        </a:lnSpc>
                        <a:spcAft>
                          <a:spcPts val="0"/>
                        </a:spcAft>
                      </a:pPr>
                      <a:r>
                        <a:rPr lang="en-US" sz="2000" dirty="0">
                          <a:effectLst/>
                          <a:latin typeface="Calibri" panose="020F0502020204030204" pitchFamily="34" charset="0"/>
                          <a:cs typeface="Calibri" panose="020F0502020204030204" pitchFamily="34" charset="0"/>
                        </a:rPr>
                        <a:t>Journal Report 5 / Journal</a:t>
                      </a:r>
                      <a:r>
                        <a:rPr lang="en-US" sz="2000" baseline="0" dirty="0">
                          <a:effectLst/>
                          <a:latin typeface="Calibri" panose="020F0502020204030204" pitchFamily="34" charset="0"/>
                          <a:cs typeface="Calibri" panose="020F0502020204030204" pitchFamily="34" charset="0"/>
                        </a:rPr>
                        <a:t> Report 1a</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JR5</a:t>
                      </a:r>
                    </a:p>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JR1a</a:t>
                      </a:r>
                    </a:p>
                  </a:txBody>
                  <a:tcPr marL="9525" marR="9525" marT="9525" marB="9525">
                    <a:solidFill>
                      <a:schemeClr val="bg1"/>
                    </a:solidFill>
                  </a:tcPr>
                </a:tc>
                <a:tc>
                  <a:txBody>
                    <a:bodyPr/>
                    <a:lstStyle/>
                    <a:p>
                      <a:pPr>
                        <a:lnSpc>
                          <a:spcPct val="115000"/>
                        </a:lnSpc>
                        <a:spcAft>
                          <a:spcPts val="0"/>
                        </a:spcAft>
                      </a:pPr>
                      <a:r>
                        <a:rPr lang="en-US" sz="2000" b="1" dirty="0">
                          <a:effectLst/>
                          <a:latin typeface="Calibri" panose="020F0502020204030204" pitchFamily="34" charset="0"/>
                          <a:cs typeface="Calibri" panose="020F0502020204030204" pitchFamily="34" charset="0"/>
                        </a:rPr>
                        <a:t>Journal Requests by YOP (Excluding </a:t>
                      </a:r>
                      <a:r>
                        <a:rPr lang="en-US" sz="2000" b="1" dirty="0" err="1">
                          <a:effectLst/>
                          <a:latin typeface="Calibri" panose="020F0502020204030204" pitchFamily="34" charset="0"/>
                          <a:cs typeface="Calibri" panose="020F0502020204030204" pitchFamily="34" charset="0"/>
                        </a:rPr>
                        <a:t>OA_Gold</a:t>
                      </a:r>
                      <a:r>
                        <a:rPr lang="en-US" sz="2000" b="1" dirty="0">
                          <a:effectLst/>
                          <a:latin typeface="Calibri" panose="020F0502020204030204" pitchFamily="34" charset="0"/>
                          <a:cs typeface="Calibri" panose="020F0502020204030204" pitchFamily="34" charset="0"/>
                        </a:rPr>
                        <a:t>)</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TR_J4</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0338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solidFill>
                  <a:schemeClr val="bg1"/>
                </a:solidFill>
              </a:rPr>
              <a:t>COUNTER Release 5: Metric Types</a:t>
            </a:r>
          </a:p>
        </p:txBody>
      </p:sp>
      <p:graphicFrame>
        <p:nvGraphicFramePr>
          <p:cNvPr id="4" name="Table 3"/>
          <p:cNvGraphicFramePr>
            <a:graphicFrameLocks noGrp="1"/>
          </p:cNvGraphicFramePr>
          <p:nvPr>
            <p:extLst>
              <p:ext uri="{D42A27DB-BD31-4B8C-83A1-F6EECF244321}">
                <p14:modId xmlns:p14="http://schemas.microsoft.com/office/powerpoint/2010/main" val="1171340824"/>
              </p:ext>
            </p:extLst>
          </p:nvPr>
        </p:nvGraphicFramePr>
        <p:xfrm>
          <a:off x="5896844" y="1241600"/>
          <a:ext cx="4184725" cy="5098244"/>
        </p:xfrm>
        <a:graphic>
          <a:graphicData uri="http://schemas.openxmlformats.org/drawingml/2006/table">
            <a:tbl>
              <a:tblPr firstRow="1">
                <a:effectLst>
                  <a:outerShdw blurRad="50800" dist="38100" dir="2700000" algn="tl" rotWithShape="0">
                    <a:prstClr val="black">
                      <a:alpha val="40000"/>
                    </a:prstClr>
                  </a:outerShdw>
                </a:effectLst>
                <a:tableStyleId>{85BE263C-DBD7-4A20-BB59-AAB30ACAA65A}</a:tableStyleId>
              </a:tblPr>
              <a:tblGrid>
                <a:gridCol w="4184725">
                  <a:extLst>
                    <a:ext uri="{9D8B030D-6E8A-4147-A177-3AD203B41FA5}">
                      <a16:colId xmlns:a16="http://schemas.microsoft.com/office/drawing/2014/main" val="20000"/>
                    </a:ext>
                  </a:extLst>
                </a:gridCol>
              </a:tblGrid>
              <a:tr h="327899">
                <a:tc>
                  <a:txBody>
                    <a:bodyPr/>
                    <a:lstStyle/>
                    <a:p>
                      <a:pPr lvl="1" algn="l" fontAlgn="b"/>
                      <a:r>
                        <a:rPr lang="en-US" sz="2000" u="none" strike="noStrike" dirty="0" err="1">
                          <a:effectLst/>
                        </a:rPr>
                        <a:t>Metric_Type</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0"/>
                  </a:ext>
                </a:extLst>
              </a:tr>
              <a:tr h="2031085">
                <a:tc>
                  <a:txBody>
                    <a:bodyPr/>
                    <a:lstStyle/>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Total_Item_Investigations</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Unique_Item_Investigations</a:t>
                      </a:r>
                      <a:endParaRPr lang="en-US" sz="2000" u="none" strike="noStrike" dirty="0">
                        <a:effectLst/>
                        <a:latin typeface="Calibri" panose="020F0502020204030204" pitchFamily="34" charset="0"/>
                      </a:endParaRP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dirty="0" err="1">
                          <a:solidFill>
                            <a:srgbClr val="000000"/>
                          </a:solidFill>
                          <a:effectLst/>
                          <a:latin typeface="Calibri" panose="020F0502020204030204" pitchFamily="34" charset="0"/>
                        </a:rPr>
                        <a:t>Unique_Title_Investigations</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endParaRPr lang="en-US" sz="2000" u="none" strike="noStrike" dirty="0">
                        <a:effectLst/>
                        <a:latin typeface="Calibri" panose="020F0502020204030204" pitchFamily="34" charset="0"/>
                      </a:endParaRP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u="none" strike="noStrike" dirty="0" err="1">
                          <a:effectLst/>
                          <a:latin typeface="Calibri" panose="020F0502020204030204" pitchFamily="34" charset="0"/>
                        </a:rPr>
                        <a:t>Total_Item_Requests</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Unique_Item_Requests</a:t>
                      </a:r>
                      <a:endParaRPr lang="en-US" sz="2000" u="none" strike="noStrike" dirty="0">
                        <a:effectLst/>
                        <a:latin typeface="Calibri" panose="020F0502020204030204" pitchFamily="34" charset="0"/>
                      </a:endParaRPr>
                    </a:p>
                    <a:p>
                      <a:pPr marL="742950" lvl="1" indent="-285750" algn="l" fontAlgn="b">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Unique_Title_Requests</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1398495">
                <a:tc>
                  <a:txBody>
                    <a:bodyPr/>
                    <a:lstStyle/>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Searches_Regular</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Searches_Federated</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Searches_Automated</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Searches_Platform</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676841623"/>
                  </a:ext>
                </a:extLst>
              </a:tr>
              <a:tr h="785308">
                <a:tc>
                  <a:txBody>
                    <a:bodyPr/>
                    <a:lstStyle/>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No_License</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r>
                        <a:rPr lang="en-US" sz="2000" u="none" strike="noStrike" dirty="0" err="1">
                          <a:effectLst/>
                          <a:latin typeface="Calibri" panose="020F0502020204030204" pitchFamily="34" charset="0"/>
                        </a:rPr>
                        <a:t>Limit_Exceeded</a:t>
                      </a:r>
                      <a:endParaRPr lang="en-US" sz="20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78684835"/>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987515" y="1756607"/>
            <a:ext cx="4534054" cy="3170099"/>
          </a:xfrm>
          <a:prstGeom prst="rect">
            <a:avLst/>
          </a:prstGeom>
          <a:noFill/>
        </p:spPr>
        <p:txBody>
          <a:bodyPr wrap="square" rtlCol="0">
            <a:spAutoFit/>
          </a:bodyPr>
          <a:lstStyle/>
          <a:p>
            <a:r>
              <a:rPr lang="en-US" sz="2000" b="1" i="1" dirty="0" err="1">
                <a:solidFill>
                  <a:schemeClr val="bg1"/>
                </a:solidFill>
              </a:rPr>
              <a:t>Metric_Type</a:t>
            </a:r>
            <a:r>
              <a:rPr lang="en-US" sz="2000" b="1" i="1" dirty="0">
                <a:solidFill>
                  <a:schemeClr val="bg1"/>
                </a:solidFill>
              </a:rPr>
              <a:t> </a:t>
            </a:r>
            <a:r>
              <a:rPr lang="en-US" sz="2000" dirty="0">
                <a:solidFill>
                  <a:schemeClr val="bg1"/>
                </a:solidFill>
              </a:rPr>
              <a:t>identifies the nature of the activity being reported on.  Search, request &amp; investigation and access denied activities are reported.</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This attribute is in all COUNTER reports and Standard Views.</a:t>
            </a:r>
          </a:p>
        </p:txBody>
      </p:sp>
    </p:spTree>
    <p:extLst>
      <p:ext uri="{BB962C8B-B14F-4D97-AF65-F5344CB8AC3E}">
        <p14:creationId xmlns:p14="http://schemas.microsoft.com/office/powerpoint/2010/main" val="315227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44CE1D-7F68-4C81-83AC-FC5CDF4754B5}"/>
              </a:ext>
            </a:extLst>
          </p:cNvPr>
          <p:cNvSpPr txBox="1"/>
          <p:nvPr/>
        </p:nvSpPr>
        <p:spPr>
          <a:xfrm>
            <a:off x="586291" y="1762392"/>
            <a:ext cx="3404795" cy="3304461"/>
          </a:xfrm>
          <a:prstGeom prst="ellipse">
            <a:avLst/>
          </a:prstGeom>
          <a:solidFill>
            <a:srgbClr val="1188B4"/>
          </a:solidFill>
          <a:ln w="174625" cmpd="thinThick">
            <a:solidFill>
              <a:schemeClr val="tx1">
                <a:lumMod val="85000"/>
                <a:lumOff val="15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2600" i="1" kern="1200" dirty="0">
                <a:solidFill>
                  <a:schemeClr val="bg1"/>
                </a:solidFill>
                <a:latin typeface="+mj-lt"/>
                <a:ea typeface="+mj-ea"/>
                <a:cs typeface="+mj-cs"/>
              </a:rPr>
              <a:t>Metric Types:</a:t>
            </a:r>
          </a:p>
          <a:p>
            <a:pPr algn="ctr">
              <a:lnSpc>
                <a:spcPct val="90000"/>
              </a:lnSpc>
              <a:spcBef>
                <a:spcPct val="0"/>
              </a:spcBef>
              <a:spcAft>
                <a:spcPts val="600"/>
              </a:spcAft>
            </a:pPr>
            <a:r>
              <a:rPr lang="en-US" sz="2600" i="1" dirty="0">
                <a:solidFill>
                  <a:schemeClr val="bg1"/>
                </a:solidFill>
                <a:latin typeface="+mj-lt"/>
                <a:ea typeface="+mj-ea"/>
                <a:cs typeface="+mj-cs"/>
              </a:rPr>
              <a:t>Investigations vs Requests</a:t>
            </a:r>
            <a:endParaRPr lang="en-US" sz="26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6BE8ACBE-D2A3-4531-9F9E-4ED9AE45B40F}"/>
              </a:ext>
            </a:extLst>
          </p:cNvPr>
          <p:cNvPicPr>
            <a:picLocks noChangeAspect="1"/>
          </p:cNvPicPr>
          <p:nvPr/>
        </p:nvPicPr>
        <p:blipFill rotWithShape="1">
          <a:blip r:embed="rId3"/>
          <a:srcRect l="9891" t="19131" r="58804" b="5506"/>
          <a:stretch/>
        </p:blipFill>
        <p:spPr>
          <a:xfrm>
            <a:off x="5521623" y="369000"/>
            <a:ext cx="4519437" cy="6120000"/>
          </a:xfrm>
          <a:prstGeom prst="rect">
            <a:avLst/>
          </a:prstGeom>
        </p:spPr>
      </p:pic>
    </p:spTree>
    <p:extLst>
      <p:ext uri="{BB962C8B-B14F-4D97-AF65-F5344CB8AC3E}">
        <p14:creationId xmlns:p14="http://schemas.microsoft.com/office/powerpoint/2010/main" val="206391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solidFill>
                  <a:schemeClr val="bg1"/>
                </a:solidFill>
              </a:rPr>
              <a:t>COUNTER Release 5: Data Types</a:t>
            </a:r>
          </a:p>
        </p:txBody>
      </p:sp>
      <p:graphicFrame>
        <p:nvGraphicFramePr>
          <p:cNvPr id="4" name="Table 3"/>
          <p:cNvGraphicFramePr>
            <a:graphicFrameLocks noGrp="1"/>
          </p:cNvGraphicFramePr>
          <p:nvPr>
            <p:extLst>
              <p:ext uri="{D42A27DB-BD31-4B8C-83A1-F6EECF244321}">
                <p14:modId xmlns:p14="http://schemas.microsoft.com/office/powerpoint/2010/main" val="3454513158"/>
              </p:ext>
            </p:extLst>
          </p:nvPr>
        </p:nvGraphicFramePr>
        <p:xfrm>
          <a:off x="7336715" y="1370538"/>
          <a:ext cx="3829723" cy="4057247"/>
        </p:xfrm>
        <a:graphic>
          <a:graphicData uri="http://schemas.openxmlformats.org/drawingml/2006/table">
            <a:tbl>
              <a:tblPr firstRow="1">
                <a:effectLst>
                  <a:outerShdw blurRad="50800" dist="38100" dir="2700000" algn="tl" rotWithShape="0">
                    <a:prstClr val="black">
                      <a:alpha val="40000"/>
                    </a:prstClr>
                  </a:outerShdw>
                </a:effectLst>
                <a:tableStyleId>{85BE263C-DBD7-4A20-BB59-AAB30ACAA65A}</a:tableStyleId>
              </a:tblPr>
              <a:tblGrid>
                <a:gridCol w="3829723">
                  <a:extLst>
                    <a:ext uri="{9D8B030D-6E8A-4147-A177-3AD203B41FA5}">
                      <a16:colId xmlns:a16="http://schemas.microsoft.com/office/drawing/2014/main" val="20000"/>
                    </a:ext>
                  </a:extLst>
                </a:gridCol>
              </a:tblGrid>
              <a:tr h="329162">
                <a:tc>
                  <a:txBody>
                    <a:bodyPr/>
                    <a:lstStyle/>
                    <a:p>
                      <a:pPr lvl="1" algn="l" fontAlgn="b"/>
                      <a:r>
                        <a:rPr lang="en-US" sz="2000" u="none" strike="noStrike" dirty="0">
                          <a:effectLst/>
                        </a:rPr>
                        <a:t>Data_Type</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696611">
                <a:tc>
                  <a:txBody>
                    <a:bodyPr/>
                    <a:lstStyle/>
                    <a:p>
                      <a:pPr marL="742950" lvl="1" indent="-285750" rtl="0" fontAlgn="base">
                        <a:buFont typeface="Arial" panose="020B0604020202020204" pitchFamily="34" charset="0"/>
                        <a:buChar char="•"/>
                      </a:pPr>
                      <a:r>
                        <a:rPr lang="en-US" sz="1800" u="none" strike="noStrike" kern="1200" dirty="0">
                          <a:effectLst/>
                        </a:rPr>
                        <a:t>Article</a:t>
                      </a:r>
                    </a:p>
                    <a:p>
                      <a:pPr marL="742950" lvl="1" indent="-285750" rtl="0" fontAlgn="base">
                        <a:buFont typeface="Arial" panose="020B0604020202020204" pitchFamily="34" charset="0"/>
                        <a:buChar char="•"/>
                      </a:pPr>
                      <a:r>
                        <a:rPr lang="en-US" sz="1800" u="none" strike="noStrike" kern="1200" dirty="0">
                          <a:effectLst/>
                        </a:rPr>
                        <a:t>Book</a:t>
                      </a:r>
                    </a:p>
                    <a:p>
                      <a:pPr marL="742950" lvl="1" indent="-285750" rtl="0" fontAlgn="base">
                        <a:buFont typeface="Arial" panose="020B0604020202020204" pitchFamily="34" charset="0"/>
                        <a:buChar char="•"/>
                      </a:pPr>
                      <a:r>
                        <a:rPr lang="en-US" sz="1800" u="none" strike="noStrike" kern="1200" dirty="0">
                          <a:effectLst/>
                        </a:rPr>
                        <a:t>Book Segment</a:t>
                      </a:r>
                    </a:p>
                    <a:p>
                      <a:pPr marL="742950" lvl="1" indent="-285750" rtl="0" fontAlgn="base">
                        <a:buFont typeface="Arial" panose="020B0604020202020204" pitchFamily="34" charset="0"/>
                        <a:buChar char="•"/>
                      </a:pPr>
                      <a:r>
                        <a:rPr lang="en-US" sz="1800" u="none" strike="noStrike" kern="1200" dirty="0">
                          <a:effectLst/>
                        </a:rPr>
                        <a:t>Database</a:t>
                      </a:r>
                    </a:p>
                    <a:p>
                      <a:pPr marL="742950" lvl="1" indent="-285750" rtl="0" fontAlgn="base">
                        <a:buFont typeface="Arial" panose="020B0604020202020204" pitchFamily="34" charset="0"/>
                        <a:buChar char="•"/>
                      </a:pPr>
                      <a:r>
                        <a:rPr lang="en-US" sz="1800" u="none" strike="noStrike" kern="1200" dirty="0">
                          <a:effectLst/>
                        </a:rPr>
                        <a:t>Dataset</a:t>
                      </a:r>
                    </a:p>
                    <a:p>
                      <a:pPr marL="742950" lvl="1" indent="-285750" rtl="0" fontAlgn="base">
                        <a:buFont typeface="Arial" panose="020B0604020202020204" pitchFamily="34" charset="0"/>
                        <a:buChar char="•"/>
                      </a:pPr>
                      <a:r>
                        <a:rPr lang="en-US" sz="1800" u="none" strike="noStrike" kern="1200" dirty="0">
                          <a:effectLst/>
                        </a:rPr>
                        <a:t>Journal</a:t>
                      </a:r>
                    </a:p>
                    <a:p>
                      <a:pPr marL="742950" lvl="1" indent="-285750" rtl="0" fontAlgn="base">
                        <a:buFont typeface="Arial" panose="020B0604020202020204" pitchFamily="34" charset="0"/>
                        <a:buChar char="•"/>
                      </a:pPr>
                      <a:r>
                        <a:rPr lang="en-US" sz="1800" u="none" strike="noStrike" kern="1200" dirty="0">
                          <a:effectLst/>
                        </a:rPr>
                        <a:t>Multimedia</a:t>
                      </a:r>
                    </a:p>
                    <a:p>
                      <a:pPr marL="742950" lvl="1" indent="-285750" rtl="0" fontAlgn="base">
                        <a:buFont typeface="Arial" panose="020B0604020202020204" pitchFamily="34" charset="0"/>
                        <a:buChar char="•"/>
                      </a:pPr>
                      <a:r>
                        <a:rPr lang="en-US" sz="1800" u="none" strike="noStrike" kern="1200" dirty="0">
                          <a:effectLst/>
                        </a:rPr>
                        <a:t>Newspaper or Newsletter</a:t>
                      </a:r>
                    </a:p>
                    <a:p>
                      <a:pPr marL="742950" lvl="1" indent="-285750" rtl="0" fontAlgn="base">
                        <a:buFont typeface="Arial" panose="020B0604020202020204" pitchFamily="34" charset="0"/>
                        <a:buChar char="•"/>
                      </a:pPr>
                      <a:r>
                        <a:rPr lang="en-US" sz="1800" u="none" strike="noStrike" kern="1200" dirty="0">
                          <a:effectLst/>
                        </a:rPr>
                        <a:t>Platform</a:t>
                      </a:r>
                    </a:p>
                    <a:p>
                      <a:pPr marL="742950" lvl="1" indent="-285750" rtl="0" fontAlgn="base">
                        <a:buFont typeface="Arial" panose="020B0604020202020204" pitchFamily="34" charset="0"/>
                        <a:buChar char="•"/>
                      </a:pPr>
                      <a:r>
                        <a:rPr lang="en-US" sz="1800" u="none" strike="noStrike" kern="1200" dirty="0">
                          <a:effectLst/>
                        </a:rPr>
                        <a:t>Other</a:t>
                      </a:r>
                    </a:p>
                    <a:p>
                      <a:pPr marL="742950" lvl="1" indent="-285750" rtl="0" fontAlgn="base">
                        <a:buFont typeface="Arial" panose="020B0604020202020204" pitchFamily="34" charset="0"/>
                        <a:buChar char="•"/>
                      </a:pPr>
                      <a:r>
                        <a:rPr lang="en-US" sz="1800" u="none" strike="noStrike" kern="1200" dirty="0">
                          <a:effectLst/>
                        </a:rPr>
                        <a:t>Repository Item</a:t>
                      </a:r>
                    </a:p>
                    <a:p>
                      <a:pPr marL="742950" lvl="1" indent="-285750" rtl="0" fontAlgn="base">
                        <a:buFont typeface="Arial" panose="020B0604020202020204" pitchFamily="34" charset="0"/>
                        <a:buChar char="•"/>
                      </a:pPr>
                      <a:r>
                        <a:rPr lang="en-US" sz="1800" u="none" strike="noStrike" kern="1200" dirty="0">
                          <a:effectLst/>
                        </a:rPr>
                        <a:t>Report</a:t>
                      </a:r>
                    </a:p>
                    <a:p>
                      <a:pPr marL="742950" lvl="1" indent="-285750" rtl="0" fontAlgn="base">
                        <a:buFont typeface="Arial" panose="020B0604020202020204" pitchFamily="34" charset="0"/>
                        <a:buChar char="•"/>
                      </a:pPr>
                      <a:r>
                        <a:rPr lang="en-US" sz="1800" u="none" strike="noStrike" kern="1200" dirty="0">
                          <a:effectLst/>
                        </a:rPr>
                        <a:t>Thesis</a:t>
                      </a:r>
                      <a:r>
                        <a:rPr lang="en-US" sz="1800" u="none" strike="noStrike" kern="1200" baseline="0" dirty="0">
                          <a:effectLst/>
                        </a:rPr>
                        <a:t> or Dissertation</a:t>
                      </a:r>
                      <a:endParaRPr lang="en-US" sz="1000" u="none" strike="noStrike" kern="1200" baseline="0" dirty="0">
                        <a:effectLst/>
                      </a:endParaRPr>
                    </a:p>
                    <a:p>
                      <a:pPr marL="457200" lvl="1" indent="0" rtl="0" fontAlgn="base">
                        <a:buFont typeface="Arial" panose="020B0604020202020204" pitchFamily="34" charset="0"/>
                        <a:buNone/>
                      </a:pPr>
                      <a:endParaRPr lang="en-US" sz="1000" b="0" i="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987515" y="1756607"/>
            <a:ext cx="5980844" cy="3477875"/>
          </a:xfrm>
          <a:prstGeom prst="rect">
            <a:avLst/>
          </a:prstGeom>
          <a:noFill/>
        </p:spPr>
        <p:txBody>
          <a:bodyPr wrap="square" rtlCol="0">
            <a:spAutoFit/>
          </a:bodyPr>
          <a:lstStyle/>
          <a:p>
            <a:r>
              <a:rPr lang="en-US" sz="2000" b="1" i="1" dirty="0">
                <a:solidFill>
                  <a:schemeClr val="bg1"/>
                </a:solidFill>
              </a:rPr>
              <a:t>Data_Type </a:t>
            </a:r>
            <a:r>
              <a:rPr lang="en-US" sz="2000" dirty="0">
                <a:solidFill>
                  <a:schemeClr val="bg1"/>
                </a:solidFill>
              </a:rPr>
              <a:t>identifies the general type of content being accessed or for which usage is being reported.</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This attribute is used when creating Standard Views for Books and Journals and is an optional parameter for the Title Master Report and can be used to generate summaries in a Database Master Report or Platform Master Report.</a:t>
            </a:r>
          </a:p>
        </p:txBody>
      </p:sp>
    </p:spTree>
    <p:extLst>
      <p:ext uri="{BB962C8B-B14F-4D97-AF65-F5344CB8AC3E}">
        <p14:creationId xmlns:p14="http://schemas.microsoft.com/office/powerpoint/2010/main" val="85139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solidFill>
                  <a:schemeClr val="bg1"/>
                </a:solidFill>
              </a:rPr>
              <a:t>COUNTER Release 5: Section Types</a:t>
            </a:r>
          </a:p>
        </p:txBody>
      </p:sp>
      <p:graphicFrame>
        <p:nvGraphicFramePr>
          <p:cNvPr id="4" name="Table 3"/>
          <p:cNvGraphicFramePr>
            <a:graphicFrameLocks noGrp="1"/>
          </p:cNvGraphicFramePr>
          <p:nvPr>
            <p:extLst>
              <p:ext uri="{D42A27DB-BD31-4B8C-83A1-F6EECF244321}">
                <p14:modId xmlns:p14="http://schemas.microsoft.com/office/powerpoint/2010/main" val="3263866224"/>
              </p:ext>
            </p:extLst>
          </p:nvPr>
        </p:nvGraphicFramePr>
        <p:xfrm>
          <a:off x="7262516" y="2375340"/>
          <a:ext cx="3666672" cy="1863090"/>
        </p:xfrm>
        <a:graphic>
          <a:graphicData uri="http://schemas.openxmlformats.org/drawingml/2006/table">
            <a:tbl>
              <a:tblPr firstRow="1">
                <a:effectLst>
                  <a:outerShdw blurRad="50800" dist="38100" dir="2700000" algn="tl" rotWithShape="0">
                    <a:prstClr val="black">
                      <a:alpha val="40000"/>
                    </a:prstClr>
                  </a:outerShdw>
                </a:effectLst>
                <a:tableStyleId>{85BE263C-DBD7-4A20-BB59-AAB30ACAA65A}</a:tableStyleId>
              </a:tblPr>
              <a:tblGrid>
                <a:gridCol w="3666672">
                  <a:extLst>
                    <a:ext uri="{9D8B030D-6E8A-4147-A177-3AD203B41FA5}">
                      <a16:colId xmlns:a16="http://schemas.microsoft.com/office/drawing/2014/main" val="20000"/>
                    </a:ext>
                  </a:extLst>
                </a:gridCol>
              </a:tblGrid>
              <a:tr h="0">
                <a:tc>
                  <a:txBody>
                    <a:bodyPr/>
                    <a:lstStyle/>
                    <a:p>
                      <a:pPr lvl="1" algn="l" fontAlgn="b"/>
                      <a:r>
                        <a:rPr lang="en-US" sz="2000" u="none" strike="noStrike" dirty="0">
                          <a:effectLst/>
                        </a:rPr>
                        <a:t>Section_Type</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marL="742950" lvl="1" indent="-285750" rtl="0" fontAlgn="base">
                        <a:buFont typeface="Arial" panose="020B0604020202020204" pitchFamily="34" charset="0"/>
                        <a:buChar char="•"/>
                      </a:pPr>
                      <a:r>
                        <a:rPr lang="en-US" sz="1800" u="none" strike="noStrike" kern="1200" dirty="0">
                          <a:effectLst/>
                        </a:rPr>
                        <a:t>Article</a:t>
                      </a:r>
                    </a:p>
                    <a:p>
                      <a:pPr marL="742950" lvl="1" indent="-285750" rtl="0" fontAlgn="base">
                        <a:buFont typeface="Arial" panose="020B0604020202020204" pitchFamily="34" charset="0"/>
                        <a:buChar char="•"/>
                      </a:pPr>
                      <a:r>
                        <a:rPr lang="en-US" sz="1800" u="none" strike="noStrike" kern="1200" dirty="0">
                          <a:effectLst/>
                        </a:rPr>
                        <a:t>Book</a:t>
                      </a:r>
                    </a:p>
                    <a:p>
                      <a:pPr marL="742950" lvl="1" indent="-285750" rtl="0" fontAlgn="base">
                        <a:buFont typeface="Arial" panose="020B0604020202020204" pitchFamily="34" charset="0"/>
                        <a:buChar char="•"/>
                      </a:pPr>
                      <a:r>
                        <a:rPr lang="en-US" sz="1800" u="none" strike="noStrike" kern="1200" dirty="0">
                          <a:effectLst/>
                        </a:rPr>
                        <a:t>Chapter</a:t>
                      </a:r>
                    </a:p>
                    <a:p>
                      <a:pPr marL="742950" lvl="1" indent="-285750" rtl="0" fontAlgn="base">
                        <a:buFont typeface="Arial" panose="020B0604020202020204" pitchFamily="34" charset="0"/>
                        <a:buChar char="•"/>
                      </a:pPr>
                      <a:r>
                        <a:rPr lang="en-US" sz="1800" u="none" strike="noStrike" kern="1200" dirty="0">
                          <a:effectLst/>
                        </a:rPr>
                        <a:t>Other</a:t>
                      </a:r>
                    </a:p>
                    <a:p>
                      <a:pPr marL="742950" lvl="1" indent="-285750" rtl="0" fontAlgn="base">
                        <a:buFont typeface="Arial" panose="020B0604020202020204" pitchFamily="34" charset="0"/>
                        <a:buChar char="•"/>
                      </a:pPr>
                      <a:r>
                        <a:rPr lang="en-US" sz="1800" u="none" strike="noStrike" kern="1200" dirty="0">
                          <a:effectLst/>
                        </a:rPr>
                        <a:t>Section</a:t>
                      </a:r>
                      <a:endParaRPr lang="en-US" sz="1100" u="none" strike="noStrike" kern="1200" dirty="0">
                        <a:effectLst/>
                      </a:endParaRPr>
                    </a:p>
                    <a:p>
                      <a:pPr marL="742950" lvl="1" indent="-285750" rtl="0" fontAlgn="base">
                        <a:buFont typeface="Arial" panose="020B0604020202020204" pitchFamily="34" charset="0"/>
                        <a:buChar char="•"/>
                      </a:pPr>
                      <a:endParaRPr lang="en-US" sz="1100" b="0" i="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672205" y="1945793"/>
            <a:ext cx="5936973" cy="2554545"/>
          </a:xfrm>
          <a:prstGeom prst="rect">
            <a:avLst/>
          </a:prstGeom>
          <a:noFill/>
        </p:spPr>
        <p:txBody>
          <a:bodyPr wrap="square" rtlCol="0">
            <a:spAutoFit/>
          </a:bodyPr>
          <a:lstStyle/>
          <a:p>
            <a:r>
              <a:rPr lang="en-US" sz="2000" b="1" i="1" dirty="0">
                <a:solidFill>
                  <a:schemeClr val="bg1"/>
                </a:solidFill>
              </a:rPr>
              <a:t>Section_Type </a:t>
            </a:r>
            <a:r>
              <a:rPr lang="en-US" sz="2000" dirty="0">
                <a:solidFill>
                  <a:schemeClr val="bg1"/>
                </a:solidFill>
              </a:rPr>
              <a:t>when content is delivered in “chunks” (sections) this describes what that section is, e.g. a book may be accessed by the chapter; content in a journal is accessed by article</a:t>
            </a:r>
          </a:p>
          <a:p>
            <a:endParaRPr lang="en-US" sz="2000" dirty="0">
              <a:solidFill>
                <a:schemeClr val="bg1"/>
              </a:solidFill>
            </a:endParaRPr>
          </a:p>
          <a:p>
            <a:endParaRPr lang="en-US" sz="2000" dirty="0">
              <a:solidFill>
                <a:schemeClr val="bg1"/>
              </a:solidFill>
            </a:endParaRPr>
          </a:p>
          <a:p>
            <a:r>
              <a:rPr lang="en-US" sz="2000" dirty="0">
                <a:solidFill>
                  <a:schemeClr val="bg1"/>
                </a:solidFill>
              </a:rPr>
              <a:t>This attribute is an optional parameter for the Title Master Report</a:t>
            </a:r>
          </a:p>
        </p:txBody>
      </p:sp>
    </p:spTree>
    <p:extLst>
      <p:ext uri="{BB962C8B-B14F-4D97-AF65-F5344CB8AC3E}">
        <p14:creationId xmlns:p14="http://schemas.microsoft.com/office/powerpoint/2010/main" val="215034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solidFill>
                  <a:schemeClr val="bg1"/>
                </a:solidFill>
              </a:rPr>
              <a:t>COUNTER Release 5: Access Types</a:t>
            </a:r>
          </a:p>
        </p:txBody>
      </p:sp>
      <p:graphicFrame>
        <p:nvGraphicFramePr>
          <p:cNvPr id="4" name="Table 3"/>
          <p:cNvGraphicFramePr>
            <a:graphicFrameLocks noGrp="1"/>
          </p:cNvGraphicFramePr>
          <p:nvPr>
            <p:extLst>
              <p:ext uri="{D42A27DB-BD31-4B8C-83A1-F6EECF244321}">
                <p14:modId xmlns:p14="http://schemas.microsoft.com/office/powerpoint/2010/main" val="367439952"/>
              </p:ext>
            </p:extLst>
          </p:nvPr>
        </p:nvGraphicFramePr>
        <p:xfrm>
          <a:off x="7091624" y="2365984"/>
          <a:ext cx="4612696" cy="1573530"/>
        </p:xfrm>
        <a:graphic>
          <a:graphicData uri="http://schemas.openxmlformats.org/drawingml/2006/table">
            <a:tbl>
              <a:tblPr firstRow="1">
                <a:effectLst>
                  <a:outerShdw blurRad="50800" dist="38100" dir="2700000" algn="tl" rotWithShape="0">
                    <a:prstClr val="black">
                      <a:alpha val="40000"/>
                    </a:prstClr>
                  </a:outerShdw>
                </a:effectLst>
                <a:tableStyleId>{85BE263C-DBD7-4A20-BB59-AAB30ACAA65A}</a:tableStyleId>
              </a:tblPr>
              <a:tblGrid>
                <a:gridCol w="4612696">
                  <a:extLst>
                    <a:ext uri="{9D8B030D-6E8A-4147-A177-3AD203B41FA5}">
                      <a16:colId xmlns:a16="http://schemas.microsoft.com/office/drawing/2014/main" val="20000"/>
                    </a:ext>
                  </a:extLst>
                </a:gridCol>
              </a:tblGrid>
              <a:tr h="0">
                <a:tc>
                  <a:txBody>
                    <a:bodyPr/>
                    <a:lstStyle/>
                    <a:p>
                      <a:pPr lvl="1" algn="l" fontAlgn="b"/>
                      <a:r>
                        <a:rPr lang="en-US" sz="2000" u="none" strike="noStrike" dirty="0">
                          <a:effectLst/>
                        </a:rPr>
                        <a:t>Access_Type</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marL="742950" lvl="1" indent="-285750" rtl="0" fontAlgn="base">
                        <a:buFont typeface="Arial" panose="020B0604020202020204" pitchFamily="34" charset="0"/>
                        <a:buChar char="•"/>
                      </a:pPr>
                      <a:r>
                        <a:rPr lang="en-US" sz="1800" u="none" strike="noStrike" kern="1200" dirty="0">
                          <a:effectLst/>
                        </a:rPr>
                        <a:t>Controlled</a:t>
                      </a:r>
                    </a:p>
                    <a:p>
                      <a:pPr marL="742950" lvl="1" indent="-285750" rtl="0" fontAlgn="base">
                        <a:buFont typeface="Arial" panose="020B0604020202020204" pitchFamily="34" charset="0"/>
                        <a:buChar char="•"/>
                      </a:pPr>
                      <a:r>
                        <a:rPr lang="en-US" sz="1800" u="none" strike="noStrike" kern="1200" dirty="0" err="1">
                          <a:effectLst/>
                        </a:rPr>
                        <a:t>OA_Delayed</a:t>
                      </a:r>
                      <a:r>
                        <a:rPr lang="en-US" sz="1800" u="none" strike="noStrike" kern="1200" dirty="0">
                          <a:effectLst/>
                        </a:rPr>
                        <a:t>*  </a:t>
                      </a:r>
                      <a:r>
                        <a:rPr lang="en-US" sz="1600" u="none" strike="noStrike" kern="1200" dirty="0">
                          <a:effectLst/>
                        </a:rPr>
                        <a:t>(reserved for future use)</a:t>
                      </a:r>
                      <a:endParaRPr lang="en-US" sz="1800" u="none" strike="noStrike" kern="1200" dirty="0">
                        <a:effectLst/>
                      </a:endParaRPr>
                    </a:p>
                    <a:p>
                      <a:pPr marL="742950" lvl="1" indent="-285750" rtl="0" fontAlgn="base">
                        <a:buFont typeface="Arial" panose="020B0604020202020204" pitchFamily="34" charset="0"/>
                        <a:buChar char="•"/>
                      </a:pPr>
                      <a:r>
                        <a:rPr lang="en-US" sz="1800" u="none" strike="noStrike" kern="1200" dirty="0">
                          <a:effectLst/>
                        </a:rPr>
                        <a:t>OA_Gold</a:t>
                      </a:r>
                    </a:p>
                    <a:p>
                      <a:pPr marL="742950" lvl="1" indent="-285750" rtl="0" fontAlgn="base">
                        <a:buFont typeface="Arial" panose="020B0604020202020204" pitchFamily="34" charset="0"/>
                        <a:buChar char="•"/>
                      </a:pPr>
                      <a:r>
                        <a:rPr lang="en-US" sz="1800" u="none" strike="noStrike" kern="1200" dirty="0" err="1">
                          <a:effectLst/>
                        </a:rPr>
                        <a:t>Other_Free_to_Read</a:t>
                      </a:r>
                      <a:r>
                        <a:rPr lang="en-US" sz="1800" u="none" strike="noStrike" kern="1200" dirty="0">
                          <a:effectLst/>
                        </a:rPr>
                        <a:t> </a:t>
                      </a:r>
                      <a:r>
                        <a:rPr lang="en-US" sz="1600" u="none" strike="noStrike" kern="1200" dirty="0">
                          <a:effectLst/>
                        </a:rPr>
                        <a:t>(repositories only)</a:t>
                      </a:r>
                    </a:p>
                    <a:p>
                      <a:pPr marL="457200" lvl="1" indent="0" rtl="0" fontAlgn="base">
                        <a:buFont typeface="Arial" panose="020B0604020202020204" pitchFamily="34" charset="0"/>
                        <a:buNone/>
                      </a:pPr>
                      <a:endParaRPr lang="en-US" sz="1000" b="0" i="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556591" y="1659351"/>
            <a:ext cx="5936973" cy="3477875"/>
          </a:xfrm>
          <a:prstGeom prst="rect">
            <a:avLst/>
          </a:prstGeom>
          <a:noFill/>
        </p:spPr>
        <p:txBody>
          <a:bodyPr wrap="square" rtlCol="0">
            <a:spAutoFit/>
          </a:bodyPr>
          <a:lstStyle/>
          <a:p>
            <a:r>
              <a:rPr lang="en-US" sz="2000" b="1" i="1" dirty="0">
                <a:solidFill>
                  <a:schemeClr val="bg1"/>
                </a:solidFill>
              </a:rPr>
              <a:t>Access_Type </a:t>
            </a:r>
            <a:r>
              <a:rPr lang="en-US" sz="2000" dirty="0">
                <a:solidFill>
                  <a:schemeClr val="bg1"/>
                </a:solidFill>
              </a:rPr>
              <a:t>describes the nature of access control that was in place when the content item was accessed.</a:t>
            </a:r>
          </a:p>
          <a:p>
            <a:endParaRPr lang="en-US" sz="2000" dirty="0">
              <a:solidFill>
                <a:schemeClr val="bg1"/>
              </a:solidFill>
            </a:endParaRPr>
          </a:p>
          <a:p>
            <a:r>
              <a:rPr lang="en-US" sz="2000" dirty="0">
                <a:solidFill>
                  <a:schemeClr val="bg1"/>
                </a:solidFill>
              </a:rPr>
              <a:t>This attribute is in filtering for Standard Views and Master Reports and is included in </a:t>
            </a:r>
            <a:r>
              <a:rPr lang="en-US" sz="2000" i="1" dirty="0">
                <a:solidFill>
                  <a:schemeClr val="bg1"/>
                </a:solidFill>
              </a:rPr>
              <a:t>Book Usage by Access Type</a:t>
            </a:r>
            <a:r>
              <a:rPr lang="en-US" sz="2000" dirty="0">
                <a:solidFill>
                  <a:schemeClr val="bg1"/>
                </a:solidFill>
              </a:rPr>
              <a:t> and </a:t>
            </a:r>
            <a:r>
              <a:rPr lang="en-US" sz="2000" i="1" dirty="0">
                <a:solidFill>
                  <a:schemeClr val="bg1"/>
                </a:solidFill>
              </a:rPr>
              <a:t>Journal Usage by Access Type </a:t>
            </a:r>
            <a:r>
              <a:rPr lang="en-US" sz="2000" dirty="0">
                <a:solidFill>
                  <a:schemeClr val="bg1"/>
                </a:solidFill>
              </a:rPr>
              <a:t>Standard Views. It’s primary role is to differential usage of  gold open access content from content that requires a license.</a:t>
            </a:r>
          </a:p>
          <a:p>
            <a:endParaRPr lang="en-US" sz="2000" dirty="0">
              <a:solidFill>
                <a:schemeClr val="bg1"/>
              </a:solidFill>
            </a:endParaRPr>
          </a:p>
          <a:p>
            <a:r>
              <a:rPr lang="en-US" sz="2000" dirty="0">
                <a:solidFill>
                  <a:schemeClr val="bg1"/>
                </a:solidFill>
              </a:rPr>
              <a:t>OA_Delayed is content that became open access after an embargo period had expired.</a:t>
            </a:r>
          </a:p>
        </p:txBody>
      </p:sp>
      <p:sp>
        <p:nvSpPr>
          <p:cNvPr id="6" name="TextBox 5"/>
          <p:cNvSpPr txBox="1"/>
          <p:nvPr/>
        </p:nvSpPr>
        <p:spPr>
          <a:xfrm>
            <a:off x="6957391" y="5412828"/>
            <a:ext cx="4477863" cy="830997"/>
          </a:xfrm>
          <a:prstGeom prst="rect">
            <a:avLst/>
          </a:prstGeom>
          <a:noFill/>
        </p:spPr>
        <p:txBody>
          <a:bodyPr wrap="square" rtlCol="0">
            <a:spAutoFit/>
          </a:bodyPr>
          <a:lstStyle/>
          <a:p>
            <a:r>
              <a:rPr lang="en-US" sz="1600" i="1" dirty="0">
                <a:solidFill>
                  <a:schemeClr val="bg1"/>
                </a:solidFill>
              </a:rPr>
              <a:t>* </a:t>
            </a:r>
            <a:r>
              <a:rPr lang="en-US" sz="1600" i="1" dirty="0" err="1">
                <a:solidFill>
                  <a:schemeClr val="bg1"/>
                </a:solidFill>
              </a:rPr>
              <a:t>OA_Delayed</a:t>
            </a:r>
            <a:r>
              <a:rPr lang="en-US" sz="1600" i="1" dirty="0">
                <a:solidFill>
                  <a:schemeClr val="bg1"/>
                </a:solidFill>
              </a:rPr>
              <a:t> is NOT part of the initial release of R5. It will be introduced at a future date (with sufficient advance notice) after  further study. </a:t>
            </a:r>
          </a:p>
        </p:txBody>
      </p:sp>
    </p:spTree>
    <p:extLst>
      <p:ext uri="{BB962C8B-B14F-4D97-AF65-F5344CB8AC3E}">
        <p14:creationId xmlns:p14="http://schemas.microsoft.com/office/powerpoint/2010/main" val="98406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solidFill>
                  <a:schemeClr val="bg1"/>
                </a:solidFill>
              </a:rPr>
              <a:t>COUNTER Release 5: Access Methods</a:t>
            </a:r>
          </a:p>
        </p:txBody>
      </p:sp>
      <p:graphicFrame>
        <p:nvGraphicFramePr>
          <p:cNvPr id="4" name="Table 3"/>
          <p:cNvGraphicFramePr>
            <a:graphicFrameLocks noGrp="1"/>
          </p:cNvGraphicFramePr>
          <p:nvPr>
            <p:extLst>
              <p:ext uri="{D42A27DB-BD31-4B8C-83A1-F6EECF244321}">
                <p14:modId xmlns:p14="http://schemas.microsoft.com/office/powerpoint/2010/main" val="2398921062"/>
              </p:ext>
            </p:extLst>
          </p:nvPr>
        </p:nvGraphicFramePr>
        <p:xfrm>
          <a:off x="7234731" y="2442655"/>
          <a:ext cx="3657600" cy="1024890"/>
        </p:xfrm>
        <a:graphic>
          <a:graphicData uri="http://schemas.openxmlformats.org/drawingml/2006/table">
            <a:tbl>
              <a:tblPr firstRow="1">
                <a:effectLst>
                  <a:outerShdw blurRad="50800" dist="38100" dir="2700000" algn="tl" rotWithShape="0">
                    <a:prstClr val="black">
                      <a:alpha val="40000"/>
                    </a:prstClr>
                  </a:outerShdw>
                </a:effectLst>
                <a:tableStyleId>{85BE263C-DBD7-4A20-BB59-AAB30ACAA65A}</a:tableStyleId>
              </a:tblPr>
              <a:tblGrid>
                <a:gridCol w="3657600">
                  <a:extLst>
                    <a:ext uri="{9D8B030D-6E8A-4147-A177-3AD203B41FA5}">
                      <a16:colId xmlns:a16="http://schemas.microsoft.com/office/drawing/2014/main" val="20000"/>
                    </a:ext>
                  </a:extLst>
                </a:gridCol>
              </a:tblGrid>
              <a:tr h="0">
                <a:tc>
                  <a:txBody>
                    <a:bodyPr/>
                    <a:lstStyle/>
                    <a:p>
                      <a:pPr lvl="1" algn="l" fontAlgn="b"/>
                      <a:r>
                        <a:rPr lang="en-US" sz="2000" u="none" strike="noStrike" dirty="0">
                          <a:effectLst/>
                        </a:rPr>
                        <a:t>Access_Method</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marL="742950" lvl="1" indent="-285750" rtl="0" fontAlgn="base">
                        <a:buFont typeface="Arial" panose="020B0604020202020204" pitchFamily="34" charset="0"/>
                        <a:buChar char="•"/>
                      </a:pPr>
                      <a:r>
                        <a:rPr lang="en-US" sz="1800" u="none" strike="noStrike" kern="1200" dirty="0">
                          <a:effectLst/>
                        </a:rPr>
                        <a:t>Regular</a:t>
                      </a:r>
                    </a:p>
                    <a:p>
                      <a:pPr marL="742950" lvl="1" indent="-285750" rtl="0" fontAlgn="base">
                        <a:buFont typeface="Arial" panose="020B0604020202020204" pitchFamily="34" charset="0"/>
                        <a:buChar char="•"/>
                      </a:pPr>
                      <a:r>
                        <a:rPr lang="en-US" sz="1800" u="none" strike="noStrike" kern="1200" dirty="0">
                          <a:effectLst/>
                        </a:rPr>
                        <a:t>TDM</a:t>
                      </a:r>
                    </a:p>
                    <a:p>
                      <a:pPr marL="457200" lvl="1" indent="0" rtl="0" fontAlgn="base">
                        <a:buFont typeface="Arial" panose="020B0604020202020204" pitchFamily="34" charset="0"/>
                        <a:buNone/>
                      </a:pPr>
                      <a:endParaRPr lang="en-US" sz="1000" b="0" i="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651184" y="1809159"/>
            <a:ext cx="5936973" cy="3477875"/>
          </a:xfrm>
          <a:prstGeom prst="rect">
            <a:avLst/>
          </a:prstGeom>
          <a:noFill/>
        </p:spPr>
        <p:txBody>
          <a:bodyPr wrap="square" rtlCol="0">
            <a:spAutoFit/>
          </a:bodyPr>
          <a:lstStyle/>
          <a:p>
            <a:r>
              <a:rPr lang="en-US" sz="2000" b="1" i="1" dirty="0">
                <a:solidFill>
                  <a:schemeClr val="bg1"/>
                </a:solidFill>
              </a:rPr>
              <a:t>Access_Method </a:t>
            </a:r>
            <a:r>
              <a:rPr lang="en-US" sz="2000" dirty="0">
                <a:solidFill>
                  <a:schemeClr val="bg1"/>
                </a:solidFill>
              </a:rPr>
              <a:t>is an  attribute indicating whether the usage related to investigations and requests was generated by a human user browsing and searching a website (“regular”) or by Text and Data Mining processes (TDM).</a:t>
            </a:r>
          </a:p>
          <a:p>
            <a:endParaRPr lang="en-US" sz="2000" dirty="0">
              <a:solidFill>
                <a:schemeClr val="bg1"/>
              </a:solidFill>
            </a:endParaRPr>
          </a:p>
          <a:p>
            <a:r>
              <a:rPr lang="en-US" sz="2000" dirty="0">
                <a:solidFill>
                  <a:schemeClr val="bg1"/>
                </a:solidFill>
              </a:rPr>
              <a:t>This attribute appears as an optional parameter the </a:t>
            </a:r>
            <a:r>
              <a:rPr lang="en-US" sz="2000" i="1" dirty="0">
                <a:solidFill>
                  <a:schemeClr val="bg1"/>
                </a:solidFill>
              </a:rPr>
              <a:t>Master</a:t>
            </a:r>
            <a:r>
              <a:rPr lang="en-US" sz="2000" dirty="0">
                <a:solidFill>
                  <a:schemeClr val="bg1"/>
                </a:solidFill>
              </a:rPr>
              <a:t> </a:t>
            </a:r>
            <a:r>
              <a:rPr lang="en-US" sz="2000" i="1" dirty="0">
                <a:solidFill>
                  <a:schemeClr val="bg1"/>
                </a:solidFill>
              </a:rPr>
              <a:t>Reports</a:t>
            </a:r>
            <a:r>
              <a:rPr lang="en-US" sz="2000" dirty="0">
                <a:solidFill>
                  <a:schemeClr val="bg1"/>
                </a:solidFill>
              </a:rPr>
              <a:t>.</a:t>
            </a:r>
          </a:p>
          <a:p>
            <a:endParaRPr lang="en-US" sz="2000" dirty="0">
              <a:solidFill>
                <a:schemeClr val="bg1"/>
              </a:solidFill>
            </a:endParaRPr>
          </a:p>
          <a:p>
            <a:r>
              <a:rPr lang="en-US" sz="2000" dirty="0">
                <a:solidFill>
                  <a:schemeClr val="bg1"/>
                </a:solidFill>
              </a:rPr>
              <a:t>TDM usage is excluded from the standard views for Journal and Book usage.</a:t>
            </a:r>
          </a:p>
        </p:txBody>
      </p:sp>
    </p:spTree>
    <p:extLst>
      <p:ext uri="{BB962C8B-B14F-4D97-AF65-F5344CB8AC3E}">
        <p14:creationId xmlns:p14="http://schemas.microsoft.com/office/powerpoint/2010/main" val="42314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solidFill>
                  <a:schemeClr val="bg1"/>
                </a:solidFill>
              </a:rPr>
              <a:t>COUNTER Release 5: Year of Publication</a:t>
            </a:r>
          </a:p>
        </p:txBody>
      </p:sp>
      <p:graphicFrame>
        <p:nvGraphicFramePr>
          <p:cNvPr id="4" name="Table 3"/>
          <p:cNvGraphicFramePr>
            <a:graphicFrameLocks noGrp="1"/>
          </p:cNvGraphicFramePr>
          <p:nvPr>
            <p:extLst>
              <p:ext uri="{D42A27DB-BD31-4B8C-83A1-F6EECF244321}">
                <p14:modId xmlns:p14="http://schemas.microsoft.com/office/powerpoint/2010/main" val="2499419414"/>
              </p:ext>
            </p:extLst>
          </p:nvPr>
        </p:nvGraphicFramePr>
        <p:xfrm>
          <a:off x="7031458" y="2627503"/>
          <a:ext cx="3657600" cy="1299210"/>
        </p:xfrm>
        <a:graphic>
          <a:graphicData uri="http://schemas.openxmlformats.org/drawingml/2006/table">
            <a:tbl>
              <a:tblPr firstRow="1">
                <a:effectLst>
                  <a:outerShdw blurRad="50800" dist="38100" dir="2700000" algn="tl" rotWithShape="0">
                    <a:prstClr val="black">
                      <a:alpha val="40000"/>
                    </a:prstClr>
                  </a:outerShdw>
                </a:effectLst>
                <a:tableStyleId>{85BE263C-DBD7-4A20-BB59-AAB30ACAA65A}</a:tableStyleId>
              </a:tblPr>
              <a:tblGrid>
                <a:gridCol w="3657600">
                  <a:extLst>
                    <a:ext uri="{9D8B030D-6E8A-4147-A177-3AD203B41FA5}">
                      <a16:colId xmlns:a16="http://schemas.microsoft.com/office/drawing/2014/main" val="20000"/>
                    </a:ext>
                  </a:extLst>
                </a:gridCol>
              </a:tblGrid>
              <a:tr h="0">
                <a:tc>
                  <a:txBody>
                    <a:bodyPr/>
                    <a:lstStyle/>
                    <a:p>
                      <a:pPr lvl="1" algn="l" fontAlgn="b"/>
                      <a:r>
                        <a:rPr lang="en-US" sz="2000" u="none" strike="noStrike" dirty="0">
                          <a:effectLst/>
                        </a:rPr>
                        <a:t>YOP</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marL="742950" lvl="1" indent="-285750" rtl="0" fontAlgn="base">
                        <a:buFont typeface="Arial" panose="020B0604020202020204" pitchFamily="34" charset="0"/>
                        <a:buChar char="•"/>
                      </a:pPr>
                      <a:r>
                        <a:rPr lang="en-US" sz="1800" u="none" strike="noStrike" kern="1200" dirty="0">
                          <a:effectLst/>
                        </a:rPr>
                        <a:t>yyyy</a:t>
                      </a:r>
                      <a:r>
                        <a:rPr lang="en-US" sz="1800" u="none" strike="noStrike" kern="1200" baseline="0" dirty="0">
                          <a:effectLst/>
                        </a:rPr>
                        <a:t> </a:t>
                      </a:r>
                    </a:p>
                    <a:p>
                      <a:pPr marL="742950" lvl="1" indent="-285750" rtl="0" fontAlgn="base">
                        <a:buFont typeface="Arial" panose="020B0604020202020204" pitchFamily="34" charset="0"/>
                        <a:buChar char="•"/>
                      </a:pPr>
                      <a:r>
                        <a:rPr lang="en-US" sz="1800" u="none" strike="noStrike" kern="1200" baseline="0" dirty="0">
                          <a:effectLst/>
                        </a:rPr>
                        <a:t>0001 (unknown)</a:t>
                      </a:r>
                    </a:p>
                    <a:p>
                      <a:pPr marL="742950" lvl="1" indent="-285750" rtl="0" fontAlgn="base">
                        <a:buFont typeface="Arial" panose="020B0604020202020204" pitchFamily="34" charset="0"/>
                        <a:buChar char="•"/>
                      </a:pPr>
                      <a:r>
                        <a:rPr lang="en-US" sz="1800" u="none" strike="noStrike" kern="1200" baseline="0" dirty="0">
                          <a:effectLst/>
                        </a:rPr>
                        <a:t>9999 (articles in press)</a:t>
                      </a:r>
                    </a:p>
                    <a:p>
                      <a:pPr marL="457200" lvl="1" indent="0" rtl="0" fontAlgn="base">
                        <a:buFont typeface="Arial" panose="020B0604020202020204" pitchFamily="34" charset="0"/>
                        <a:buNone/>
                      </a:pPr>
                      <a:endParaRPr lang="en-US" sz="1000" b="0" i="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556590" y="2019366"/>
            <a:ext cx="5936973" cy="3077766"/>
          </a:xfrm>
          <a:prstGeom prst="rect">
            <a:avLst/>
          </a:prstGeom>
          <a:noFill/>
        </p:spPr>
        <p:txBody>
          <a:bodyPr wrap="square" rtlCol="0">
            <a:spAutoFit/>
          </a:bodyPr>
          <a:lstStyle/>
          <a:p>
            <a:r>
              <a:rPr lang="en-US" sz="2000" b="1" i="1" dirty="0">
                <a:solidFill>
                  <a:schemeClr val="bg1"/>
                </a:solidFill>
              </a:rPr>
              <a:t>YOP </a:t>
            </a:r>
            <a:r>
              <a:rPr lang="en-US" sz="2000" dirty="0">
                <a:solidFill>
                  <a:schemeClr val="bg1"/>
                </a:solidFill>
              </a:rPr>
              <a:t>is the year of publication for the content item accessed</a:t>
            </a:r>
            <a:r>
              <a:rPr lang="en-US" dirty="0">
                <a:solidFill>
                  <a:schemeClr val="bg1"/>
                </a:solidFill>
              </a:rPr>
              <a:t>.  If content is available in print and online format and the publication dates of these two formats differ, the year of publication of version of record (normally the format that is published first) is used</a:t>
            </a:r>
          </a:p>
          <a:p>
            <a:endParaRPr lang="en-US" sz="2000" dirty="0">
              <a:solidFill>
                <a:schemeClr val="bg1"/>
              </a:solidFill>
            </a:endParaRPr>
          </a:p>
          <a:p>
            <a:r>
              <a:rPr lang="en-US" sz="2000" dirty="0">
                <a:solidFill>
                  <a:schemeClr val="bg1"/>
                </a:solidFill>
              </a:rPr>
              <a:t>YOP is an option attribute in </a:t>
            </a:r>
            <a:r>
              <a:rPr lang="en-US" sz="2000" i="1" dirty="0">
                <a:solidFill>
                  <a:schemeClr val="bg1"/>
                </a:solidFill>
              </a:rPr>
              <a:t>Title Master Report</a:t>
            </a:r>
            <a:r>
              <a:rPr lang="en-US" sz="2000" dirty="0">
                <a:solidFill>
                  <a:schemeClr val="bg1"/>
                </a:solidFill>
              </a:rPr>
              <a:t>, </a:t>
            </a:r>
            <a:r>
              <a:rPr lang="en-US" sz="2000" i="1" dirty="0">
                <a:solidFill>
                  <a:schemeClr val="bg1"/>
                </a:solidFill>
              </a:rPr>
              <a:t>Database Master Report  </a:t>
            </a:r>
            <a:r>
              <a:rPr lang="en-US" sz="2000" dirty="0">
                <a:solidFill>
                  <a:schemeClr val="bg1"/>
                </a:solidFill>
              </a:rPr>
              <a:t>and </a:t>
            </a:r>
            <a:r>
              <a:rPr lang="en-US" sz="2000" i="1" dirty="0">
                <a:solidFill>
                  <a:schemeClr val="bg1"/>
                </a:solidFill>
              </a:rPr>
              <a:t>Platform Master Report</a:t>
            </a:r>
            <a:r>
              <a:rPr lang="en-US" sz="2000" dirty="0">
                <a:solidFill>
                  <a:schemeClr val="bg1"/>
                </a:solidFill>
              </a:rPr>
              <a:t>. It appears as a column in the </a:t>
            </a:r>
            <a:r>
              <a:rPr lang="en-US" sz="2000" i="1" dirty="0">
                <a:solidFill>
                  <a:schemeClr val="bg1"/>
                </a:solidFill>
              </a:rPr>
              <a:t>Journal Requests by YOP (Excluding OA_Gold) </a:t>
            </a:r>
            <a:r>
              <a:rPr lang="en-US" sz="2000" dirty="0">
                <a:solidFill>
                  <a:schemeClr val="bg1"/>
                </a:solidFill>
              </a:rPr>
              <a:t>Standard View</a:t>
            </a:r>
          </a:p>
        </p:txBody>
      </p:sp>
    </p:spTree>
    <p:extLst>
      <p:ext uri="{BB962C8B-B14F-4D97-AF65-F5344CB8AC3E}">
        <p14:creationId xmlns:p14="http://schemas.microsoft.com/office/powerpoint/2010/main" val="300370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12B331-E8A1-47FE-BC8F-1E1877B5BAD4}" type="slidenum">
              <a:rPr lang="en-US">
                <a:solidFill>
                  <a:schemeClr val="bg1"/>
                </a:solidFill>
              </a:rPr>
              <a:pPr>
                <a:spcAft>
                  <a:spcPts val="600"/>
                </a:spcAft>
              </a:pPr>
              <a:t>18</a:t>
            </a:fld>
            <a:endParaRPr lang="en-US">
              <a:solidFill>
                <a:schemeClr val="bg1"/>
              </a:solidFill>
            </a:endParaRPr>
          </a:p>
        </p:txBody>
      </p:sp>
      <p:graphicFrame>
        <p:nvGraphicFramePr>
          <p:cNvPr id="22" name="TextBox 2"/>
          <p:cNvGraphicFramePr/>
          <p:nvPr>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480FDDC-06F0-477E-BE0B-FDC50AEB92D8}"/>
              </a:ext>
            </a:extLst>
          </p:cNvPr>
          <p:cNvPicPr>
            <a:picLocks noChangeAspect="1"/>
          </p:cNvPicPr>
          <p:nvPr/>
        </p:nvPicPr>
        <p:blipFill rotWithShape="1">
          <a:blip r:embed="rId8"/>
          <a:srcRect l="25500" t="17001" r="40188" b="6999"/>
          <a:stretch/>
        </p:blipFill>
        <p:spPr>
          <a:xfrm>
            <a:off x="8156515" y="1186424"/>
            <a:ext cx="3197285" cy="39835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707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667" y="1426030"/>
            <a:ext cx="11108665" cy="4279119"/>
          </a:xfrm>
          <a:prstGeom prst="rect">
            <a:avLst/>
          </a:prstGeom>
        </p:spPr>
      </p:pic>
      <p:sp>
        <p:nvSpPr>
          <p:cNvPr id="2" name="Title 1"/>
          <p:cNvSpPr>
            <a:spLocks noGrp="1"/>
          </p:cNvSpPr>
          <p:nvPr>
            <p:ph type="title"/>
          </p:nvPr>
        </p:nvSpPr>
        <p:spPr>
          <a:xfrm>
            <a:off x="838200" y="365125"/>
            <a:ext cx="10515600" cy="647749"/>
          </a:xfrm>
        </p:spPr>
        <p:txBody>
          <a:bodyPr>
            <a:normAutofit fontScale="90000"/>
          </a:bodyPr>
          <a:lstStyle/>
          <a:p>
            <a:r>
              <a:rPr lang="en-US" dirty="0"/>
              <a:t>Sample Report</a:t>
            </a:r>
          </a:p>
        </p:txBody>
      </p:sp>
    </p:spTree>
    <p:extLst>
      <p:ext uri="{BB962C8B-B14F-4D97-AF65-F5344CB8AC3E}">
        <p14:creationId xmlns:p14="http://schemas.microsoft.com/office/powerpoint/2010/main" val="310377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C292-AB6A-4265-B0E4-C532CD635276}"/>
              </a:ext>
            </a:extLst>
          </p:cNvPr>
          <p:cNvSpPr>
            <a:spLocks noGrp="1"/>
          </p:cNvSpPr>
          <p:nvPr>
            <p:ph type="title"/>
          </p:nvPr>
        </p:nvSpPr>
        <p:spPr>
          <a:xfrm>
            <a:off x="838200" y="365125"/>
            <a:ext cx="10515600" cy="1325563"/>
          </a:xfrm>
        </p:spPr>
        <p:txBody>
          <a:bodyPr>
            <a:normAutofit/>
          </a:bodyPr>
          <a:lstStyle/>
          <a:p>
            <a:r>
              <a:rPr lang="en-GB" dirty="0">
                <a:solidFill>
                  <a:srgbClr val="1188B4"/>
                </a:solidFill>
              </a:rPr>
              <a:t>Developed by the COUNTER Community</a:t>
            </a:r>
          </a:p>
        </p:txBody>
      </p:sp>
      <p:graphicFrame>
        <p:nvGraphicFramePr>
          <p:cNvPr id="7" name="Content Placeholder 2"/>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00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667" y="1426030"/>
            <a:ext cx="11108665" cy="4279119"/>
          </a:xfrm>
          <a:prstGeom prst="rect">
            <a:avLst/>
          </a:prstGeom>
        </p:spPr>
      </p:pic>
      <p:pic>
        <p:nvPicPr>
          <p:cNvPr id="9" name="Picture 8"/>
          <p:cNvPicPr>
            <a:picLocks noChangeAspect="1"/>
          </p:cNvPicPr>
          <p:nvPr/>
        </p:nvPicPr>
        <p:blipFill>
          <a:blip r:embed="rId4"/>
          <a:stretch>
            <a:fillRect/>
          </a:stretch>
        </p:blipFill>
        <p:spPr>
          <a:xfrm>
            <a:off x="107496" y="1081087"/>
            <a:ext cx="7753350" cy="4238625"/>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838200" y="365125"/>
            <a:ext cx="10515600" cy="647749"/>
          </a:xfrm>
        </p:spPr>
        <p:txBody>
          <a:bodyPr>
            <a:normAutofit fontScale="90000"/>
          </a:bodyPr>
          <a:lstStyle/>
          <a:p>
            <a:r>
              <a:rPr lang="en-US" dirty="0"/>
              <a:t>Consistent Report Formats</a:t>
            </a:r>
          </a:p>
        </p:txBody>
      </p:sp>
      <p:sp>
        <p:nvSpPr>
          <p:cNvPr id="5" name="Rectangle 4"/>
          <p:cNvSpPr/>
          <p:nvPr/>
        </p:nvSpPr>
        <p:spPr>
          <a:xfrm>
            <a:off x="6638973" y="1216500"/>
            <a:ext cx="5445530" cy="923330"/>
          </a:xfrm>
          <a:prstGeom prst="rect">
            <a:avLst/>
          </a:prstGeom>
          <a:solidFill>
            <a:schemeClr val="tx1"/>
          </a:solidFill>
          <a:ln>
            <a:solidFill>
              <a:schemeClr val="tx1">
                <a:lumMod val="50000"/>
              </a:schemeClr>
            </a:solidFill>
          </a:ln>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prstClr val="white"/>
                </a:solidFill>
                <a:effectLst/>
                <a:uLnTx/>
                <a:uFillTx/>
                <a:latin typeface="Calibri" panose="020F0502020204030204" pitchFamily="34" charset="0"/>
                <a:ea typeface="+mn-ea"/>
                <a:cs typeface="+mn-cs"/>
              </a:rPr>
              <a:t>Consistent Header</a:t>
            </a:r>
          </a:p>
        </p:txBody>
      </p:sp>
    </p:spTree>
    <p:extLst>
      <p:ext uri="{BB962C8B-B14F-4D97-AF65-F5344CB8AC3E}">
        <p14:creationId xmlns:p14="http://schemas.microsoft.com/office/powerpoint/2010/main" val="1813972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667" y="1426030"/>
            <a:ext cx="11108665" cy="4279119"/>
          </a:xfrm>
          <a:prstGeom prst="rect">
            <a:avLst/>
          </a:prstGeom>
        </p:spPr>
      </p:pic>
      <p:pic>
        <p:nvPicPr>
          <p:cNvPr id="7" name="Picture 6"/>
          <p:cNvPicPr>
            <a:picLocks noChangeAspect="1"/>
          </p:cNvPicPr>
          <p:nvPr/>
        </p:nvPicPr>
        <p:blipFill>
          <a:blip r:embed="rId4"/>
          <a:stretch>
            <a:fillRect/>
          </a:stretch>
        </p:blipFill>
        <p:spPr>
          <a:xfrm>
            <a:off x="5142139" y="2323419"/>
            <a:ext cx="6838950" cy="3648075"/>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838200" y="365125"/>
            <a:ext cx="10515600" cy="647749"/>
          </a:xfrm>
        </p:spPr>
        <p:txBody>
          <a:bodyPr>
            <a:normAutofit fontScale="90000"/>
          </a:bodyPr>
          <a:lstStyle/>
          <a:p>
            <a:r>
              <a:rPr lang="en-US" dirty="0"/>
              <a:t>Consistent Report Formats</a:t>
            </a:r>
          </a:p>
        </p:txBody>
      </p:sp>
      <p:sp>
        <p:nvSpPr>
          <p:cNvPr id="5" name="Rectangle 4"/>
          <p:cNvSpPr/>
          <p:nvPr/>
        </p:nvSpPr>
        <p:spPr>
          <a:xfrm>
            <a:off x="4792067" y="1861754"/>
            <a:ext cx="6561733" cy="923330"/>
          </a:xfrm>
          <a:prstGeom prst="rect">
            <a:avLst/>
          </a:prstGeom>
          <a:solidFill>
            <a:schemeClr val="tx1"/>
          </a:solidFill>
          <a:ln>
            <a:solidFill>
              <a:schemeClr val="tx1">
                <a:lumMod val="50000"/>
              </a:schemeClr>
            </a:solidFill>
          </a:ln>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bg1"/>
                </a:solidFill>
                <a:latin typeface="Calibri" panose="020F0502020204030204" pitchFamily="34" charset="0"/>
              </a:rPr>
              <a:t>Consistent Vocabulary</a:t>
            </a:r>
          </a:p>
        </p:txBody>
      </p:sp>
    </p:spTree>
    <p:extLst>
      <p:ext uri="{BB962C8B-B14F-4D97-AF65-F5344CB8AC3E}">
        <p14:creationId xmlns:p14="http://schemas.microsoft.com/office/powerpoint/2010/main" val="2002876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667" y="1426030"/>
            <a:ext cx="11108665" cy="4279119"/>
          </a:xfrm>
          <a:prstGeom prst="rect">
            <a:avLst/>
          </a:prstGeom>
        </p:spPr>
      </p:pic>
      <p:pic>
        <p:nvPicPr>
          <p:cNvPr id="7" name="Picture 6"/>
          <p:cNvPicPr>
            <a:picLocks noChangeAspect="1"/>
          </p:cNvPicPr>
          <p:nvPr/>
        </p:nvPicPr>
        <p:blipFill>
          <a:blip r:embed="rId4"/>
          <a:stretch>
            <a:fillRect/>
          </a:stretch>
        </p:blipFill>
        <p:spPr>
          <a:xfrm>
            <a:off x="119743" y="2439760"/>
            <a:ext cx="6629400" cy="367665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838200" y="365125"/>
            <a:ext cx="10515600" cy="647749"/>
          </a:xfrm>
        </p:spPr>
        <p:txBody>
          <a:bodyPr>
            <a:normAutofit fontScale="90000"/>
          </a:bodyPr>
          <a:lstStyle/>
          <a:p>
            <a:r>
              <a:rPr lang="en-US" dirty="0"/>
              <a:t>Consistent Report Formats</a:t>
            </a:r>
          </a:p>
        </p:txBody>
      </p:sp>
      <p:sp>
        <p:nvSpPr>
          <p:cNvPr id="5" name="Rectangle 4"/>
          <p:cNvSpPr/>
          <p:nvPr/>
        </p:nvSpPr>
        <p:spPr>
          <a:xfrm>
            <a:off x="5228992" y="2415427"/>
            <a:ext cx="5046125" cy="923330"/>
          </a:xfrm>
          <a:prstGeom prst="rect">
            <a:avLst/>
          </a:prstGeom>
          <a:solidFill>
            <a:schemeClr val="tx1"/>
          </a:solidFill>
          <a:ln>
            <a:solidFill>
              <a:schemeClr val="tx1">
                <a:lumMod val="50000"/>
              </a:schemeClr>
            </a:solidFill>
          </a:ln>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bg1"/>
                </a:solidFill>
                <a:latin typeface="Calibri" panose="020F0502020204030204" pitchFamily="34" charset="0"/>
              </a:rPr>
              <a:t>Consistent Detail</a:t>
            </a:r>
          </a:p>
        </p:txBody>
      </p:sp>
    </p:spTree>
    <p:extLst>
      <p:ext uri="{BB962C8B-B14F-4D97-AF65-F5344CB8AC3E}">
        <p14:creationId xmlns:p14="http://schemas.microsoft.com/office/powerpoint/2010/main" val="78606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12B331-E8A1-47FE-BC8F-1E1877B5BAD4}" type="slidenum">
              <a:rPr lang="en-US">
                <a:solidFill>
                  <a:schemeClr val="bg1"/>
                </a:solidFill>
              </a:rPr>
              <a:pPr>
                <a:spcAft>
                  <a:spcPts val="600"/>
                </a:spcAft>
              </a:pPr>
              <a:t>23</a:t>
            </a:fld>
            <a:endParaRPr lang="en-US">
              <a:solidFill>
                <a:schemeClr val="bg1"/>
              </a:solidFill>
            </a:endParaRPr>
          </a:p>
        </p:txBody>
      </p:sp>
      <p:graphicFrame>
        <p:nvGraphicFramePr>
          <p:cNvPr id="22" name="TextBox 2"/>
          <p:cNvGraphicFramePr/>
          <p:nvPr>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480FDDC-06F0-477E-BE0B-FDC50AEB92D8}"/>
              </a:ext>
            </a:extLst>
          </p:cNvPr>
          <p:cNvPicPr>
            <a:picLocks noChangeAspect="1"/>
          </p:cNvPicPr>
          <p:nvPr/>
        </p:nvPicPr>
        <p:blipFill rotWithShape="1">
          <a:blip r:embed="rId8"/>
          <a:srcRect l="25500" t="17001" r="40188" b="6999"/>
          <a:stretch/>
        </p:blipFill>
        <p:spPr>
          <a:xfrm>
            <a:off x="8156515" y="1186424"/>
            <a:ext cx="3197285" cy="39835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21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ormAutofit/>
          </a:bodyPr>
          <a:lstStyle/>
          <a:p>
            <a:r>
              <a:rPr lang="en-US" dirty="0">
                <a:solidFill>
                  <a:srgbClr val="1188B4"/>
                </a:solidFill>
              </a:rPr>
              <a:t>COUNTER_SUSHI API for Release 5</a:t>
            </a:r>
          </a:p>
        </p:txBody>
      </p:sp>
      <p:graphicFrame>
        <p:nvGraphicFramePr>
          <p:cNvPr id="10" name="Content Placeholder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36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8E7C0-73F1-4023-B9AC-C1F9800359A4}"/>
              </a:ext>
            </a:extLst>
          </p:cNvPr>
          <p:cNvSpPr/>
          <p:nvPr/>
        </p:nvSpPr>
        <p:spPr>
          <a:xfrm>
            <a:off x="838200" y="2507673"/>
            <a:ext cx="10515601" cy="2978727"/>
          </a:xfrm>
          <a:prstGeom prst="rect">
            <a:avLst/>
          </a:prstGeom>
          <a:solidFill>
            <a:schemeClr val="bg1"/>
          </a:solidFill>
          <a:ln w="76200">
            <a:solidFill>
              <a:srgbClr val="118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dirty="0">
                <a:hlinkClick r:id="rId3"/>
              </a:rPr>
              <a:t>https://jusp.jisc.ac.uk/api/sushi/counter/r5/reports/tr_j1/</a:t>
            </a:r>
            <a:br>
              <a:rPr lang="en-US" sz="2400" dirty="0">
                <a:hlinkClick r:id="rId3"/>
              </a:rPr>
            </a:br>
            <a:r>
              <a:rPr lang="en-US" sz="2400" dirty="0">
                <a:hlinkClick r:id="rId3"/>
              </a:rPr>
              <a:t>?</a:t>
            </a:r>
            <a:r>
              <a:rPr lang="en-US" sz="2400" dirty="0" err="1">
                <a:hlinkClick r:id="rId3"/>
              </a:rPr>
              <a:t>requestor_id</a:t>
            </a:r>
            <a:r>
              <a:rPr lang="en-US" sz="2400" dirty="0">
                <a:hlinkClick r:id="rId3"/>
              </a:rPr>
              <a:t>=test</a:t>
            </a:r>
            <a:br>
              <a:rPr lang="en-US" sz="2400" dirty="0">
                <a:hlinkClick r:id="rId3"/>
              </a:rPr>
            </a:br>
            <a:r>
              <a:rPr lang="en-US" sz="2400" dirty="0">
                <a:hlinkClick r:id="rId3"/>
              </a:rPr>
              <a:t>&amp;</a:t>
            </a:r>
            <a:r>
              <a:rPr lang="en-US" sz="2400" dirty="0" err="1">
                <a:hlinkClick r:id="rId3"/>
              </a:rPr>
              <a:t>customer_id</a:t>
            </a:r>
            <a:r>
              <a:rPr lang="en-US" sz="2400" dirty="0">
                <a:hlinkClick r:id="rId3"/>
              </a:rPr>
              <a:t>=test</a:t>
            </a:r>
            <a:br>
              <a:rPr lang="en-US" sz="2400" dirty="0">
                <a:hlinkClick r:id="rId3"/>
              </a:rPr>
            </a:br>
            <a:r>
              <a:rPr lang="en-US" sz="2400" dirty="0">
                <a:hlinkClick r:id="rId3"/>
              </a:rPr>
              <a:t>&amp;platform=225</a:t>
            </a:r>
            <a:br>
              <a:rPr lang="en-US" sz="2400" dirty="0">
                <a:hlinkClick r:id="rId3"/>
              </a:rPr>
            </a:br>
            <a:r>
              <a:rPr lang="en-US" sz="2400" dirty="0">
                <a:hlinkClick r:id="rId3"/>
              </a:rPr>
              <a:t>&amp;</a:t>
            </a:r>
            <a:r>
              <a:rPr lang="en-US" sz="2400" dirty="0" err="1">
                <a:hlinkClick r:id="rId3"/>
              </a:rPr>
              <a:t>begin_date</a:t>
            </a:r>
            <a:r>
              <a:rPr lang="en-US" sz="2400" dirty="0">
                <a:hlinkClick r:id="rId3"/>
              </a:rPr>
              <a:t>=2016-01</a:t>
            </a:r>
            <a:br>
              <a:rPr lang="en-US" sz="2400" dirty="0">
                <a:hlinkClick r:id="rId3"/>
              </a:rPr>
            </a:br>
            <a:r>
              <a:rPr lang="en-US" sz="2400" dirty="0">
                <a:hlinkClick r:id="rId3"/>
              </a:rPr>
              <a:t>&amp;</a:t>
            </a:r>
            <a:r>
              <a:rPr lang="en-US" sz="2400" dirty="0" err="1">
                <a:hlinkClick r:id="rId3"/>
              </a:rPr>
              <a:t>end_date</a:t>
            </a:r>
            <a:r>
              <a:rPr lang="en-US" sz="2400" dirty="0">
                <a:hlinkClick r:id="rId3"/>
              </a:rPr>
              <a:t>=2016-02</a:t>
            </a:r>
            <a:endParaRPr lang="en-US" sz="2400" dirty="0"/>
          </a:p>
        </p:txBody>
      </p:sp>
      <p:sp>
        <p:nvSpPr>
          <p:cNvPr id="4" name="Title 3"/>
          <p:cNvSpPr>
            <a:spLocks noGrp="1"/>
          </p:cNvSpPr>
          <p:nvPr>
            <p:ph type="title"/>
          </p:nvPr>
        </p:nvSpPr>
        <p:spPr>
          <a:xfrm>
            <a:off x="838200" y="365125"/>
            <a:ext cx="10515600" cy="1325563"/>
          </a:xfrm>
        </p:spPr>
        <p:txBody>
          <a:bodyPr>
            <a:normAutofit/>
          </a:bodyPr>
          <a:lstStyle/>
          <a:p>
            <a:r>
              <a:rPr lang="en-US" dirty="0">
                <a:solidFill>
                  <a:srgbClr val="1188B4"/>
                </a:solidFill>
              </a:rPr>
              <a:t>COUNTER_SUSHI API for Release 5</a:t>
            </a:r>
          </a:p>
        </p:txBody>
      </p:sp>
    </p:spTree>
    <p:extLst>
      <p:ext uri="{BB962C8B-B14F-4D97-AF65-F5344CB8AC3E}">
        <p14:creationId xmlns:p14="http://schemas.microsoft.com/office/powerpoint/2010/main" val="106056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ormAutofit/>
          </a:bodyPr>
          <a:lstStyle/>
          <a:p>
            <a:r>
              <a:rPr lang="en-US" dirty="0">
                <a:solidFill>
                  <a:srgbClr val="1188B4"/>
                </a:solidFill>
              </a:rPr>
              <a:t>COUNTER_SUSHI for Release 5</a:t>
            </a:r>
          </a:p>
        </p:txBody>
      </p:sp>
      <p:pic>
        <p:nvPicPr>
          <p:cNvPr id="6" name="Picture 5">
            <a:extLst>
              <a:ext uri="{FF2B5EF4-FFF2-40B4-BE49-F238E27FC236}">
                <a16:creationId xmlns:a16="http://schemas.microsoft.com/office/drawing/2014/main" id="{172C1BE3-DACF-48CD-B9C5-8BA3F85E326A}"/>
              </a:ext>
            </a:extLst>
          </p:cNvPr>
          <p:cNvPicPr>
            <a:picLocks noChangeAspect="1"/>
          </p:cNvPicPr>
          <p:nvPr/>
        </p:nvPicPr>
        <p:blipFill>
          <a:blip r:embed="rId3"/>
          <a:stretch>
            <a:fillRect/>
          </a:stretch>
        </p:blipFill>
        <p:spPr>
          <a:xfrm>
            <a:off x="0" y="0"/>
            <a:ext cx="12192000" cy="6162532"/>
          </a:xfrm>
          <a:prstGeom prst="rect">
            <a:avLst/>
          </a:prstGeom>
        </p:spPr>
      </p:pic>
    </p:spTree>
    <p:extLst>
      <p:ext uri="{BB962C8B-B14F-4D97-AF65-F5344CB8AC3E}">
        <p14:creationId xmlns:p14="http://schemas.microsoft.com/office/powerpoint/2010/main" val="579770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ormAutofit/>
          </a:bodyPr>
          <a:lstStyle/>
          <a:p>
            <a:r>
              <a:rPr lang="en-US" dirty="0">
                <a:solidFill>
                  <a:srgbClr val="1188B4"/>
                </a:solidFill>
              </a:rPr>
              <a:t>COUNTER_SUSHI for Release 5</a:t>
            </a:r>
          </a:p>
        </p:txBody>
      </p:sp>
      <p:pic>
        <p:nvPicPr>
          <p:cNvPr id="6" name="Picture 5">
            <a:extLst>
              <a:ext uri="{FF2B5EF4-FFF2-40B4-BE49-F238E27FC236}">
                <a16:creationId xmlns:a16="http://schemas.microsoft.com/office/drawing/2014/main" id="{172C1BE3-DACF-48CD-B9C5-8BA3F85E326A}"/>
              </a:ext>
            </a:extLst>
          </p:cNvPr>
          <p:cNvPicPr>
            <a:picLocks noChangeAspect="1"/>
          </p:cNvPicPr>
          <p:nvPr/>
        </p:nvPicPr>
        <p:blipFill>
          <a:blip r:embed="rId3"/>
          <a:stretch>
            <a:fillRect/>
          </a:stretch>
        </p:blipFill>
        <p:spPr>
          <a:xfrm>
            <a:off x="0" y="0"/>
            <a:ext cx="12192000" cy="6162532"/>
          </a:xfrm>
          <a:prstGeom prst="rect">
            <a:avLst/>
          </a:prstGeom>
        </p:spPr>
      </p:pic>
      <p:pic>
        <p:nvPicPr>
          <p:cNvPr id="9" name="Picture 8">
            <a:extLst>
              <a:ext uri="{FF2B5EF4-FFF2-40B4-BE49-F238E27FC236}">
                <a16:creationId xmlns:a16="http://schemas.microsoft.com/office/drawing/2014/main" id="{E73178A9-71D9-42C5-AD03-17B88D269A98}"/>
              </a:ext>
            </a:extLst>
          </p:cNvPr>
          <p:cNvPicPr>
            <a:picLocks noChangeAspect="1"/>
          </p:cNvPicPr>
          <p:nvPr/>
        </p:nvPicPr>
        <p:blipFill>
          <a:blip r:embed="rId4"/>
          <a:stretch>
            <a:fillRect/>
          </a:stretch>
        </p:blipFill>
        <p:spPr>
          <a:xfrm>
            <a:off x="3675002" y="1686720"/>
            <a:ext cx="7029160" cy="3461329"/>
          </a:xfrm>
          <a:prstGeom prst="ellipse">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val="399502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ormAutofit/>
          </a:bodyPr>
          <a:lstStyle/>
          <a:p>
            <a:r>
              <a:rPr lang="en-US" dirty="0">
                <a:solidFill>
                  <a:srgbClr val="1188B4"/>
                </a:solidFill>
              </a:rPr>
              <a:t>COUNTER_SUSHI for Release 5</a:t>
            </a:r>
          </a:p>
        </p:txBody>
      </p:sp>
      <p:pic>
        <p:nvPicPr>
          <p:cNvPr id="6" name="Picture 5">
            <a:extLst>
              <a:ext uri="{FF2B5EF4-FFF2-40B4-BE49-F238E27FC236}">
                <a16:creationId xmlns:a16="http://schemas.microsoft.com/office/drawing/2014/main" id="{172C1BE3-DACF-48CD-B9C5-8BA3F85E326A}"/>
              </a:ext>
            </a:extLst>
          </p:cNvPr>
          <p:cNvPicPr>
            <a:picLocks noChangeAspect="1"/>
          </p:cNvPicPr>
          <p:nvPr/>
        </p:nvPicPr>
        <p:blipFill>
          <a:blip r:embed="rId3"/>
          <a:stretch>
            <a:fillRect/>
          </a:stretch>
        </p:blipFill>
        <p:spPr>
          <a:xfrm>
            <a:off x="0" y="0"/>
            <a:ext cx="12192000" cy="6162532"/>
          </a:xfrm>
          <a:prstGeom prst="rect">
            <a:avLst/>
          </a:prstGeom>
        </p:spPr>
      </p:pic>
      <p:pic>
        <p:nvPicPr>
          <p:cNvPr id="7" name="Picture 6">
            <a:extLst>
              <a:ext uri="{FF2B5EF4-FFF2-40B4-BE49-F238E27FC236}">
                <a16:creationId xmlns:a16="http://schemas.microsoft.com/office/drawing/2014/main" id="{9F882144-A78F-43D8-B13B-7ECBD623045C}"/>
              </a:ext>
            </a:extLst>
          </p:cNvPr>
          <p:cNvPicPr>
            <a:picLocks noChangeAspect="1"/>
          </p:cNvPicPr>
          <p:nvPr/>
        </p:nvPicPr>
        <p:blipFill>
          <a:blip r:embed="rId4"/>
          <a:stretch>
            <a:fillRect/>
          </a:stretch>
        </p:blipFill>
        <p:spPr>
          <a:xfrm>
            <a:off x="0" y="1925781"/>
            <a:ext cx="7391320" cy="3006437"/>
          </a:xfrm>
          <a:prstGeom prst="ellipse">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val="266234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ormAutofit/>
          </a:bodyPr>
          <a:lstStyle/>
          <a:p>
            <a:r>
              <a:rPr lang="en-US" dirty="0">
                <a:solidFill>
                  <a:srgbClr val="1188B4"/>
                </a:solidFill>
              </a:rPr>
              <a:t>COUNTER_SUSHI for Release 5</a:t>
            </a:r>
          </a:p>
        </p:txBody>
      </p:sp>
      <p:pic>
        <p:nvPicPr>
          <p:cNvPr id="2" name="Picture 1">
            <a:extLst>
              <a:ext uri="{FF2B5EF4-FFF2-40B4-BE49-F238E27FC236}">
                <a16:creationId xmlns:a16="http://schemas.microsoft.com/office/drawing/2014/main" id="{4899DD20-F646-4F40-B596-C1AC687A5648}"/>
              </a:ext>
            </a:extLst>
          </p:cNvPr>
          <p:cNvPicPr>
            <a:picLocks noChangeAspect="1"/>
          </p:cNvPicPr>
          <p:nvPr/>
        </p:nvPicPr>
        <p:blipFill>
          <a:blip r:embed="rId3"/>
          <a:stretch>
            <a:fillRect/>
          </a:stretch>
        </p:blipFill>
        <p:spPr>
          <a:xfrm>
            <a:off x="0" y="1"/>
            <a:ext cx="12192000" cy="6151418"/>
          </a:xfrm>
          <a:prstGeom prst="rect">
            <a:avLst/>
          </a:prstGeom>
        </p:spPr>
      </p:pic>
    </p:spTree>
    <p:extLst>
      <p:ext uri="{BB962C8B-B14F-4D97-AF65-F5344CB8AC3E}">
        <p14:creationId xmlns:p14="http://schemas.microsoft.com/office/powerpoint/2010/main" val="380702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DEE901-3A07-44F3-A275-3613752DBF85}"/>
              </a:ext>
            </a:extLst>
          </p:cNvPr>
          <p:cNvPicPr>
            <a:picLocks noChangeAspect="1"/>
          </p:cNvPicPr>
          <p:nvPr/>
        </p:nvPicPr>
        <p:blipFill rotWithShape="1">
          <a:blip r:embed="rId3"/>
          <a:srcRect t="5696" r="1" b="5539"/>
          <a:stretch/>
        </p:blipFill>
        <p:spPr>
          <a:xfrm>
            <a:off x="0" y="1524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D9BA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33FD71-F311-4DCC-A419-D77595E8749F}"/>
              </a:ext>
            </a:extLst>
          </p:cNvPr>
          <p:cNvSpPr>
            <a:spLocks noGrp="1"/>
          </p:cNvSpPr>
          <p:nvPr>
            <p:ph idx="1"/>
          </p:nvPr>
        </p:nvSpPr>
        <p:spPr>
          <a:xfrm>
            <a:off x="4965431" y="2438400"/>
            <a:ext cx="6586489" cy="3785419"/>
          </a:xfrm>
        </p:spPr>
        <p:txBody>
          <a:bodyPr>
            <a:normAutofit/>
          </a:bodyPr>
          <a:lstStyle/>
          <a:p>
            <a:r>
              <a:rPr lang="en-GB" sz="2000" dirty="0"/>
              <a:t>Published in July 2017</a:t>
            </a:r>
          </a:p>
          <a:p>
            <a:r>
              <a:rPr lang="en-GB" sz="2000" dirty="0"/>
              <a:t>Consistent, unambiguous, and flexible</a:t>
            </a:r>
          </a:p>
          <a:p>
            <a:r>
              <a:rPr lang="en-GB" sz="2000" dirty="0"/>
              <a:t>Can be adapted and extended as digital publishing changes over the years</a:t>
            </a:r>
          </a:p>
          <a:p>
            <a:endParaRPr lang="en-GB" sz="2000" dirty="0"/>
          </a:p>
        </p:txBody>
      </p:sp>
    </p:spTree>
    <p:extLst>
      <p:ext uri="{BB962C8B-B14F-4D97-AF65-F5344CB8AC3E}">
        <p14:creationId xmlns:p14="http://schemas.microsoft.com/office/powerpoint/2010/main" val="332040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12B331-E8A1-47FE-BC8F-1E1877B5BAD4}" type="slidenum">
              <a:rPr lang="en-US">
                <a:solidFill>
                  <a:schemeClr val="bg1"/>
                </a:solidFill>
              </a:rPr>
              <a:pPr>
                <a:spcAft>
                  <a:spcPts val="600"/>
                </a:spcAft>
              </a:pPr>
              <a:t>30</a:t>
            </a:fld>
            <a:endParaRPr lang="en-US">
              <a:solidFill>
                <a:schemeClr val="bg1"/>
              </a:solidFill>
            </a:endParaRPr>
          </a:p>
        </p:txBody>
      </p:sp>
      <p:graphicFrame>
        <p:nvGraphicFramePr>
          <p:cNvPr id="22" name="TextBox 2"/>
          <p:cNvGraphicFramePr/>
          <p:nvPr>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480FDDC-06F0-477E-BE0B-FDC50AEB92D8}"/>
              </a:ext>
            </a:extLst>
          </p:cNvPr>
          <p:cNvPicPr>
            <a:picLocks noChangeAspect="1"/>
          </p:cNvPicPr>
          <p:nvPr/>
        </p:nvPicPr>
        <p:blipFill rotWithShape="1">
          <a:blip r:embed="rId8"/>
          <a:srcRect l="25500" t="17001" r="40188" b="6999"/>
          <a:stretch/>
        </p:blipFill>
        <p:spPr>
          <a:xfrm>
            <a:off x="8156515" y="1186424"/>
            <a:ext cx="3197285" cy="39835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6571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D8AB78-26A8-46CC-937F-8805BFA9B1DC}"/>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Journal Usage for Cost/Use Calculations</a:t>
            </a:r>
          </a:p>
        </p:txBody>
      </p:sp>
      <p:sp>
        <p:nvSpPr>
          <p:cNvPr id="4" name="TextBox 3">
            <a:extLst>
              <a:ext uri="{FF2B5EF4-FFF2-40B4-BE49-F238E27FC236}">
                <a16:creationId xmlns:a16="http://schemas.microsoft.com/office/drawing/2014/main" id="{AEA72769-6389-4E3E-8229-43B8351D859C}"/>
              </a:ext>
            </a:extLst>
          </p:cNvPr>
          <p:cNvSpPr txBox="1"/>
          <p:nvPr/>
        </p:nvSpPr>
        <p:spPr>
          <a:xfrm>
            <a:off x="4927002" y="712269"/>
            <a:ext cx="2605393" cy="400110"/>
          </a:xfrm>
          <a:prstGeom prst="rect">
            <a:avLst/>
          </a:prstGeom>
          <a:noFill/>
        </p:spPr>
        <p:txBody>
          <a:bodyPr wrap="none" rtlCol="0">
            <a:spAutoFit/>
          </a:bodyPr>
          <a:lstStyle/>
          <a:p>
            <a:r>
              <a:rPr lang="en-US" sz="2000" b="1" dirty="0">
                <a:solidFill>
                  <a:schemeClr val="bg1">
                    <a:lumMod val="65000"/>
                  </a:schemeClr>
                </a:solidFill>
              </a:rPr>
              <a:t>Standard View to Use: </a:t>
            </a:r>
          </a:p>
        </p:txBody>
      </p:sp>
      <p:sp>
        <p:nvSpPr>
          <p:cNvPr id="8" name="TextBox 7">
            <a:extLst>
              <a:ext uri="{FF2B5EF4-FFF2-40B4-BE49-F238E27FC236}">
                <a16:creationId xmlns:a16="http://schemas.microsoft.com/office/drawing/2014/main" id="{941C0677-27A2-4BCB-9825-D8755D9B315B}"/>
              </a:ext>
            </a:extLst>
          </p:cNvPr>
          <p:cNvSpPr txBox="1"/>
          <p:nvPr/>
        </p:nvSpPr>
        <p:spPr>
          <a:xfrm>
            <a:off x="4927002" y="1768307"/>
            <a:ext cx="2089867" cy="400110"/>
          </a:xfrm>
          <a:prstGeom prst="rect">
            <a:avLst/>
          </a:prstGeom>
          <a:noFill/>
        </p:spPr>
        <p:txBody>
          <a:bodyPr wrap="none" rtlCol="0">
            <a:spAutoFit/>
          </a:bodyPr>
          <a:lstStyle/>
          <a:p>
            <a:r>
              <a:rPr lang="en-US" sz="2000" b="1" dirty="0">
                <a:solidFill>
                  <a:schemeClr val="bg1">
                    <a:lumMod val="65000"/>
                  </a:schemeClr>
                </a:solidFill>
              </a:rPr>
              <a:t>What is included: </a:t>
            </a:r>
          </a:p>
        </p:txBody>
      </p:sp>
      <p:sp>
        <p:nvSpPr>
          <p:cNvPr id="9" name="TextBox 8">
            <a:extLst>
              <a:ext uri="{FF2B5EF4-FFF2-40B4-BE49-F238E27FC236}">
                <a16:creationId xmlns:a16="http://schemas.microsoft.com/office/drawing/2014/main" id="{4E02A79C-5DCD-42F3-AFE6-5426B1D79AE6}"/>
              </a:ext>
            </a:extLst>
          </p:cNvPr>
          <p:cNvSpPr txBox="1"/>
          <p:nvPr/>
        </p:nvSpPr>
        <p:spPr>
          <a:xfrm>
            <a:off x="4927002" y="4217330"/>
            <a:ext cx="2024208" cy="400110"/>
          </a:xfrm>
          <a:prstGeom prst="rect">
            <a:avLst/>
          </a:prstGeom>
          <a:noFill/>
        </p:spPr>
        <p:txBody>
          <a:bodyPr wrap="none" rtlCol="0">
            <a:spAutoFit/>
          </a:bodyPr>
          <a:lstStyle/>
          <a:p>
            <a:r>
              <a:rPr lang="en-US" sz="2000" b="1" dirty="0">
                <a:solidFill>
                  <a:schemeClr val="bg1">
                    <a:lumMod val="65000"/>
                  </a:schemeClr>
                </a:solidFill>
              </a:rPr>
              <a:t>Key Metric Type: </a:t>
            </a:r>
          </a:p>
        </p:txBody>
      </p:sp>
      <p:sp>
        <p:nvSpPr>
          <p:cNvPr id="6" name="Rectangle 5">
            <a:extLst>
              <a:ext uri="{FF2B5EF4-FFF2-40B4-BE49-F238E27FC236}">
                <a16:creationId xmlns:a16="http://schemas.microsoft.com/office/drawing/2014/main" id="{40AB9270-0CC0-4984-B162-E039A4C62977}"/>
              </a:ext>
            </a:extLst>
          </p:cNvPr>
          <p:cNvSpPr/>
          <p:nvPr/>
        </p:nvSpPr>
        <p:spPr>
          <a:xfrm>
            <a:off x="4927002" y="1141494"/>
            <a:ext cx="5569568" cy="461665"/>
          </a:xfrm>
          <a:prstGeom prst="rect">
            <a:avLst/>
          </a:prstGeom>
        </p:spPr>
        <p:txBody>
          <a:bodyPr wrap="square">
            <a:spAutoFit/>
          </a:bodyPr>
          <a:lstStyle/>
          <a:p>
            <a:pPr lvl="0"/>
            <a:r>
              <a:rPr lang="en-GB" sz="2400" dirty="0"/>
              <a:t>Journal Requests (Excluding OA_Gold)</a:t>
            </a:r>
            <a:endParaRPr lang="en-US" sz="2400" dirty="0"/>
          </a:p>
        </p:txBody>
      </p:sp>
      <p:sp>
        <p:nvSpPr>
          <p:cNvPr id="13" name="Rectangle 12">
            <a:extLst>
              <a:ext uri="{FF2B5EF4-FFF2-40B4-BE49-F238E27FC236}">
                <a16:creationId xmlns:a16="http://schemas.microsoft.com/office/drawing/2014/main" id="{81BCD1E3-84EA-49E1-99D1-A363988F699B}"/>
              </a:ext>
            </a:extLst>
          </p:cNvPr>
          <p:cNvSpPr/>
          <p:nvPr/>
        </p:nvSpPr>
        <p:spPr>
          <a:xfrm>
            <a:off x="4927002" y="2075398"/>
            <a:ext cx="5569568" cy="461665"/>
          </a:xfrm>
          <a:prstGeom prst="rect">
            <a:avLst/>
          </a:prstGeom>
        </p:spPr>
        <p:txBody>
          <a:bodyPr wrap="square">
            <a:spAutoFit/>
          </a:bodyPr>
          <a:lstStyle/>
          <a:p>
            <a:pPr lvl="0"/>
            <a:r>
              <a:rPr lang="en-GB" sz="2400" dirty="0"/>
              <a:t>Journals usage for licensed content</a:t>
            </a:r>
            <a:endParaRPr lang="en-US" sz="2400" dirty="0"/>
          </a:p>
        </p:txBody>
      </p:sp>
      <p:sp>
        <p:nvSpPr>
          <p:cNvPr id="14" name="TextBox 13">
            <a:extLst>
              <a:ext uri="{FF2B5EF4-FFF2-40B4-BE49-F238E27FC236}">
                <a16:creationId xmlns:a16="http://schemas.microsoft.com/office/drawing/2014/main" id="{54714919-287F-4C3F-9DF3-1FC358B372C0}"/>
              </a:ext>
            </a:extLst>
          </p:cNvPr>
          <p:cNvSpPr txBox="1"/>
          <p:nvPr/>
        </p:nvSpPr>
        <p:spPr>
          <a:xfrm>
            <a:off x="4927002" y="2839318"/>
            <a:ext cx="2128018" cy="400110"/>
          </a:xfrm>
          <a:prstGeom prst="rect">
            <a:avLst/>
          </a:prstGeom>
          <a:noFill/>
        </p:spPr>
        <p:txBody>
          <a:bodyPr wrap="none" rtlCol="0">
            <a:spAutoFit/>
          </a:bodyPr>
          <a:lstStyle/>
          <a:p>
            <a:r>
              <a:rPr lang="en-US" sz="2000" b="1" dirty="0">
                <a:solidFill>
                  <a:schemeClr val="bg1">
                    <a:lumMod val="65000"/>
                  </a:schemeClr>
                </a:solidFill>
              </a:rPr>
              <a:t>What is excluded: </a:t>
            </a:r>
          </a:p>
        </p:txBody>
      </p:sp>
      <p:sp>
        <p:nvSpPr>
          <p:cNvPr id="15" name="Rectangle 14">
            <a:extLst>
              <a:ext uri="{FF2B5EF4-FFF2-40B4-BE49-F238E27FC236}">
                <a16:creationId xmlns:a16="http://schemas.microsoft.com/office/drawing/2014/main" id="{83657E92-E1A8-4684-8767-B46F4F26DE27}"/>
              </a:ext>
            </a:extLst>
          </p:cNvPr>
          <p:cNvSpPr/>
          <p:nvPr/>
        </p:nvSpPr>
        <p:spPr>
          <a:xfrm>
            <a:off x="4927002" y="3172351"/>
            <a:ext cx="5569568" cy="830997"/>
          </a:xfrm>
          <a:prstGeom prst="rect">
            <a:avLst/>
          </a:prstGeom>
        </p:spPr>
        <p:txBody>
          <a:bodyPr wrap="square">
            <a:spAutoFit/>
          </a:bodyPr>
          <a:lstStyle/>
          <a:p>
            <a:pPr lvl="0"/>
            <a:r>
              <a:rPr lang="en-GB" sz="2400" dirty="0"/>
              <a:t>Usage of Gold Open Access articles and usage related to text and data mining</a:t>
            </a:r>
            <a:endParaRPr lang="en-US" sz="2400" dirty="0"/>
          </a:p>
        </p:txBody>
      </p:sp>
      <p:sp>
        <p:nvSpPr>
          <p:cNvPr id="16" name="Rectangle 15">
            <a:extLst>
              <a:ext uri="{FF2B5EF4-FFF2-40B4-BE49-F238E27FC236}">
                <a16:creationId xmlns:a16="http://schemas.microsoft.com/office/drawing/2014/main" id="{B64E85DA-64DB-441A-B886-3200F38451AE}"/>
              </a:ext>
            </a:extLst>
          </p:cNvPr>
          <p:cNvSpPr/>
          <p:nvPr/>
        </p:nvSpPr>
        <p:spPr>
          <a:xfrm>
            <a:off x="4927002" y="4638636"/>
            <a:ext cx="5569568" cy="461665"/>
          </a:xfrm>
          <a:prstGeom prst="rect">
            <a:avLst/>
          </a:prstGeom>
        </p:spPr>
        <p:txBody>
          <a:bodyPr wrap="square">
            <a:spAutoFit/>
          </a:bodyPr>
          <a:lstStyle/>
          <a:p>
            <a:pPr lvl="0"/>
            <a:r>
              <a:rPr lang="en-GB" sz="2400" dirty="0" err="1"/>
              <a:t>Total_Item_Requests</a:t>
            </a:r>
            <a:endParaRPr lang="en-US" sz="2400" dirty="0"/>
          </a:p>
        </p:txBody>
      </p:sp>
      <p:sp>
        <p:nvSpPr>
          <p:cNvPr id="17" name="TextBox 16">
            <a:extLst>
              <a:ext uri="{FF2B5EF4-FFF2-40B4-BE49-F238E27FC236}">
                <a16:creationId xmlns:a16="http://schemas.microsoft.com/office/drawing/2014/main" id="{1831574E-E472-4F69-88B9-2A07BDAB9641}"/>
              </a:ext>
            </a:extLst>
          </p:cNvPr>
          <p:cNvSpPr txBox="1"/>
          <p:nvPr/>
        </p:nvSpPr>
        <p:spPr>
          <a:xfrm>
            <a:off x="9531275" y="4368655"/>
            <a:ext cx="2334409" cy="1477328"/>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Hint: </a:t>
            </a:r>
            <a:r>
              <a:rPr lang="en-US" dirty="0"/>
              <a:t>This is essentially equivalent to the counts in COUNTER R4 JR1 with totals from JR1GOA removed.</a:t>
            </a:r>
          </a:p>
        </p:txBody>
      </p:sp>
    </p:spTree>
    <p:extLst>
      <p:ext uri="{BB962C8B-B14F-4D97-AF65-F5344CB8AC3E}">
        <p14:creationId xmlns:p14="http://schemas.microsoft.com/office/powerpoint/2010/main" val="2627727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D8AB78-26A8-46CC-937F-8805BFA9B1DC}"/>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Comparable Book Usage</a:t>
            </a:r>
          </a:p>
        </p:txBody>
      </p:sp>
      <p:sp>
        <p:nvSpPr>
          <p:cNvPr id="4" name="TextBox 3">
            <a:extLst>
              <a:ext uri="{FF2B5EF4-FFF2-40B4-BE49-F238E27FC236}">
                <a16:creationId xmlns:a16="http://schemas.microsoft.com/office/drawing/2014/main" id="{AEA72769-6389-4E3E-8229-43B8351D859C}"/>
              </a:ext>
            </a:extLst>
          </p:cNvPr>
          <p:cNvSpPr txBox="1"/>
          <p:nvPr/>
        </p:nvSpPr>
        <p:spPr>
          <a:xfrm>
            <a:off x="4927002" y="712269"/>
            <a:ext cx="2605393" cy="400110"/>
          </a:xfrm>
          <a:prstGeom prst="rect">
            <a:avLst/>
          </a:prstGeom>
          <a:noFill/>
        </p:spPr>
        <p:txBody>
          <a:bodyPr wrap="none" rtlCol="0">
            <a:spAutoFit/>
          </a:bodyPr>
          <a:lstStyle/>
          <a:p>
            <a:r>
              <a:rPr lang="en-US" sz="2000" b="1" dirty="0">
                <a:solidFill>
                  <a:schemeClr val="bg1">
                    <a:lumMod val="65000"/>
                  </a:schemeClr>
                </a:solidFill>
              </a:rPr>
              <a:t>Standard View to Use: </a:t>
            </a:r>
          </a:p>
        </p:txBody>
      </p:sp>
      <p:sp>
        <p:nvSpPr>
          <p:cNvPr id="8" name="TextBox 7">
            <a:extLst>
              <a:ext uri="{FF2B5EF4-FFF2-40B4-BE49-F238E27FC236}">
                <a16:creationId xmlns:a16="http://schemas.microsoft.com/office/drawing/2014/main" id="{941C0677-27A2-4BCB-9825-D8755D9B315B}"/>
              </a:ext>
            </a:extLst>
          </p:cNvPr>
          <p:cNvSpPr txBox="1"/>
          <p:nvPr/>
        </p:nvSpPr>
        <p:spPr>
          <a:xfrm>
            <a:off x="4927002" y="1768307"/>
            <a:ext cx="2089867" cy="400110"/>
          </a:xfrm>
          <a:prstGeom prst="rect">
            <a:avLst/>
          </a:prstGeom>
          <a:noFill/>
        </p:spPr>
        <p:txBody>
          <a:bodyPr wrap="none" rtlCol="0">
            <a:spAutoFit/>
          </a:bodyPr>
          <a:lstStyle/>
          <a:p>
            <a:r>
              <a:rPr lang="en-US" sz="2000" b="1" dirty="0">
                <a:solidFill>
                  <a:schemeClr val="bg1">
                    <a:lumMod val="65000"/>
                  </a:schemeClr>
                </a:solidFill>
              </a:rPr>
              <a:t>What is included: </a:t>
            </a:r>
          </a:p>
        </p:txBody>
      </p:sp>
      <p:sp>
        <p:nvSpPr>
          <p:cNvPr id="9" name="TextBox 8">
            <a:extLst>
              <a:ext uri="{FF2B5EF4-FFF2-40B4-BE49-F238E27FC236}">
                <a16:creationId xmlns:a16="http://schemas.microsoft.com/office/drawing/2014/main" id="{4E02A79C-5DCD-42F3-AFE6-5426B1D79AE6}"/>
              </a:ext>
            </a:extLst>
          </p:cNvPr>
          <p:cNvSpPr txBox="1"/>
          <p:nvPr/>
        </p:nvSpPr>
        <p:spPr>
          <a:xfrm>
            <a:off x="4927002" y="4217330"/>
            <a:ext cx="2024208" cy="400110"/>
          </a:xfrm>
          <a:prstGeom prst="rect">
            <a:avLst/>
          </a:prstGeom>
          <a:noFill/>
        </p:spPr>
        <p:txBody>
          <a:bodyPr wrap="none" rtlCol="0">
            <a:spAutoFit/>
          </a:bodyPr>
          <a:lstStyle/>
          <a:p>
            <a:r>
              <a:rPr lang="en-US" sz="2000" b="1" dirty="0">
                <a:solidFill>
                  <a:schemeClr val="bg1">
                    <a:lumMod val="65000"/>
                  </a:schemeClr>
                </a:solidFill>
              </a:rPr>
              <a:t>Key Metric Type: </a:t>
            </a:r>
          </a:p>
        </p:txBody>
      </p:sp>
      <p:sp>
        <p:nvSpPr>
          <p:cNvPr id="6" name="Rectangle 5">
            <a:extLst>
              <a:ext uri="{FF2B5EF4-FFF2-40B4-BE49-F238E27FC236}">
                <a16:creationId xmlns:a16="http://schemas.microsoft.com/office/drawing/2014/main" id="{40AB9270-0CC0-4984-B162-E039A4C62977}"/>
              </a:ext>
            </a:extLst>
          </p:cNvPr>
          <p:cNvSpPr/>
          <p:nvPr/>
        </p:nvSpPr>
        <p:spPr>
          <a:xfrm>
            <a:off x="4927002" y="1141494"/>
            <a:ext cx="5569568" cy="461665"/>
          </a:xfrm>
          <a:prstGeom prst="rect">
            <a:avLst/>
          </a:prstGeom>
        </p:spPr>
        <p:txBody>
          <a:bodyPr wrap="square">
            <a:spAutoFit/>
          </a:bodyPr>
          <a:lstStyle/>
          <a:p>
            <a:pPr lvl="0"/>
            <a:r>
              <a:rPr lang="en-GB" sz="2400" dirty="0"/>
              <a:t>Book Requests (Excluding OA_Gold)</a:t>
            </a:r>
            <a:endParaRPr lang="en-US" sz="2400" dirty="0"/>
          </a:p>
        </p:txBody>
      </p:sp>
      <p:sp>
        <p:nvSpPr>
          <p:cNvPr id="13" name="Rectangle 12">
            <a:extLst>
              <a:ext uri="{FF2B5EF4-FFF2-40B4-BE49-F238E27FC236}">
                <a16:creationId xmlns:a16="http://schemas.microsoft.com/office/drawing/2014/main" id="{81BCD1E3-84EA-49E1-99D1-A363988F699B}"/>
              </a:ext>
            </a:extLst>
          </p:cNvPr>
          <p:cNvSpPr/>
          <p:nvPr/>
        </p:nvSpPr>
        <p:spPr>
          <a:xfrm>
            <a:off x="4927002" y="2075398"/>
            <a:ext cx="5569568" cy="461665"/>
          </a:xfrm>
          <a:prstGeom prst="rect">
            <a:avLst/>
          </a:prstGeom>
        </p:spPr>
        <p:txBody>
          <a:bodyPr wrap="square">
            <a:spAutoFit/>
          </a:bodyPr>
          <a:lstStyle/>
          <a:p>
            <a:pPr lvl="0"/>
            <a:r>
              <a:rPr lang="en-GB" sz="2400" dirty="0"/>
              <a:t>Book usage for licensed content</a:t>
            </a:r>
            <a:endParaRPr lang="en-US" sz="2400" dirty="0"/>
          </a:p>
        </p:txBody>
      </p:sp>
      <p:sp>
        <p:nvSpPr>
          <p:cNvPr id="14" name="TextBox 13">
            <a:extLst>
              <a:ext uri="{FF2B5EF4-FFF2-40B4-BE49-F238E27FC236}">
                <a16:creationId xmlns:a16="http://schemas.microsoft.com/office/drawing/2014/main" id="{54714919-287F-4C3F-9DF3-1FC358B372C0}"/>
              </a:ext>
            </a:extLst>
          </p:cNvPr>
          <p:cNvSpPr txBox="1"/>
          <p:nvPr/>
        </p:nvSpPr>
        <p:spPr>
          <a:xfrm>
            <a:off x="4927002" y="2839318"/>
            <a:ext cx="2128018" cy="400110"/>
          </a:xfrm>
          <a:prstGeom prst="rect">
            <a:avLst/>
          </a:prstGeom>
          <a:noFill/>
        </p:spPr>
        <p:txBody>
          <a:bodyPr wrap="none" rtlCol="0">
            <a:spAutoFit/>
          </a:bodyPr>
          <a:lstStyle/>
          <a:p>
            <a:r>
              <a:rPr lang="en-US" sz="2000" b="1" dirty="0">
                <a:solidFill>
                  <a:schemeClr val="bg1">
                    <a:lumMod val="65000"/>
                  </a:schemeClr>
                </a:solidFill>
              </a:rPr>
              <a:t>What is excluded: </a:t>
            </a:r>
          </a:p>
        </p:txBody>
      </p:sp>
      <p:sp>
        <p:nvSpPr>
          <p:cNvPr id="15" name="Rectangle 14">
            <a:extLst>
              <a:ext uri="{FF2B5EF4-FFF2-40B4-BE49-F238E27FC236}">
                <a16:creationId xmlns:a16="http://schemas.microsoft.com/office/drawing/2014/main" id="{83657E92-E1A8-4684-8767-B46F4F26DE27}"/>
              </a:ext>
            </a:extLst>
          </p:cNvPr>
          <p:cNvSpPr/>
          <p:nvPr/>
        </p:nvSpPr>
        <p:spPr>
          <a:xfrm>
            <a:off x="4927002" y="3172351"/>
            <a:ext cx="5569568" cy="830997"/>
          </a:xfrm>
          <a:prstGeom prst="rect">
            <a:avLst/>
          </a:prstGeom>
        </p:spPr>
        <p:txBody>
          <a:bodyPr wrap="square">
            <a:spAutoFit/>
          </a:bodyPr>
          <a:lstStyle/>
          <a:p>
            <a:pPr lvl="0"/>
            <a:r>
              <a:rPr lang="en-GB" sz="2400" dirty="0"/>
              <a:t>Usage of Gold Open Access content and usage related to text and data mining</a:t>
            </a:r>
            <a:endParaRPr lang="en-US" sz="2400" dirty="0"/>
          </a:p>
        </p:txBody>
      </p:sp>
      <p:sp>
        <p:nvSpPr>
          <p:cNvPr id="16" name="Rectangle 15">
            <a:extLst>
              <a:ext uri="{FF2B5EF4-FFF2-40B4-BE49-F238E27FC236}">
                <a16:creationId xmlns:a16="http://schemas.microsoft.com/office/drawing/2014/main" id="{B64E85DA-64DB-441A-B886-3200F38451AE}"/>
              </a:ext>
            </a:extLst>
          </p:cNvPr>
          <p:cNvSpPr/>
          <p:nvPr/>
        </p:nvSpPr>
        <p:spPr>
          <a:xfrm>
            <a:off x="4927002" y="4638636"/>
            <a:ext cx="5569568" cy="461665"/>
          </a:xfrm>
          <a:prstGeom prst="rect">
            <a:avLst/>
          </a:prstGeom>
        </p:spPr>
        <p:txBody>
          <a:bodyPr wrap="square">
            <a:spAutoFit/>
          </a:bodyPr>
          <a:lstStyle/>
          <a:p>
            <a:pPr lvl="0"/>
            <a:r>
              <a:rPr lang="en-GB" sz="2400" dirty="0" err="1"/>
              <a:t>Unique_Title_Requests</a:t>
            </a:r>
            <a:r>
              <a:rPr lang="en-GB" sz="2400" dirty="0"/>
              <a:t>  </a:t>
            </a:r>
          </a:p>
        </p:txBody>
      </p:sp>
      <p:sp>
        <p:nvSpPr>
          <p:cNvPr id="17" name="TextBox 16">
            <a:extLst>
              <a:ext uri="{FF2B5EF4-FFF2-40B4-BE49-F238E27FC236}">
                <a16:creationId xmlns:a16="http://schemas.microsoft.com/office/drawing/2014/main" id="{DF7BF2AD-3FA0-411D-9C55-CA6E3D632921}"/>
              </a:ext>
            </a:extLst>
          </p:cNvPr>
          <p:cNvSpPr txBox="1"/>
          <p:nvPr/>
        </p:nvSpPr>
        <p:spPr>
          <a:xfrm>
            <a:off x="9523540" y="4361637"/>
            <a:ext cx="2334409" cy="1477328"/>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Hint: </a:t>
            </a:r>
            <a:r>
              <a:rPr lang="en-US" dirty="0"/>
              <a:t>This metric provides comparable stats regardless of how the host delivers content.</a:t>
            </a:r>
          </a:p>
        </p:txBody>
      </p:sp>
    </p:spTree>
    <p:extLst>
      <p:ext uri="{BB962C8B-B14F-4D97-AF65-F5344CB8AC3E}">
        <p14:creationId xmlns:p14="http://schemas.microsoft.com/office/powerpoint/2010/main" val="1957536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D8AB78-26A8-46CC-937F-8805BFA9B1DC}"/>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Journal Usage for back files and perpetual access </a:t>
            </a:r>
          </a:p>
        </p:txBody>
      </p:sp>
      <p:sp>
        <p:nvSpPr>
          <p:cNvPr id="4" name="TextBox 3">
            <a:extLst>
              <a:ext uri="{FF2B5EF4-FFF2-40B4-BE49-F238E27FC236}">
                <a16:creationId xmlns:a16="http://schemas.microsoft.com/office/drawing/2014/main" id="{AEA72769-6389-4E3E-8229-43B8351D859C}"/>
              </a:ext>
            </a:extLst>
          </p:cNvPr>
          <p:cNvSpPr txBox="1"/>
          <p:nvPr/>
        </p:nvSpPr>
        <p:spPr>
          <a:xfrm>
            <a:off x="4927002" y="712269"/>
            <a:ext cx="2605393" cy="400110"/>
          </a:xfrm>
          <a:prstGeom prst="rect">
            <a:avLst/>
          </a:prstGeom>
          <a:noFill/>
        </p:spPr>
        <p:txBody>
          <a:bodyPr wrap="none" rtlCol="0">
            <a:spAutoFit/>
          </a:bodyPr>
          <a:lstStyle/>
          <a:p>
            <a:r>
              <a:rPr lang="en-US" sz="2000" b="1" dirty="0">
                <a:solidFill>
                  <a:schemeClr val="bg1">
                    <a:lumMod val="65000"/>
                  </a:schemeClr>
                </a:solidFill>
              </a:rPr>
              <a:t>Standard View to Use: </a:t>
            </a:r>
          </a:p>
        </p:txBody>
      </p:sp>
      <p:sp>
        <p:nvSpPr>
          <p:cNvPr id="8" name="TextBox 7">
            <a:extLst>
              <a:ext uri="{FF2B5EF4-FFF2-40B4-BE49-F238E27FC236}">
                <a16:creationId xmlns:a16="http://schemas.microsoft.com/office/drawing/2014/main" id="{941C0677-27A2-4BCB-9825-D8755D9B315B}"/>
              </a:ext>
            </a:extLst>
          </p:cNvPr>
          <p:cNvSpPr txBox="1"/>
          <p:nvPr/>
        </p:nvSpPr>
        <p:spPr>
          <a:xfrm>
            <a:off x="4927002" y="1768307"/>
            <a:ext cx="2089867" cy="400110"/>
          </a:xfrm>
          <a:prstGeom prst="rect">
            <a:avLst/>
          </a:prstGeom>
          <a:noFill/>
        </p:spPr>
        <p:txBody>
          <a:bodyPr wrap="none" rtlCol="0">
            <a:spAutoFit/>
          </a:bodyPr>
          <a:lstStyle/>
          <a:p>
            <a:r>
              <a:rPr lang="en-US" sz="2000" b="1" dirty="0">
                <a:solidFill>
                  <a:schemeClr val="bg1">
                    <a:lumMod val="65000"/>
                  </a:schemeClr>
                </a:solidFill>
              </a:rPr>
              <a:t>What is included: </a:t>
            </a:r>
          </a:p>
        </p:txBody>
      </p:sp>
      <p:sp>
        <p:nvSpPr>
          <p:cNvPr id="9" name="TextBox 8">
            <a:extLst>
              <a:ext uri="{FF2B5EF4-FFF2-40B4-BE49-F238E27FC236}">
                <a16:creationId xmlns:a16="http://schemas.microsoft.com/office/drawing/2014/main" id="{4E02A79C-5DCD-42F3-AFE6-5426B1D79AE6}"/>
              </a:ext>
            </a:extLst>
          </p:cNvPr>
          <p:cNvSpPr txBox="1"/>
          <p:nvPr/>
        </p:nvSpPr>
        <p:spPr>
          <a:xfrm>
            <a:off x="4927002" y="4443245"/>
            <a:ext cx="2024208" cy="400110"/>
          </a:xfrm>
          <a:prstGeom prst="rect">
            <a:avLst/>
          </a:prstGeom>
          <a:noFill/>
        </p:spPr>
        <p:txBody>
          <a:bodyPr wrap="none" rtlCol="0">
            <a:spAutoFit/>
          </a:bodyPr>
          <a:lstStyle/>
          <a:p>
            <a:r>
              <a:rPr lang="en-US" sz="2000" b="1" dirty="0">
                <a:solidFill>
                  <a:schemeClr val="bg1">
                    <a:lumMod val="65000"/>
                  </a:schemeClr>
                </a:solidFill>
              </a:rPr>
              <a:t>Key Metric Type: </a:t>
            </a:r>
          </a:p>
        </p:txBody>
      </p:sp>
      <p:sp>
        <p:nvSpPr>
          <p:cNvPr id="6" name="Rectangle 5">
            <a:extLst>
              <a:ext uri="{FF2B5EF4-FFF2-40B4-BE49-F238E27FC236}">
                <a16:creationId xmlns:a16="http://schemas.microsoft.com/office/drawing/2014/main" id="{40AB9270-0CC0-4984-B162-E039A4C62977}"/>
              </a:ext>
            </a:extLst>
          </p:cNvPr>
          <p:cNvSpPr/>
          <p:nvPr/>
        </p:nvSpPr>
        <p:spPr>
          <a:xfrm>
            <a:off x="4927001" y="1141494"/>
            <a:ext cx="7121563" cy="461665"/>
          </a:xfrm>
          <a:prstGeom prst="rect">
            <a:avLst/>
          </a:prstGeom>
        </p:spPr>
        <p:txBody>
          <a:bodyPr wrap="square">
            <a:spAutoFit/>
          </a:bodyPr>
          <a:lstStyle/>
          <a:p>
            <a:pPr lvl="0"/>
            <a:r>
              <a:rPr lang="en-US" sz="2400" dirty="0"/>
              <a:t>Journal Requests by YOP (Excluding OA_Gold)</a:t>
            </a:r>
          </a:p>
        </p:txBody>
      </p:sp>
      <p:sp>
        <p:nvSpPr>
          <p:cNvPr id="13" name="Rectangle 12">
            <a:extLst>
              <a:ext uri="{FF2B5EF4-FFF2-40B4-BE49-F238E27FC236}">
                <a16:creationId xmlns:a16="http://schemas.microsoft.com/office/drawing/2014/main" id="{81BCD1E3-84EA-49E1-99D1-A363988F699B}"/>
              </a:ext>
            </a:extLst>
          </p:cNvPr>
          <p:cNvSpPr/>
          <p:nvPr/>
        </p:nvSpPr>
        <p:spPr>
          <a:xfrm>
            <a:off x="4927002" y="2075398"/>
            <a:ext cx="5569568" cy="830997"/>
          </a:xfrm>
          <a:prstGeom prst="rect">
            <a:avLst/>
          </a:prstGeom>
        </p:spPr>
        <p:txBody>
          <a:bodyPr wrap="square">
            <a:spAutoFit/>
          </a:bodyPr>
          <a:lstStyle/>
          <a:p>
            <a:pPr lvl="0"/>
            <a:r>
              <a:rPr lang="en-GB" sz="2400" dirty="0"/>
              <a:t>Journals usage for licensed content broken out by Year of Publication (YOP)</a:t>
            </a:r>
            <a:endParaRPr lang="en-US" sz="2400" dirty="0"/>
          </a:p>
        </p:txBody>
      </p:sp>
      <p:sp>
        <p:nvSpPr>
          <p:cNvPr id="14" name="TextBox 13">
            <a:extLst>
              <a:ext uri="{FF2B5EF4-FFF2-40B4-BE49-F238E27FC236}">
                <a16:creationId xmlns:a16="http://schemas.microsoft.com/office/drawing/2014/main" id="{54714919-287F-4C3F-9DF3-1FC358B372C0}"/>
              </a:ext>
            </a:extLst>
          </p:cNvPr>
          <p:cNvSpPr txBox="1"/>
          <p:nvPr/>
        </p:nvSpPr>
        <p:spPr>
          <a:xfrm>
            <a:off x="4927002" y="3065233"/>
            <a:ext cx="2128018" cy="400110"/>
          </a:xfrm>
          <a:prstGeom prst="rect">
            <a:avLst/>
          </a:prstGeom>
          <a:noFill/>
        </p:spPr>
        <p:txBody>
          <a:bodyPr wrap="none" rtlCol="0">
            <a:spAutoFit/>
          </a:bodyPr>
          <a:lstStyle/>
          <a:p>
            <a:r>
              <a:rPr lang="en-US" sz="2000" b="1" dirty="0">
                <a:solidFill>
                  <a:schemeClr val="bg1">
                    <a:lumMod val="65000"/>
                  </a:schemeClr>
                </a:solidFill>
              </a:rPr>
              <a:t>What is excluded: </a:t>
            </a:r>
          </a:p>
        </p:txBody>
      </p:sp>
      <p:sp>
        <p:nvSpPr>
          <p:cNvPr id="15" name="Rectangle 14">
            <a:extLst>
              <a:ext uri="{FF2B5EF4-FFF2-40B4-BE49-F238E27FC236}">
                <a16:creationId xmlns:a16="http://schemas.microsoft.com/office/drawing/2014/main" id="{83657E92-E1A8-4684-8767-B46F4F26DE27}"/>
              </a:ext>
            </a:extLst>
          </p:cNvPr>
          <p:cNvSpPr/>
          <p:nvPr/>
        </p:nvSpPr>
        <p:spPr>
          <a:xfrm>
            <a:off x="4927002" y="3398266"/>
            <a:ext cx="5569568" cy="830997"/>
          </a:xfrm>
          <a:prstGeom prst="rect">
            <a:avLst/>
          </a:prstGeom>
        </p:spPr>
        <p:txBody>
          <a:bodyPr wrap="square">
            <a:spAutoFit/>
          </a:bodyPr>
          <a:lstStyle/>
          <a:p>
            <a:pPr lvl="0"/>
            <a:r>
              <a:rPr lang="en-GB" sz="2400" dirty="0"/>
              <a:t>Usage of Gold Open Access articles and usage related to text and data mining</a:t>
            </a:r>
            <a:endParaRPr lang="en-US" sz="2400" dirty="0"/>
          </a:p>
        </p:txBody>
      </p:sp>
      <p:sp>
        <p:nvSpPr>
          <p:cNvPr id="16" name="Rectangle 15">
            <a:extLst>
              <a:ext uri="{FF2B5EF4-FFF2-40B4-BE49-F238E27FC236}">
                <a16:creationId xmlns:a16="http://schemas.microsoft.com/office/drawing/2014/main" id="{B64E85DA-64DB-441A-B886-3200F38451AE}"/>
              </a:ext>
            </a:extLst>
          </p:cNvPr>
          <p:cNvSpPr/>
          <p:nvPr/>
        </p:nvSpPr>
        <p:spPr>
          <a:xfrm>
            <a:off x="4927002" y="4800003"/>
            <a:ext cx="5569568" cy="830997"/>
          </a:xfrm>
          <a:prstGeom prst="rect">
            <a:avLst/>
          </a:prstGeom>
        </p:spPr>
        <p:txBody>
          <a:bodyPr wrap="square">
            <a:spAutoFit/>
          </a:bodyPr>
          <a:lstStyle/>
          <a:p>
            <a:pPr lvl="0"/>
            <a:r>
              <a:rPr lang="en-GB" sz="2400" dirty="0" err="1"/>
              <a:t>Total_Item_Requests</a:t>
            </a:r>
            <a:r>
              <a:rPr lang="en-GB" sz="2400" dirty="0"/>
              <a:t>   </a:t>
            </a:r>
            <a:br>
              <a:rPr lang="en-GB" sz="2400" dirty="0"/>
            </a:br>
            <a:endParaRPr lang="en-US" sz="2400" i="1" dirty="0"/>
          </a:p>
        </p:txBody>
      </p:sp>
      <p:sp>
        <p:nvSpPr>
          <p:cNvPr id="3" name="TextBox 2">
            <a:extLst>
              <a:ext uri="{FF2B5EF4-FFF2-40B4-BE49-F238E27FC236}">
                <a16:creationId xmlns:a16="http://schemas.microsoft.com/office/drawing/2014/main" id="{63AD0EEE-B238-4485-99B3-29AFD3CDCC00}"/>
              </a:ext>
            </a:extLst>
          </p:cNvPr>
          <p:cNvSpPr txBox="1"/>
          <p:nvPr/>
        </p:nvSpPr>
        <p:spPr>
          <a:xfrm>
            <a:off x="9531275" y="4562296"/>
            <a:ext cx="2334409" cy="1200329"/>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Hint: </a:t>
            </a:r>
            <a:r>
              <a:rPr lang="en-US" dirty="0"/>
              <a:t>Filter resulting report by title to view usage by YOP or create pivot table.</a:t>
            </a:r>
          </a:p>
        </p:txBody>
      </p:sp>
    </p:spTree>
    <p:extLst>
      <p:ext uri="{BB962C8B-B14F-4D97-AF65-F5344CB8AC3E}">
        <p14:creationId xmlns:p14="http://schemas.microsoft.com/office/powerpoint/2010/main" val="300652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D8AB78-26A8-46CC-937F-8805BFA9B1DC}"/>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Database Usage</a:t>
            </a:r>
          </a:p>
        </p:txBody>
      </p:sp>
      <p:sp>
        <p:nvSpPr>
          <p:cNvPr id="4" name="TextBox 3">
            <a:extLst>
              <a:ext uri="{FF2B5EF4-FFF2-40B4-BE49-F238E27FC236}">
                <a16:creationId xmlns:a16="http://schemas.microsoft.com/office/drawing/2014/main" id="{AEA72769-6389-4E3E-8229-43B8351D859C}"/>
              </a:ext>
            </a:extLst>
          </p:cNvPr>
          <p:cNvSpPr txBox="1"/>
          <p:nvPr/>
        </p:nvSpPr>
        <p:spPr>
          <a:xfrm>
            <a:off x="4927002" y="712269"/>
            <a:ext cx="2605393" cy="400110"/>
          </a:xfrm>
          <a:prstGeom prst="rect">
            <a:avLst/>
          </a:prstGeom>
          <a:noFill/>
        </p:spPr>
        <p:txBody>
          <a:bodyPr wrap="none" rtlCol="0">
            <a:spAutoFit/>
          </a:bodyPr>
          <a:lstStyle/>
          <a:p>
            <a:r>
              <a:rPr lang="en-US" sz="2000" b="1" dirty="0">
                <a:solidFill>
                  <a:schemeClr val="bg1">
                    <a:lumMod val="65000"/>
                  </a:schemeClr>
                </a:solidFill>
              </a:rPr>
              <a:t>Standard View to Use: </a:t>
            </a:r>
          </a:p>
        </p:txBody>
      </p:sp>
      <p:sp>
        <p:nvSpPr>
          <p:cNvPr id="8" name="TextBox 7">
            <a:extLst>
              <a:ext uri="{FF2B5EF4-FFF2-40B4-BE49-F238E27FC236}">
                <a16:creationId xmlns:a16="http://schemas.microsoft.com/office/drawing/2014/main" id="{941C0677-27A2-4BCB-9825-D8755D9B315B}"/>
              </a:ext>
            </a:extLst>
          </p:cNvPr>
          <p:cNvSpPr txBox="1"/>
          <p:nvPr/>
        </p:nvSpPr>
        <p:spPr>
          <a:xfrm>
            <a:off x="4927002" y="1768307"/>
            <a:ext cx="2089867" cy="400110"/>
          </a:xfrm>
          <a:prstGeom prst="rect">
            <a:avLst/>
          </a:prstGeom>
          <a:noFill/>
        </p:spPr>
        <p:txBody>
          <a:bodyPr wrap="none" rtlCol="0">
            <a:spAutoFit/>
          </a:bodyPr>
          <a:lstStyle/>
          <a:p>
            <a:r>
              <a:rPr lang="en-US" sz="2000" b="1" dirty="0">
                <a:solidFill>
                  <a:schemeClr val="bg1">
                    <a:lumMod val="65000"/>
                  </a:schemeClr>
                </a:solidFill>
              </a:rPr>
              <a:t>What is included: </a:t>
            </a:r>
          </a:p>
        </p:txBody>
      </p:sp>
      <p:sp>
        <p:nvSpPr>
          <p:cNvPr id="9" name="TextBox 8">
            <a:extLst>
              <a:ext uri="{FF2B5EF4-FFF2-40B4-BE49-F238E27FC236}">
                <a16:creationId xmlns:a16="http://schemas.microsoft.com/office/drawing/2014/main" id="{4E02A79C-5DCD-42F3-AFE6-5426B1D79AE6}"/>
              </a:ext>
            </a:extLst>
          </p:cNvPr>
          <p:cNvSpPr txBox="1"/>
          <p:nvPr/>
        </p:nvSpPr>
        <p:spPr>
          <a:xfrm>
            <a:off x="4927002" y="4228086"/>
            <a:ext cx="2024208" cy="400110"/>
          </a:xfrm>
          <a:prstGeom prst="rect">
            <a:avLst/>
          </a:prstGeom>
          <a:noFill/>
        </p:spPr>
        <p:txBody>
          <a:bodyPr wrap="none" rtlCol="0">
            <a:spAutoFit/>
          </a:bodyPr>
          <a:lstStyle/>
          <a:p>
            <a:r>
              <a:rPr lang="en-US" sz="2000" b="1" dirty="0">
                <a:solidFill>
                  <a:schemeClr val="bg1">
                    <a:lumMod val="65000"/>
                  </a:schemeClr>
                </a:solidFill>
              </a:rPr>
              <a:t>Key Metric Type: </a:t>
            </a:r>
          </a:p>
        </p:txBody>
      </p:sp>
      <p:sp>
        <p:nvSpPr>
          <p:cNvPr id="6" name="Rectangle 5">
            <a:extLst>
              <a:ext uri="{FF2B5EF4-FFF2-40B4-BE49-F238E27FC236}">
                <a16:creationId xmlns:a16="http://schemas.microsoft.com/office/drawing/2014/main" id="{40AB9270-0CC0-4984-B162-E039A4C62977}"/>
              </a:ext>
            </a:extLst>
          </p:cNvPr>
          <p:cNvSpPr/>
          <p:nvPr/>
        </p:nvSpPr>
        <p:spPr>
          <a:xfrm>
            <a:off x="4927002" y="1141494"/>
            <a:ext cx="5569568" cy="461665"/>
          </a:xfrm>
          <a:prstGeom prst="rect">
            <a:avLst/>
          </a:prstGeom>
        </p:spPr>
        <p:txBody>
          <a:bodyPr wrap="square">
            <a:spAutoFit/>
          </a:bodyPr>
          <a:lstStyle/>
          <a:p>
            <a:pPr lvl="0"/>
            <a:r>
              <a:rPr lang="en-US" sz="2400" dirty="0"/>
              <a:t>Database Search and Item Usage</a:t>
            </a:r>
          </a:p>
        </p:txBody>
      </p:sp>
      <p:sp>
        <p:nvSpPr>
          <p:cNvPr id="13" name="Rectangle 12">
            <a:extLst>
              <a:ext uri="{FF2B5EF4-FFF2-40B4-BE49-F238E27FC236}">
                <a16:creationId xmlns:a16="http://schemas.microsoft.com/office/drawing/2014/main" id="{81BCD1E3-84EA-49E1-99D1-A363988F699B}"/>
              </a:ext>
            </a:extLst>
          </p:cNvPr>
          <p:cNvSpPr/>
          <p:nvPr/>
        </p:nvSpPr>
        <p:spPr>
          <a:xfrm>
            <a:off x="4927002" y="2075398"/>
            <a:ext cx="5569568" cy="830997"/>
          </a:xfrm>
          <a:prstGeom prst="rect">
            <a:avLst/>
          </a:prstGeom>
        </p:spPr>
        <p:txBody>
          <a:bodyPr wrap="square">
            <a:spAutoFit/>
          </a:bodyPr>
          <a:lstStyle/>
          <a:p>
            <a:pPr lvl="0"/>
            <a:r>
              <a:rPr lang="en-GB" sz="2400" dirty="0"/>
              <a:t>Database usage including searches, requests and investigations</a:t>
            </a:r>
            <a:endParaRPr lang="en-US" sz="2400" dirty="0"/>
          </a:p>
        </p:txBody>
      </p:sp>
      <p:sp>
        <p:nvSpPr>
          <p:cNvPr id="14" name="TextBox 13">
            <a:extLst>
              <a:ext uri="{FF2B5EF4-FFF2-40B4-BE49-F238E27FC236}">
                <a16:creationId xmlns:a16="http://schemas.microsoft.com/office/drawing/2014/main" id="{54714919-287F-4C3F-9DF3-1FC358B372C0}"/>
              </a:ext>
            </a:extLst>
          </p:cNvPr>
          <p:cNvSpPr txBox="1"/>
          <p:nvPr/>
        </p:nvSpPr>
        <p:spPr>
          <a:xfrm>
            <a:off x="4927002" y="3065231"/>
            <a:ext cx="2128018" cy="400110"/>
          </a:xfrm>
          <a:prstGeom prst="rect">
            <a:avLst/>
          </a:prstGeom>
          <a:noFill/>
        </p:spPr>
        <p:txBody>
          <a:bodyPr wrap="none" rtlCol="0">
            <a:spAutoFit/>
          </a:bodyPr>
          <a:lstStyle/>
          <a:p>
            <a:r>
              <a:rPr lang="en-US" sz="2000" b="1" dirty="0">
                <a:solidFill>
                  <a:schemeClr val="bg1">
                    <a:lumMod val="65000"/>
                  </a:schemeClr>
                </a:solidFill>
              </a:rPr>
              <a:t>What is excluded: </a:t>
            </a:r>
          </a:p>
        </p:txBody>
      </p:sp>
      <p:sp>
        <p:nvSpPr>
          <p:cNvPr id="15" name="Rectangle 14">
            <a:extLst>
              <a:ext uri="{FF2B5EF4-FFF2-40B4-BE49-F238E27FC236}">
                <a16:creationId xmlns:a16="http://schemas.microsoft.com/office/drawing/2014/main" id="{83657E92-E1A8-4684-8767-B46F4F26DE27}"/>
              </a:ext>
            </a:extLst>
          </p:cNvPr>
          <p:cNvSpPr/>
          <p:nvPr/>
        </p:nvSpPr>
        <p:spPr>
          <a:xfrm>
            <a:off x="4927002" y="3398264"/>
            <a:ext cx="5569568" cy="461665"/>
          </a:xfrm>
          <a:prstGeom prst="rect">
            <a:avLst/>
          </a:prstGeom>
        </p:spPr>
        <p:txBody>
          <a:bodyPr wrap="square">
            <a:spAutoFit/>
          </a:bodyPr>
          <a:lstStyle/>
          <a:p>
            <a:pPr lvl="0"/>
            <a:r>
              <a:rPr lang="en-GB" sz="2400" dirty="0"/>
              <a:t>Usage related to text and data mining</a:t>
            </a:r>
            <a:endParaRPr lang="en-US" sz="2400" dirty="0"/>
          </a:p>
        </p:txBody>
      </p:sp>
      <p:sp>
        <p:nvSpPr>
          <p:cNvPr id="16" name="Rectangle 15">
            <a:extLst>
              <a:ext uri="{FF2B5EF4-FFF2-40B4-BE49-F238E27FC236}">
                <a16:creationId xmlns:a16="http://schemas.microsoft.com/office/drawing/2014/main" id="{B64E85DA-64DB-441A-B886-3200F38451AE}"/>
              </a:ext>
            </a:extLst>
          </p:cNvPr>
          <p:cNvSpPr/>
          <p:nvPr/>
        </p:nvSpPr>
        <p:spPr>
          <a:xfrm>
            <a:off x="4927002" y="4595602"/>
            <a:ext cx="7264998" cy="830997"/>
          </a:xfrm>
          <a:prstGeom prst="rect">
            <a:avLst/>
          </a:prstGeom>
        </p:spPr>
        <p:txBody>
          <a:bodyPr wrap="square">
            <a:spAutoFit/>
          </a:bodyPr>
          <a:lstStyle/>
          <a:p>
            <a:pPr lvl="0"/>
            <a:r>
              <a:rPr lang="en-GB" sz="2400" dirty="0" err="1"/>
              <a:t>Total_Item_Investigations</a:t>
            </a:r>
            <a:r>
              <a:rPr lang="en-GB" sz="2400" dirty="0"/>
              <a:t>  </a:t>
            </a:r>
            <a:r>
              <a:rPr lang="en-GB" sz="2000" i="1" dirty="0">
                <a:solidFill>
                  <a:schemeClr val="bg1">
                    <a:lumMod val="50000"/>
                  </a:schemeClr>
                </a:solidFill>
              </a:rPr>
              <a:t>(for non-full text databases)</a:t>
            </a:r>
          </a:p>
          <a:p>
            <a:pPr lvl="0"/>
            <a:r>
              <a:rPr lang="en-GB" sz="2400" dirty="0" err="1"/>
              <a:t>Total_Item_Requests</a:t>
            </a:r>
            <a:r>
              <a:rPr lang="en-GB" sz="2400" dirty="0"/>
              <a:t>          </a:t>
            </a:r>
            <a:r>
              <a:rPr lang="en-GB" sz="2000" i="1" dirty="0">
                <a:solidFill>
                  <a:schemeClr val="bg1">
                    <a:lumMod val="50000"/>
                  </a:schemeClr>
                </a:solidFill>
              </a:rPr>
              <a:t>(for full text databases)</a:t>
            </a:r>
            <a:endParaRPr lang="en-US" sz="2400" i="1" dirty="0">
              <a:solidFill>
                <a:schemeClr val="bg1">
                  <a:lumMod val="50000"/>
                </a:schemeClr>
              </a:solidFill>
            </a:endParaRPr>
          </a:p>
        </p:txBody>
      </p:sp>
    </p:spTree>
    <p:extLst>
      <p:ext uri="{BB962C8B-B14F-4D97-AF65-F5344CB8AC3E}">
        <p14:creationId xmlns:p14="http://schemas.microsoft.com/office/powerpoint/2010/main" val="15244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D8AB78-26A8-46CC-937F-8805BFA9B1DC}"/>
              </a:ext>
            </a:extLst>
          </p:cNvPr>
          <p:cNvSpPr>
            <a:spLocks noGrp="1"/>
          </p:cNvSpPr>
          <p:nvPr>
            <p:ph type="title"/>
          </p:nvPr>
        </p:nvSpPr>
        <p:spPr>
          <a:xfrm>
            <a:off x="943277" y="712269"/>
            <a:ext cx="3370998" cy="5502264"/>
          </a:xfrm>
        </p:spPr>
        <p:txBody>
          <a:bodyPr>
            <a:normAutofit/>
          </a:bodyPr>
          <a:lstStyle/>
          <a:p>
            <a:r>
              <a:rPr lang="en-GB">
                <a:solidFill>
                  <a:srgbClr val="FFFFFF"/>
                </a:solidFill>
              </a:rPr>
              <a:t>Zero Usage</a:t>
            </a:r>
            <a:endParaRPr lang="en-GB" dirty="0">
              <a:solidFill>
                <a:srgbClr val="FFFFFF"/>
              </a:solidFill>
            </a:endParaRPr>
          </a:p>
        </p:txBody>
      </p:sp>
      <p:graphicFrame>
        <p:nvGraphicFramePr>
          <p:cNvPr id="5" name="Content Placeholder 2"/>
          <p:cNvGraphicFramePr>
            <a:graphicFrameLocks noGrp="1"/>
          </p:cNvGraphicFramePr>
          <p:nvPr>
            <p:ph idx="1"/>
            <p:extLst/>
          </p:nvPr>
        </p:nvGraphicFramePr>
        <p:xfrm>
          <a:off x="5280025" y="494852"/>
          <a:ext cx="6269038" cy="5719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780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7CE614-8632-4C3B-92F3-F1DB975039B7}"/>
              </a:ext>
            </a:extLst>
          </p:cNvPr>
          <p:cNvPicPr>
            <a:picLocks noChangeAspect="1"/>
          </p:cNvPicPr>
          <p:nvPr/>
        </p:nvPicPr>
        <p:blipFill>
          <a:blip r:embed="rId3"/>
          <a:stretch>
            <a:fillRect/>
          </a:stretch>
        </p:blipFill>
        <p:spPr>
          <a:xfrm>
            <a:off x="0" y="0"/>
            <a:ext cx="12192000" cy="6398521"/>
          </a:xfrm>
          <a:prstGeom prst="rect">
            <a:avLst/>
          </a:prstGeom>
        </p:spPr>
      </p:pic>
    </p:spTree>
    <p:extLst>
      <p:ext uri="{BB962C8B-B14F-4D97-AF65-F5344CB8AC3E}">
        <p14:creationId xmlns:p14="http://schemas.microsoft.com/office/powerpoint/2010/main" val="37713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7CE614-8632-4C3B-92F3-F1DB975039B7}"/>
              </a:ext>
            </a:extLst>
          </p:cNvPr>
          <p:cNvPicPr>
            <a:picLocks noChangeAspect="1"/>
          </p:cNvPicPr>
          <p:nvPr/>
        </p:nvPicPr>
        <p:blipFill>
          <a:blip r:embed="rId3"/>
          <a:stretch>
            <a:fillRect/>
          </a:stretch>
        </p:blipFill>
        <p:spPr>
          <a:xfrm>
            <a:off x="0" y="0"/>
            <a:ext cx="12192000" cy="6398521"/>
          </a:xfrm>
          <a:prstGeom prst="rect">
            <a:avLst/>
          </a:prstGeom>
        </p:spPr>
      </p:pic>
      <p:sp>
        <p:nvSpPr>
          <p:cNvPr id="14" name="Arrow: Down 13">
            <a:extLst>
              <a:ext uri="{FF2B5EF4-FFF2-40B4-BE49-F238E27FC236}">
                <a16:creationId xmlns:a16="http://schemas.microsoft.com/office/drawing/2014/main" id="{C061DBA0-ECE5-44F1-81AB-FE6142F24DA5}"/>
              </a:ext>
            </a:extLst>
          </p:cNvPr>
          <p:cNvSpPr/>
          <p:nvPr/>
        </p:nvSpPr>
        <p:spPr>
          <a:xfrm rot="20117027">
            <a:off x="3925266" y="4742351"/>
            <a:ext cx="762000" cy="12141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096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7CE614-8632-4C3B-92F3-F1DB975039B7}"/>
              </a:ext>
            </a:extLst>
          </p:cNvPr>
          <p:cNvPicPr>
            <a:picLocks noChangeAspect="1"/>
          </p:cNvPicPr>
          <p:nvPr/>
        </p:nvPicPr>
        <p:blipFill>
          <a:blip r:embed="rId3"/>
          <a:stretch>
            <a:fillRect/>
          </a:stretch>
        </p:blipFill>
        <p:spPr>
          <a:xfrm>
            <a:off x="0" y="0"/>
            <a:ext cx="12192000" cy="6398521"/>
          </a:xfrm>
          <a:prstGeom prst="rect">
            <a:avLst/>
          </a:prstGeom>
        </p:spPr>
      </p:pic>
      <p:pic>
        <p:nvPicPr>
          <p:cNvPr id="2" name="Picture 1">
            <a:extLst>
              <a:ext uri="{FF2B5EF4-FFF2-40B4-BE49-F238E27FC236}">
                <a16:creationId xmlns:a16="http://schemas.microsoft.com/office/drawing/2014/main" id="{98CF25D4-13DB-4477-87DB-033BD5659441}"/>
              </a:ext>
            </a:extLst>
          </p:cNvPr>
          <p:cNvPicPr>
            <a:picLocks noChangeAspect="1"/>
          </p:cNvPicPr>
          <p:nvPr/>
        </p:nvPicPr>
        <p:blipFill>
          <a:blip r:embed="rId4"/>
          <a:stretch>
            <a:fillRect/>
          </a:stretch>
        </p:blipFill>
        <p:spPr>
          <a:xfrm>
            <a:off x="0" y="1588973"/>
            <a:ext cx="5195455" cy="3220574"/>
          </a:xfrm>
          <a:prstGeom prst="ellipse">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val="2039126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BB5528-84F0-4D69-84D8-3D9449B91D58}"/>
              </a:ext>
            </a:extLst>
          </p:cNvPr>
          <p:cNvPicPr>
            <a:picLocks noChangeAspect="1"/>
          </p:cNvPicPr>
          <p:nvPr/>
        </p:nvPicPr>
        <p:blipFill>
          <a:blip r:embed="rId3"/>
          <a:stretch>
            <a:fillRect/>
          </a:stretch>
        </p:blipFill>
        <p:spPr>
          <a:xfrm>
            <a:off x="0" y="0"/>
            <a:ext cx="12192000" cy="6398521"/>
          </a:xfrm>
          <a:prstGeom prst="rect">
            <a:avLst/>
          </a:prstGeom>
        </p:spPr>
      </p:pic>
    </p:spTree>
    <p:extLst>
      <p:ext uri="{BB962C8B-B14F-4D97-AF65-F5344CB8AC3E}">
        <p14:creationId xmlns:p14="http://schemas.microsoft.com/office/powerpoint/2010/main" val="101944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F1D9-D8E1-4458-9C02-79ED115FE5A1}"/>
              </a:ext>
            </a:extLst>
          </p:cNvPr>
          <p:cNvSpPr>
            <a:spLocks noGrp="1"/>
          </p:cNvSpPr>
          <p:nvPr>
            <p:ph type="title"/>
          </p:nvPr>
        </p:nvSpPr>
        <p:spPr>
          <a:xfrm>
            <a:off x="838200" y="365125"/>
            <a:ext cx="10515600" cy="1325563"/>
          </a:xfrm>
        </p:spPr>
        <p:txBody>
          <a:bodyPr>
            <a:normAutofit/>
          </a:bodyPr>
          <a:lstStyle/>
          <a:p>
            <a:r>
              <a:rPr lang="en-GB" dirty="0">
                <a:solidFill>
                  <a:srgbClr val="1188B4"/>
                </a:solidFill>
              </a:rPr>
              <a:t>Release 5 make things simpler</a:t>
            </a:r>
            <a:br>
              <a:rPr lang="en-GB" dirty="0"/>
            </a:br>
            <a:endParaRPr lang="en-GB" dirty="0"/>
          </a:p>
        </p:txBody>
      </p:sp>
      <p:graphicFrame>
        <p:nvGraphicFramePr>
          <p:cNvPr id="4" name="Content Placeholder 3">
            <a:extLst>
              <a:ext uri="{FF2B5EF4-FFF2-40B4-BE49-F238E27FC236}">
                <a16:creationId xmlns:a16="http://schemas.microsoft.com/office/drawing/2014/main" id="{78342BD0-EBCB-496E-9D4B-7A06F01B1721}"/>
              </a:ext>
            </a:extLst>
          </p:cNvPr>
          <p:cNvGraphicFramePr>
            <a:graphicFrameLocks noGrp="1"/>
          </p:cNvGraphicFramePr>
          <p:nvPr>
            <p:ph idx="1"/>
            <p:extLst>
              <p:ext uri="{D42A27DB-BD31-4B8C-83A1-F6EECF244321}">
                <p14:modId xmlns:p14="http://schemas.microsoft.com/office/powerpoint/2010/main" val="150181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109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BB5528-84F0-4D69-84D8-3D9449B91D58}"/>
              </a:ext>
            </a:extLst>
          </p:cNvPr>
          <p:cNvPicPr>
            <a:picLocks noChangeAspect="1"/>
          </p:cNvPicPr>
          <p:nvPr/>
        </p:nvPicPr>
        <p:blipFill>
          <a:blip r:embed="rId3"/>
          <a:stretch>
            <a:fillRect/>
          </a:stretch>
        </p:blipFill>
        <p:spPr>
          <a:xfrm>
            <a:off x="0" y="0"/>
            <a:ext cx="12192000" cy="6398521"/>
          </a:xfrm>
          <a:prstGeom prst="rect">
            <a:avLst/>
          </a:prstGeom>
        </p:spPr>
      </p:pic>
      <p:sp>
        <p:nvSpPr>
          <p:cNvPr id="6" name="Arrow: Down 5">
            <a:extLst>
              <a:ext uri="{FF2B5EF4-FFF2-40B4-BE49-F238E27FC236}">
                <a16:creationId xmlns:a16="http://schemas.microsoft.com/office/drawing/2014/main" id="{42BB8596-D781-474E-B719-60D8B783EEAB}"/>
              </a:ext>
            </a:extLst>
          </p:cNvPr>
          <p:cNvSpPr/>
          <p:nvPr/>
        </p:nvSpPr>
        <p:spPr>
          <a:xfrm>
            <a:off x="2969303" y="4603804"/>
            <a:ext cx="762000" cy="12141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938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CA543-002D-4075-8DDE-607F3247E71B}"/>
              </a:ext>
            </a:extLst>
          </p:cNvPr>
          <p:cNvPicPr>
            <a:picLocks noChangeAspect="1"/>
          </p:cNvPicPr>
          <p:nvPr/>
        </p:nvPicPr>
        <p:blipFill>
          <a:blip r:embed="rId3"/>
          <a:stretch>
            <a:fillRect/>
          </a:stretch>
        </p:blipFill>
        <p:spPr>
          <a:xfrm>
            <a:off x="0" y="0"/>
            <a:ext cx="12192000" cy="6398521"/>
          </a:xfrm>
          <a:prstGeom prst="rect">
            <a:avLst/>
          </a:prstGeom>
        </p:spPr>
      </p:pic>
    </p:spTree>
    <p:extLst>
      <p:ext uri="{BB962C8B-B14F-4D97-AF65-F5344CB8AC3E}">
        <p14:creationId xmlns:p14="http://schemas.microsoft.com/office/powerpoint/2010/main" val="2975731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E45CD0-2DD1-48CA-9C5B-92E5E61A6CFF}"/>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Consortium Reports</a:t>
            </a:r>
          </a:p>
        </p:txBody>
      </p:sp>
      <p:graphicFrame>
        <p:nvGraphicFramePr>
          <p:cNvPr id="5" name="Content Placeholder 2"/>
          <p:cNvGraphicFramePr>
            <a:graphicFrameLocks noGrp="1"/>
          </p:cNvGraphicFramePr>
          <p:nvPr>
            <p:ph idx="1"/>
            <p:extLst/>
          </p:nvPr>
        </p:nvGraphicFramePr>
        <p:xfrm>
          <a:off x="5257552" y="642937"/>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095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E45CD0-2DD1-48CA-9C5B-92E5E61A6CFF}"/>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Consortium Report Harvesting</a:t>
            </a:r>
          </a:p>
        </p:txBody>
      </p:sp>
      <p:graphicFrame>
        <p:nvGraphicFramePr>
          <p:cNvPr id="5" name="Content Placeholder 2"/>
          <p:cNvGraphicFramePr>
            <a:graphicFrameLocks noGrp="1"/>
          </p:cNvGraphicFramePr>
          <p:nvPr>
            <p:ph idx="1"/>
            <p:extLst/>
          </p:nvPr>
        </p:nvGraphicFramePr>
        <p:xfrm>
          <a:off x="5257552" y="887254"/>
          <a:ext cx="6269038" cy="5083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293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12B331-E8A1-47FE-BC8F-1E1877B5BAD4}" type="slidenum">
              <a:rPr lang="en-US">
                <a:solidFill>
                  <a:schemeClr val="bg1"/>
                </a:solidFill>
              </a:rPr>
              <a:pPr>
                <a:spcAft>
                  <a:spcPts val="600"/>
                </a:spcAft>
              </a:pPr>
              <a:t>44</a:t>
            </a:fld>
            <a:endParaRPr lang="en-US">
              <a:solidFill>
                <a:schemeClr val="bg1"/>
              </a:solidFill>
            </a:endParaRPr>
          </a:p>
        </p:txBody>
      </p:sp>
      <p:graphicFrame>
        <p:nvGraphicFramePr>
          <p:cNvPr id="22" name="TextBox 2"/>
          <p:cNvGraphicFramePr/>
          <p:nvPr>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480FDDC-06F0-477E-BE0B-FDC50AEB92D8}"/>
              </a:ext>
            </a:extLst>
          </p:cNvPr>
          <p:cNvPicPr>
            <a:picLocks noChangeAspect="1"/>
          </p:cNvPicPr>
          <p:nvPr/>
        </p:nvPicPr>
        <p:blipFill rotWithShape="1">
          <a:blip r:embed="rId8"/>
          <a:srcRect l="25500" t="17001" r="40188" b="6999"/>
          <a:stretch/>
        </p:blipFill>
        <p:spPr>
          <a:xfrm>
            <a:off x="8156515" y="1186424"/>
            <a:ext cx="3197285" cy="39835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14152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C87A91-1BB4-4187-88CD-9F34E947561B}"/>
              </a:ext>
            </a:extLst>
          </p:cNvPr>
          <p:cNvPicPr>
            <a:picLocks noChangeAspect="1"/>
          </p:cNvPicPr>
          <p:nvPr/>
        </p:nvPicPr>
        <p:blipFill rotWithShape="1">
          <a:blip r:embed="rId3"/>
          <a:srcRect l="14633" t="20813" r="27562" b="9490"/>
          <a:stretch/>
        </p:blipFill>
        <p:spPr>
          <a:xfrm>
            <a:off x="1262743" y="-222566"/>
            <a:ext cx="9594635" cy="6507251"/>
          </a:xfrm>
          <a:prstGeom prst="rect">
            <a:avLst/>
          </a:prstGeom>
        </p:spPr>
      </p:pic>
    </p:spTree>
    <p:extLst>
      <p:ext uri="{BB962C8B-B14F-4D97-AF65-F5344CB8AC3E}">
        <p14:creationId xmlns:p14="http://schemas.microsoft.com/office/powerpoint/2010/main" val="4047022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very high confidence">
            <a:extLst>
              <a:ext uri="{FF2B5EF4-FFF2-40B4-BE49-F238E27FC236}">
                <a16:creationId xmlns:a16="http://schemas.microsoft.com/office/drawing/2014/main" id="{6F1D695D-1960-4949-BC3A-86B331B0706A}"/>
              </a:ext>
            </a:extLst>
          </p:cNvPr>
          <p:cNvPicPr>
            <a:picLocks noChangeAspect="1"/>
          </p:cNvPicPr>
          <p:nvPr/>
        </p:nvPicPr>
        <p:blipFill>
          <a:blip r:embed="rId3"/>
          <a:stretch>
            <a:fillRect/>
          </a:stretch>
        </p:blipFill>
        <p:spPr>
          <a:xfrm>
            <a:off x="622737" y="1121828"/>
            <a:ext cx="3568418" cy="4614333"/>
          </a:xfrm>
          <a:prstGeom prst="rect">
            <a:avLst/>
          </a:prstGeom>
          <a:scene3d>
            <a:camera prst="orthographicFront"/>
            <a:lightRig rig="threePt" dir="t"/>
          </a:scene3d>
          <a:sp3d>
            <a:bevelT/>
          </a:sp3d>
        </p:spPr>
      </p:pic>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generated with very high confidence">
            <a:extLst>
              <a:ext uri="{FF2B5EF4-FFF2-40B4-BE49-F238E27FC236}">
                <a16:creationId xmlns:a16="http://schemas.microsoft.com/office/drawing/2014/main" id="{284C151D-9F5D-4284-9BB4-304DC59131DE}"/>
              </a:ext>
            </a:extLst>
          </p:cNvPr>
          <p:cNvPicPr>
            <a:picLocks noChangeAspect="1"/>
          </p:cNvPicPr>
          <p:nvPr/>
        </p:nvPicPr>
        <p:blipFill>
          <a:blip r:embed="rId4"/>
          <a:stretch>
            <a:fillRect/>
          </a:stretch>
        </p:blipFill>
        <p:spPr>
          <a:xfrm>
            <a:off x="4253946" y="1121828"/>
            <a:ext cx="3564571" cy="4614333"/>
          </a:xfrm>
          <a:prstGeom prst="rect">
            <a:avLst/>
          </a:prstGeom>
          <a:scene3d>
            <a:camera prst="orthographicFront"/>
            <a:lightRig rig="threePt" dir="t"/>
          </a:scene3d>
          <a:sp3d>
            <a:bevelT/>
          </a:sp3d>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8177" y="1121828"/>
            <a:ext cx="3657151" cy="4614333"/>
          </a:xfrm>
          <a:prstGeom prst="rect">
            <a:avLst/>
          </a:prstGeom>
          <a:effectLst>
            <a:softEdge rad="12700"/>
          </a:effectLst>
          <a:scene3d>
            <a:camera prst="orthographicFront"/>
            <a:lightRig rig="threePt" dir="t"/>
          </a:scene3d>
          <a:sp3d>
            <a:bevelT/>
          </a:sp3d>
        </p:spPr>
      </p:pic>
    </p:spTree>
    <p:extLst>
      <p:ext uri="{BB962C8B-B14F-4D97-AF65-F5344CB8AC3E}">
        <p14:creationId xmlns:p14="http://schemas.microsoft.com/office/powerpoint/2010/main" val="4257990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CE60BCB-AED1-4EF1-9A21-2E3FD7C817FA}"/>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solidFill>
                  <a:schemeClr val="bg1"/>
                </a:solidFill>
                <a:latin typeface="+mj-lt"/>
                <a:ea typeface="+mj-ea"/>
                <a:cs typeface="+mj-cs"/>
              </a:rPr>
              <a:t>Release 5 Resources</a:t>
            </a:r>
            <a:br>
              <a:rPr lang="en-US" sz="4400" dirty="0">
                <a:solidFill>
                  <a:schemeClr val="bg1"/>
                </a:solidFill>
                <a:latin typeface="+mj-lt"/>
                <a:ea typeface="+mj-ea"/>
                <a:cs typeface="+mj-cs"/>
              </a:rPr>
            </a:br>
            <a:r>
              <a:rPr lang="en-US" sz="4400" dirty="0">
                <a:solidFill>
                  <a:schemeClr val="bg1"/>
                </a:solidFill>
                <a:latin typeface="+mj-lt"/>
                <a:ea typeface="+mj-ea"/>
                <a:cs typeface="+mj-cs"/>
              </a:rPr>
              <a:t>and</a:t>
            </a:r>
            <a:r>
              <a:rPr lang="en-US" sz="4400" kern="1200" dirty="0">
                <a:solidFill>
                  <a:schemeClr val="bg1"/>
                </a:solidFill>
                <a:latin typeface="+mj-lt"/>
                <a:ea typeface="+mj-ea"/>
                <a:cs typeface="+mj-cs"/>
              </a:rPr>
              <a:t> </a:t>
            </a:r>
            <a:r>
              <a:rPr lang="en-US" sz="4400" dirty="0">
                <a:solidFill>
                  <a:schemeClr val="bg1"/>
                </a:solidFill>
                <a:latin typeface="+mj-lt"/>
                <a:ea typeface="+mj-ea"/>
                <a:cs typeface="+mj-cs"/>
              </a:rPr>
              <a:t>E</a:t>
            </a:r>
            <a:r>
              <a:rPr lang="en-US" sz="4400" kern="1200" dirty="0">
                <a:solidFill>
                  <a:schemeClr val="bg1"/>
                </a:solidFill>
                <a:latin typeface="+mj-lt"/>
                <a:ea typeface="+mj-ea"/>
                <a:cs typeface="+mj-cs"/>
              </a:rPr>
              <a:t>mail </a:t>
            </a:r>
            <a:r>
              <a:rPr lang="en-US" sz="4400" dirty="0">
                <a:solidFill>
                  <a:schemeClr val="bg1"/>
                </a:solidFill>
                <a:latin typeface="+mj-lt"/>
                <a:ea typeface="+mj-ea"/>
                <a:cs typeface="+mj-cs"/>
              </a:rPr>
              <a:t>F</a:t>
            </a:r>
            <a:r>
              <a:rPr lang="en-US" sz="4400" kern="1200" dirty="0">
                <a:solidFill>
                  <a:schemeClr val="bg1"/>
                </a:solidFill>
                <a:latin typeface="+mj-lt"/>
                <a:ea typeface="+mj-ea"/>
                <a:cs typeface="+mj-cs"/>
              </a:rPr>
              <a:t>orums</a:t>
            </a:r>
          </a:p>
        </p:txBody>
      </p:sp>
      <p:sp>
        <p:nvSpPr>
          <p:cNvPr id="7" name="Content Placeholder 2">
            <a:extLst>
              <a:ext uri="{FF2B5EF4-FFF2-40B4-BE49-F238E27FC236}">
                <a16:creationId xmlns:a16="http://schemas.microsoft.com/office/drawing/2014/main" id="{4F33FD71-F311-4DCC-A419-D77595E8749F}"/>
              </a:ext>
            </a:extLst>
          </p:cNvPr>
          <p:cNvSpPr txBox="1">
            <a:spLocks/>
          </p:cNvSpPr>
          <p:nvPr/>
        </p:nvSpPr>
        <p:spPr>
          <a:xfrm>
            <a:off x="5414679" y="676233"/>
            <a:ext cx="5946741" cy="546943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The COUNTER Code of Practice Release 5: </a:t>
            </a:r>
            <a:r>
              <a:rPr lang="de-DE" sz="2400" dirty="0"/>
              <a:t> </a:t>
            </a:r>
            <a:r>
              <a:rPr lang="de-DE" sz="2400" u="sng" dirty="0">
                <a:hlinkClick r:id="rId3"/>
              </a:rPr>
              <a:t>https://www.projectcounter.org/code-of-practice-five-sections/abstract/</a:t>
            </a:r>
            <a:endParaRPr lang="en-GB" sz="2400" dirty="0"/>
          </a:p>
          <a:p>
            <a:r>
              <a:rPr lang="en-GB" sz="2400" dirty="0"/>
              <a:t>Frequently asked questions about the Code of Practice Release 5: </a:t>
            </a:r>
            <a:r>
              <a:rPr lang="de-DE" sz="2400" u="sng" dirty="0">
                <a:hlinkClick r:id="rId4"/>
              </a:rPr>
              <a:t>https://www.projectcounter.org/frequently-asked-questions-faqs-counter-code-practice-release-5/</a:t>
            </a:r>
            <a:endParaRPr lang="de-DE" sz="2400" dirty="0"/>
          </a:p>
          <a:p>
            <a:r>
              <a:rPr lang="en-GB" sz="2400" dirty="0"/>
              <a:t>Friendly Guides to COUNTER Release 5: </a:t>
            </a:r>
            <a:r>
              <a:rPr lang="de-DE" sz="2400" u="sng" dirty="0">
                <a:hlinkClick r:id="rId5"/>
              </a:rPr>
              <a:t>https://www.projectcounter.org/guides/</a:t>
            </a:r>
            <a:endParaRPr lang="en-GB" sz="2400" dirty="0"/>
          </a:p>
          <a:p>
            <a:endParaRPr lang="en-GB" sz="2400" dirty="0"/>
          </a:p>
          <a:p>
            <a:r>
              <a:rPr lang="en-GB" sz="2400" dirty="0"/>
              <a:t>COUNTER Release 5 Library Forum: </a:t>
            </a:r>
            <a:r>
              <a:rPr lang="de-DE" sz="2000" u="sng" dirty="0">
                <a:hlinkClick r:id="rId6"/>
              </a:rPr>
              <a:t>https://www.jiscmail.ac.uk/cgi-bin/webadmin?A0=COUNTER-R5-LIB</a:t>
            </a:r>
            <a:endParaRPr lang="en-GB" sz="2400" dirty="0"/>
          </a:p>
          <a:p>
            <a:r>
              <a:rPr lang="en-GB" sz="2400" dirty="0"/>
              <a:t>COUNTER Release 5 Implementation Forum: </a:t>
            </a:r>
            <a:r>
              <a:rPr lang="de-DE" sz="2000" u="sng" dirty="0">
                <a:hlinkClick r:id="rId7"/>
              </a:rPr>
              <a:t>https://www.jiscmail.ac.uk/cgi-bin/webadmin?A0=COUNTER-R5</a:t>
            </a:r>
            <a:endParaRPr lang="en-GB" sz="2400" dirty="0"/>
          </a:p>
          <a:p>
            <a:r>
              <a:rPr lang="en-GB" sz="2400" dirty="0" err="1"/>
              <a:t>Deutschsprachige</a:t>
            </a:r>
            <a:r>
              <a:rPr lang="en-GB" sz="2400" dirty="0"/>
              <a:t> Gauss-</a:t>
            </a:r>
            <a:r>
              <a:rPr lang="en-GB" sz="2400" dirty="0" err="1"/>
              <a:t>Mailingliste</a:t>
            </a:r>
            <a:r>
              <a:rPr lang="en-GB" sz="2400" dirty="0"/>
              <a:t>: </a:t>
            </a:r>
            <a:r>
              <a:rPr lang="de-DE" sz="2000" u="sng" dirty="0">
                <a:hlinkClick r:id="rId8"/>
              </a:rPr>
              <a:t>http://dlist.server.uni-frankfurt.de/mailman/listinfo/gauss-list</a:t>
            </a:r>
            <a:endParaRPr lang="en-GB" sz="2400" dirty="0"/>
          </a:p>
          <a:p>
            <a:endParaRPr lang="en-GB" sz="2400" dirty="0"/>
          </a:p>
          <a:p>
            <a:r>
              <a:rPr lang="en-GB" sz="2400" dirty="0"/>
              <a:t>@</a:t>
            </a:r>
            <a:r>
              <a:rPr lang="en-GB" sz="2400" dirty="0" err="1"/>
              <a:t>ProjektCounter</a:t>
            </a:r>
            <a:r>
              <a:rPr lang="en-GB" sz="2400" dirty="0"/>
              <a:t>: </a:t>
            </a:r>
            <a:r>
              <a:rPr lang="de-DE" sz="2000" u="sng" dirty="0">
                <a:hlinkClick r:id="rId9"/>
              </a:rPr>
              <a:t>https://twitter.com/ProjectCounter</a:t>
            </a:r>
            <a:endParaRPr lang="en-GB" sz="2400" dirty="0"/>
          </a:p>
          <a:p>
            <a:endParaRPr lang="en-GB" sz="2000" dirty="0"/>
          </a:p>
        </p:txBody>
      </p:sp>
    </p:spTree>
    <p:extLst>
      <p:ext uri="{BB962C8B-B14F-4D97-AF65-F5344CB8AC3E}">
        <p14:creationId xmlns:p14="http://schemas.microsoft.com/office/powerpoint/2010/main" val="2546245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98B355-D86F-4818-993D-D5882CEAE986}"/>
              </a:ext>
            </a:extLst>
          </p:cNvPr>
          <p:cNvPicPr>
            <a:picLocks noChangeAspect="1"/>
          </p:cNvPicPr>
          <p:nvPr/>
        </p:nvPicPr>
        <p:blipFill>
          <a:blip r:embed="rId3"/>
          <a:stretch>
            <a:fillRect/>
          </a:stretch>
        </p:blipFill>
        <p:spPr>
          <a:xfrm>
            <a:off x="7205301" y="1820333"/>
            <a:ext cx="4036181" cy="4036181"/>
          </a:xfrm>
          <a:prstGeom prst="rect">
            <a:avLst/>
          </a:prstGeom>
        </p:spPr>
      </p:pic>
      <p:sp>
        <p:nvSpPr>
          <p:cNvPr id="12"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p:cNvSpPr>
            <a:spLocks noGrp="1"/>
          </p:cNvSpPr>
          <p:nvPr>
            <p:ph idx="1"/>
          </p:nvPr>
        </p:nvSpPr>
        <p:spPr>
          <a:xfrm>
            <a:off x="838199" y="1825625"/>
            <a:ext cx="4128169" cy="3399518"/>
          </a:xfrm>
        </p:spPr>
        <p:txBody>
          <a:bodyPr>
            <a:normAutofit/>
          </a:bodyPr>
          <a:lstStyle/>
          <a:p>
            <a:pPr marL="0" indent="0">
              <a:buNone/>
            </a:pPr>
            <a:r>
              <a:rPr lang="en-GB" sz="2000" dirty="0">
                <a:solidFill>
                  <a:schemeClr val="bg1"/>
                </a:solidFill>
              </a:rPr>
              <a:t>Irene Barbers</a:t>
            </a:r>
            <a:br>
              <a:rPr lang="en-GB" sz="2000" dirty="0">
                <a:solidFill>
                  <a:schemeClr val="bg1"/>
                </a:solidFill>
              </a:rPr>
            </a:br>
            <a:r>
              <a:rPr lang="en-GB" sz="2000" dirty="0" err="1">
                <a:solidFill>
                  <a:schemeClr val="bg1"/>
                </a:solidFill>
              </a:rPr>
              <a:t>Forschungszentrum</a:t>
            </a:r>
            <a:r>
              <a:rPr lang="en-GB" sz="2000" dirty="0">
                <a:solidFill>
                  <a:schemeClr val="bg1"/>
                </a:solidFill>
              </a:rPr>
              <a:t> </a:t>
            </a:r>
            <a:r>
              <a:rPr lang="en-GB" sz="2000" dirty="0" err="1">
                <a:solidFill>
                  <a:schemeClr val="bg1"/>
                </a:solidFill>
              </a:rPr>
              <a:t>Jülich</a:t>
            </a:r>
            <a:r>
              <a:rPr lang="en-GB" sz="2000" dirty="0">
                <a:solidFill>
                  <a:schemeClr val="bg1"/>
                </a:solidFill>
              </a:rPr>
              <a:t> GmbH</a:t>
            </a:r>
            <a:br>
              <a:rPr lang="en-GB" sz="2000" dirty="0">
                <a:solidFill>
                  <a:schemeClr val="bg1"/>
                </a:solidFill>
              </a:rPr>
            </a:br>
            <a:r>
              <a:rPr lang="en-GB" sz="2000" dirty="0">
                <a:solidFill>
                  <a:schemeClr val="bg1"/>
                </a:solidFill>
              </a:rPr>
              <a:t>COUNTER Executive Committee</a:t>
            </a:r>
            <a:br>
              <a:rPr lang="en-GB" sz="2000" dirty="0">
                <a:solidFill>
                  <a:schemeClr val="bg1"/>
                </a:solidFill>
              </a:rPr>
            </a:br>
            <a:r>
              <a:rPr lang="en-GB" sz="2000" dirty="0">
                <a:solidFill>
                  <a:schemeClr val="bg1"/>
                </a:solidFill>
                <a:hlinkClick r:id="rId4"/>
              </a:rPr>
              <a:t>i.barbers@fz-juelich.de</a:t>
            </a:r>
            <a:endParaRPr lang="en-GB" sz="2000" dirty="0">
              <a:solidFill>
                <a:schemeClr val="bg1"/>
              </a:solidFill>
            </a:endParaRPr>
          </a:p>
          <a:p>
            <a:pPr marL="0" indent="0">
              <a:buNone/>
            </a:pPr>
            <a:r>
              <a:rPr lang="en-GB" sz="2000" dirty="0">
                <a:solidFill>
                  <a:schemeClr val="bg1"/>
                </a:solidFill>
              </a:rPr>
              <a:t>Lorraine Estelle</a:t>
            </a:r>
            <a:br>
              <a:rPr lang="en-GB" sz="2000" dirty="0">
                <a:solidFill>
                  <a:schemeClr val="bg1"/>
                </a:solidFill>
              </a:rPr>
            </a:br>
            <a:r>
              <a:rPr lang="en-GB" sz="2000" dirty="0">
                <a:solidFill>
                  <a:schemeClr val="bg1"/>
                </a:solidFill>
              </a:rPr>
              <a:t>COUNTER Project Director</a:t>
            </a:r>
            <a:br>
              <a:rPr lang="en-GB" sz="2000" dirty="0">
                <a:solidFill>
                  <a:schemeClr val="bg1"/>
                </a:solidFill>
              </a:rPr>
            </a:br>
            <a:r>
              <a:rPr lang="en-GB" sz="2000" dirty="0">
                <a:solidFill>
                  <a:schemeClr val="bg1"/>
                </a:solidFill>
                <a:hlinkClick r:id="rId5"/>
              </a:rPr>
              <a:t>lorraine.estelle@counterusage.org</a:t>
            </a:r>
            <a:r>
              <a:rPr lang="en-GB" sz="2000" dirty="0">
                <a:solidFill>
                  <a:schemeClr val="bg1"/>
                </a:solidFill>
              </a:rPr>
              <a:t> </a:t>
            </a:r>
          </a:p>
          <a:p>
            <a:pPr marL="0" indent="0">
              <a:buNone/>
            </a:pPr>
            <a:r>
              <a:rPr lang="en-GB" sz="2000" dirty="0">
                <a:solidFill>
                  <a:schemeClr val="bg1"/>
                </a:solidFill>
              </a:rPr>
              <a:t>Bernd </a:t>
            </a:r>
            <a:r>
              <a:rPr lang="en-GB" sz="2000" dirty="0" err="1">
                <a:solidFill>
                  <a:schemeClr val="bg1"/>
                </a:solidFill>
              </a:rPr>
              <a:t>Oberknapp</a:t>
            </a:r>
            <a:br>
              <a:rPr lang="en-GB" sz="2000" dirty="0">
                <a:solidFill>
                  <a:schemeClr val="bg1"/>
                </a:solidFill>
              </a:rPr>
            </a:br>
            <a:r>
              <a:rPr lang="en-GB" sz="2000" dirty="0">
                <a:solidFill>
                  <a:schemeClr val="bg1"/>
                </a:solidFill>
              </a:rPr>
              <a:t>COUNTER Executive Committee</a:t>
            </a:r>
            <a:br>
              <a:rPr lang="en-GB" sz="2000" dirty="0">
                <a:solidFill>
                  <a:schemeClr val="bg1"/>
                </a:solidFill>
              </a:rPr>
            </a:br>
            <a:r>
              <a:rPr lang="en-GB" sz="2000" dirty="0">
                <a:solidFill>
                  <a:schemeClr val="bg1"/>
                </a:solidFill>
              </a:rPr>
              <a:t>COUNTER Technical Advisory Group</a:t>
            </a:r>
            <a:br>
              <a:rPr lang="en-GB" sz="2000" dirty="0">
                <a:solidFill>
                  <a:schemeClr val="bg1"/>
                </a:solidFill>
              </a:rPr>
            </a:br>
            <a:r>
              <a:rPr lang="en-GB" sz="2000" dirty="0">
                <a:solidFill>
                  <a:schemeClr val="bg1"/>
                </a:solidFill>
                <a:hlinkClick r:id="rId4"/>
              </a:rPr>
              <a:t>bo@ub.uni-Freiburg.de</a:t>
            </a:r>
            <a:endParaRPr lang="en-GB" sz="2000" dirty="0">
              <a:solidFill>
                <a:schemeClr val="bg1"/>
              </a:solidFill>
            </a:endParaRPr>
          </a:p>
          <a:p>
            <a:pPr marL="0" indent="0">
              <a:buNone/>
            </a:pPr>
            <a:endParaRPr lang="en-GB" sz="2000" dirty="0">
              <a:solidFill>
                <a:schemeClr val="bg1"/>
              </a:solidFill>
            </a:endParaRPr>
          </a:p>
          <a:p>
            <a:endParaRPr lang="en-GB" sz="2000" dirty="0">
              <a:solidFill>
                <a:schemeClr val="bg1"/>
              </a:solidFill>
            </a:endParaRPr>
          </a:p>
        </p:txBody>
      </p:sp>
    </p:spTree>
    <p:extLst>
      <p:ext uri="{BB962C8B-B14F-4D97-AF65-F5344CB8AC3E}">
        <p14:creationId xmlns:p14="http://schemas.microsoft.com/office/powerpoint/2010/main" val="4210512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09FCB92-B1B2-4F1E-B63B-2D3A3EF2B9D3}"/>
              </a:ext>
            </a:extLst>
          </p:cNvPr>
          <p:cNvSpPr txBox="1"/>
          <p:nvPr/>
        </p:nvSpPr>
        <p:spPr>
          <a:xfrm>
            <a:off x="414068" y="362309"/>
            <a:ext cx="11041811" cy="6186309"/>
          </a:xfrm>
          <a:prstGeom prst="rect">
            <a:avLst/>
          </a:prstGeom>
          <a:noFill/>
        </p:spPr>
        <p:txBody>
          <a:bodyPr wrap="square" rtlCol="0">
            <a:spAutoFit/>
          </a:bodyPr>
          <a:lstStyle/>
          <a:p>
            <a:r>
              <a:rPr lang="de-DE" b="1" dirty="0"/>
              <a:t>Ihre Fragen aus dem Chatverlauf:</a:t>
            </a:r>
          </a:p>
          <a:p>
            <a:r>
              <a:rPr lang="de-DE" dirty="0"/>
              <a:t> </a:t>
            </a:r>
          </a:p>
          <a:p>
            <a:r>
              <a:rPr lang="de-DE" b="1" dirty="0"/>
              <a:t>YOP: Jahr der Publikation des Online Contents oder Jahr der Veröffentlichung des gedruckten Inhalts, der digitalisiert wurde? </a:t>
            </a:r>
            <a:r>
              <a:rPr lang="de-DE" dirty="0">
                <a:sym typeface="Wingdings" panose="05000000000000000000" pitchFamily="2" charset="2"/>
              </a:rPr>
              <a:t></a:t>
            </a:r>
            <a:r>
              <a:rPr lang="de-DE" dirty="0"/>
              <a:t> Das Jahr der „Version </a:t>
            </a:r>
            <a:r>
              <a:rPr lang="de-DE" dirty="0" err="1"/>
              <a:t>of</a:t>
            </a:r>
            <a:r>
              <a:rPr lang="de-DE" dirty="0"/>
              <a:t> </a:t>
            </a:r>
            <a:r>
              <a:rPr lang="de-DE" dirty="0" err="1"/>
              <a:t>Record</a:t>
            </a:r>
            <a:r>
              <a:rPr lang="de-DE" dirty="0"/>
              <a:t>“, im Zweifelsfall das Printjahr.</a:t>
            </a:r>
          </a:p>
          <a:p>
            <a:r>
              <a:rPr lang="de-DE" dirty="0"/>
              <a:t> </a:t>
            </a:r>
          </a:p>
          <a:p>
            <a:r>
              <a:rPr lang="de-DE" b="1" dirty="0"/>
              <a:t>Wie werden </a:t>
            </a:r>
            <a:r>
              <a:rPr lang="de-DE" b="1" dirty="0" err="1"/>
              <a:t>Result</a:t>
            </a:r>
            <a:r>
              <a:rPr lang="de-DE" b="1" dirty="0"/>
              <a:t> Clicks und </a:t>
            </a:r>
            <a:r>
              <a:rPr lang="de-DE" b="1" dirty="0" err="1"/>
              <a:t>Record</a:t>
            </a:r>
            <a:r>
              <a:rPr lang="de-DE" b="1" dirty="0"/>
              <a:t> Views von COUNTER R4 bei R5 behandelt? </a:t>
            </a:r>
            <a:r>
              <a:rPr lang="de-DE" dirty="0">
                <a:sym typeface="Wingdings" panose="05000000000000000000" pitchFamily="2" charset="2"/>
              </a:rPr>
              <a:t></a:t>
            </a:r>
            <a:r>
              <a:rPr lang="de-DE" dirty="0"/>
              <a:t> Da es bei Release 4 Überschneidungen zwischen diesen beiden Metriken gibt und die Auswertung entsprechend komplex ist, wird es sie in Release 5 nicht mehr geben. Stattdessen werden einheitlich „</a:t>
            </a:r>
            <a:r>
              <a:rPr lang="de-DE" dirty="0" err="1"/>
              <a:t>Investigations</a:t>
            </a:r>
            <a:r>
              <a:rPr lang="de-DE" dirty="0"/>
              <a:t>“ gezählt, und, falls in einer Datenbank Volltextnutzung möglich ist, auch „</a:t>
            </a:r>
            <a:r>
              <a:rPr lang="de-DE" dirty="0" err="1"/>
              <a:t>Requests</a:t>
            </a:r>
            <a:r>
              <a:rPr lang="de-DE" dirty="0"/>
              <a:t>“.</a:t>
            </a:r>
          </a:p>
          <a:p>
            <a:r>
              <a:rPr lang="de-DE" dirty="0"/>
              <a:t> </a:t>
            </a:r>
          </a:p>
          <a:p>
            <a:r>
              <a:rPr lang="de-DE" b="1" dirty="0"/>
              <a:t>Warum gilt 9999 für YOP bei Presseartikeln? Sie haben doch ein konkretes Jahr beim Erscheinungsdatum. </a:t>
            </a:r>
            <a:r>
              <a:rPr lang="de-DE" dirty="0">
                <a:sym typeface="Wingdings" panose="05000000000000000000" pitchFamily="2" charset="2"/>
              </a:rPr>
              <a:t></a:t>
            </a:r>
            <a:r>
              <a:rPr lang="de-DE" dirty="0"/>
              <a:t> Das sollte eigentlich nur dann der Fall sein, wenn es sich um einen „</a:t>
            </a:r>
            <a:r>
              <a:rPr lang="de-DE" dirty="0" err="1"/>
              <a:t>Article</a:t>
            </a:r>
            <a:r>
              <a:rPr lang="de-DE" dirty="0"/>
              <a:t> in Press“ handelt, zum Zeitpunkt des Abrufs also noch kein Erscheinungsjahr hinterlegt war. Setzt ein Anbieter das YOP zunächst auf 9999, weil das Erscheinungsjahr noch nicht bekannt ist, muss dies später korrigiert werden.</a:t>
            </a:r>
          </a:p>
          <a:p>
            <a:r>
              <a:rPr lang="de-DE" dirty="0"/>
              <a:t> </a:t>
            </a:r>
          </a:p>
          <a:p>
            <a:r>
              <a:rPr lang="de-DE" b="1" dirty="0"/>
              <a:t>Nochmal zu OA: Heißt das für Hosts dass sie nun in einer Trefferliste von Fachzeitschriften zwischen Open-Access- und Nicht-Open-Access-Artikeln unterscheiden müssen? </a:t>
            </a:r>
            <a:r>
              <a:rPr lang="de-DE" dirty="0">
                <a:sym typeface="Wingdings" panose="05000000000000000000" pitchFamily="2" charset="2"/>
              </a:rPr>
              <a:t></a:t>
            </a:r>
            <a:r>
              <a:rPr lang="de-DE" dirty="0"/>
              <a:t> Nicht in dem Sinn, dass dies angezeigt werden müsste, denn der COUNTER Code </a:t>
            </a:r>
            <a:r>
              <a:rPr lang="de-DE" dirty="0" err="1"/>
              <a:t>of</a:t>
            </a:r>
            <a:r>
              <a:rPr lang="de-DE" dirty="0"/>
              <a:t> Practice nimmt keinen Einfluss auf die Anzeige. Wenn es in der Trefferliste eine Aktion gibt, die als „Investigation“ gezählt wird, wie das Anklicken eines </a:t>
            </a:r>
            <a:r>
              <a:rPr lang="de-DE" dirty="0" err="1"/>
              <a:t>Linkresolver</a:t>
            </a:r>
            <a:r>
              <a:rPr lang="de-DE" dirty="0"/>
              <a:t>-Link für den Treffer, muss dafür allerdings der „</a:t>
            </a:r>
            <a:r>
              <a:rPr lang="de-DE" dirty="0" err="1"/>
              <a:t>Access_Type</a:t>
            </a:r>
            <a:r>
              <a:rPr lang="de-DE" dirty="0"/>
              <a:t>“ ermittelt werden können, entweder schon beim Erfassen der Nutzung oder später anhand der erfassten Daten.</a:t>
            </a:r>
          </a:p>
          <a:p>
            <a:endParaRPr lang="de-DE" dirty="0"/>
          </a:p>
        </p:txBody>
      </p:sp>
    </p:spTree>
    <p:extLst>
      <p:ext uri="{BB962C8B-B14F-4D97-AF65-F5344CB8AC3E}">
        <p14:creationId xmlns:p14="http://schemas.microsoft.com/office/powerpoint/2010/main" val="325411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9459" y="642938"/>
            <a:ext cx="3670808" cy="5502264"/>
          </a:xfrm>
        </p:spPr>
        <p:txBody>
          <a:bodyPr vert="horz" lIns="91440" tIns="45720" rIns="91440" bIns="45720" rtlCol="0" anchor="ctr">
            <a:normAutofit/>
          </a:bodyPr>
          <a:lstStyle/>
          <a:p>
            <a:r>
              <a:rPr lang="en-US" kern="1200" dirty="0">
                <a:solidFill>
                  <a:srgbClr val="FFFFFF"/>
                </a:solidFill>
                <a:latin typeface="+mj-lt"/>
                <a:ea typeface="+mj-ea"/>
                <a:cs typeface="+mj-cs"/>
              </a:rPr>
              <a:t>Four Master Reports are the Foundation of COUNTER R5 Reports</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12B331-E8A1-47FE-BC8F-1E1877B5BAD4}" type="slidenum">
              <a:rPr lang="en-US">
                <a:solidFill>
                  <a:schemeClr val="bg1"/>
                </a:solidFill>
              </a:rPr>
              <a:pPr>
                <a:spcAft>
                  <a:spcPts val="600"/>
                </a:spcAft>
              </a:pPr>
              <a:t>5</a:t>
            </a:fld>
            <a:endParaRPr lang="en-US">
              <a:solidFill>
                <a:schemeClr val="bg1"/>
              </a:solidFill>
            </a:endParaRPr>
          </a:p>
        </p:txBody>
      </p:sp>
      <p:graphicFrame>
        <p:nvGraphicFramePr>
          <p:cNvPr id="22" name="TextBox 2"/>
          <p:cNvGraphicFramePr/>
          <p:nvPr>
            <p:extLst>
              <p:ext uri="{D42A27DB-BD31-4B8C-83A1-F6EECF244321}">
                <p14:modId xmlns:p14="http://schemas.microsoft.com/office/powerpoint/2010/main" val="1947964033"/>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82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1738B78-BABF-4CBC-B962-4C330CA5A83E}"/>
              </a:ext>
            </a:extLst>
          </p:cNvPr>
          <p:cNvSpPr txBox="1"/>
          <p:nvPr/>
        </p:nvSpPr>
        <p:spPr>
          <a:xfrm>
            <a:off x="382137" y="409433"/>
            <a:ext cx="10645254" cy="2862322"/>
          </a:xfrm>
          <a:prstGeom prst="rect">
            <a:avLst/>
          </a:prstGeom>
          <a:noFill/>
        </p:spPr>
        <p:txBody>
          <a:bodyPr wrap="square" rtlCol="0">
            <a:spAutoFit/>
          </a:bodyPr>
          <a:lstStyle/>
          <a:p>
            <a:r>
              <a:rPr lang="de-DE" b="1" dirty="0"/>
              <a:t>Ist in R5 eine Vergleichbarkeit der Nutzung zwischen OA und Nicht-OA Version eines Artikels unterstützt? </a:t>
            </a:r>
            <a:r>
              <a:rPr lang="de-DE" dirty="0">
                <a:sym typeface="Wingdings" panose="05000000000000000000" pitchFamily="2" charset="2"/>
              </a:rPr>
              <a:t></a:t>
            </a:r>
            <a:r>
              <a:rPr lang="de-DE" dirty="0"/>
              <a:t> Bisher nicht. Eine Arbeitsgruppe arbeitet an der Entwicklung des </a:t>
            </a:r>
            <a:r>
              <a:rPr lang="de-DE" dirty="0" err="1"/>
              <a:t>Metric</a:t>
            </a:r>
            <a:r>
              <a:rPr lang="de-DE" dirty="0"/>
              <a:t> Type „</a:t>
            </a:r>
            <a:r>
              <a:rPr lang="de-DE" dirty="0" err="1"/>
              <a:t>OA_Delayed</a:t>
            </a:r>
            <a:r>
              <a:rPr lang="de-DE" dirty="0"/>
              <a:t>“ (Nutzung von Artikeln, die auf der Anbieterseite nach einer Embargofrist freigeschaltet werden). Methoden zur technischen Umsetzung müssen noch entwickelt werden. Es gibt auch Bestrebungen, die Nutzung von Artikeln in </a:t>
            </a:r>
            <a:r>
              <a:rPr lang="de-DE" dirty="0" err="1"/>
              <a:t>Repositories</a:t>
            </a:r>
            <a:r>
              <a:rPr lang="de-DE" dirty="0"/>
              <a:t> mit zu erfassen (Distributed </a:t>
            </a:r>
            <a:r>
              <a:rPr lang="de-DE" dirty="0" err="1"/>
              <a:t>Usage</a:t>
            </a:r>
            <a:r>
              <a:rPr lang="de-DE" dirty="0"/>
              <a:t> </a:t>
            </a:r>
            <a:r>
              <a:rPr lang="de-DE" dirty="0" err="1"/>
              <a:t>Logging</a:t>
            </a:r>
            <a:r>
              <a:rPr lang="de-DE" dirty="0"/>
              <a:t>).</a:t>
            </a:r>
          </a:p>
          <a:p>
            <a:r>
              <a:rPr lang="de-DE" dirty="0"/>
              <a:t> </a:t>
            </a:r>
          </a:p>
          <a:p>
            <a:r>
              <a:rPr lang="de-DE" b="1" dirty="0"/>
              <a:t>Wenn 2019 für das aktuelle und die letzten beiden Jahren R5 gelten muss, wird R5 auch für die Jahre davor angeboten oder ist dies freiwillig? </a:t>
            </a:r>
            <a:r>
              <a:rPr lang="de-DE" dirty="0">
                <a:sym typeface="Wingdings" panose="05000000000000000000" pitchFamily="2" charset="2"/>
              </a:rPr>
              <a:t></a:t>
            </a:r>
            <a:r>
              <a:rPr lang="de-DE" dirty="0"/>
              <a:t> R5 für noch weiter zurückliegende Jahre ist freiwillig. Die Anbieter können auf Grundlage der R5-Daten auch R4-Reports generieren.</a:t>
            </a:r>
          </a:p>
          <a:p>
            <a:endParaRPr lang="de-DE" dirty="0"/>
          </a:p>
        </p:txBody>
      </p:sp>
    </p:spTree>
    <p:extLst>
      <p:ext uri="{BB962C8B-B14F-4D97-AF65-F5344CB8AC3E}">
        <p14:creationId xmlns:p14="http://schemas.microsoft.com/office/powerpoint/2010/main" val="218828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44CE1D-7F68-4C81-83AC-FC5CDF4754B5}"/>
              </a:ext>
            </a:extLst>
          </p:cNvPr>
          <p:cNvSpPr txBox="1"/>
          <p:nvPr/>
        </p:nvSpPr>
        <p:spPr>
          <a:xfrm>
            <a:off x="640080" y="2074363"/>
            <a:ext cx="2752354" cy="2709275"/>
          </a:xfrm>
          <a:prstGeom prst="ellipse">
            <a:avLst/>
          </a:prstGeom>
          <a:solidFill>
            <a:srgbClr val="1188B4"/>
          </a:solidFill>
          <a:ln w="174625" cmpd="thinThick">
            <a:solidFill>
              <a:schemeClr val="tx1">
                <a:lumMod val="85000"/>
                <a:lumOff val="15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2600" i="1" kern="1200" dirty="0">
                <a:solidFill>
                  <a:schemeClr val="bg1"/>
                </a:solidFill>
                <a:latin typeface="+mj-lt"/>
                <a:ea typeface="+mj-ea"/>
                <a:cs typeface="+mj-cs"/>
              </a:rPr>
              <a:t>Example of a user interface</a:t>
            </a:r>
            <a:endParaRPr lang="en-US" sz="2600" kern="1200" dirty="0">
              <a:solidFill>
                <a:schemeClr val="bg1"/>
              </a:solidFill>
              <a:latin typeface="+mj-lt"/>
              <a:ea typeface="+mj-ea"/>
              <a:cs typeface="+mj-cs"/>
            </a:endParaRPr>
          </a:p>
        </p:txBody>
      </p:sp>
      <p:pic>
        <p:nvPicPr>
          <p:cNvPr id="2" name="Picture 1">
            <a:extLst>
              <a:ext uri="{FF2B5EF4-FFF2-40B4-BE49-F238E27FC236}">
                <a16:creationId xmlns:a16="http://schemas.microsoft.com/office/drawing/2014/main" id="{9FF06EAE-8D9F-4724-A4AB-6ACF79D9B4E3}"/>
              </a:ext>
            </a:extLst>
          </p:cNvPr>
          <p:cNvPicPr>
            <a:picLocks noChangeAspect="1"/>
          </p:cNvPicPr>
          <p:nvPr/>
        </p:nvPicPr>
        <p:blipFill>
          <a:blip r:embed="rId3"/>
          <a:stretch>
            <a:fillRect/>
          </a:stretch>
        </p:blipFill>
        <p:spPr>
          <a:xfrm>
            <a:off x="3717312" y="286490"/>
            <a:ext cx="7352307" cy="6060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256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88B4"/>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44CE1D-7F68-4C81-83AC-FC5CDF4754B5}"/>
              </a:ext>
            </a:extLst>
          </p:cNvPr>
          <p:cNvSpPr txBox="1"/>
          <p:nvPr/>
        </p:nvSpPr>
        <p:spPr>
          <a:xfrm>
            <a:off x="640080" y="2074363"/>
            <a:ext cx="2752354" cy="2709275"/>
          </a:xfrm>
          <a:prstGeom prst="ellipse">
            <a:avLst/>
          </a:prstGeom>
          <a:solidFill>
            <a:srgbClr val="1188B4"/>
          </a:solidFill>
          <a:ln w="174625" cmpd="thinThick">
            <a:solidFill>
              <a:schemeClr val="tx1">
                <a:lumMod val="85000"/>
                <a:lumOff val="15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2600" i="1" kern="1200" dirty="0">
                <a:solidFill>
                  <a:schemeClr val="bg1"/>
                </a:solidFill>
                <a:latin typeface="+mj-lt"/>
                <a:ea typeface="+mj-ea"/>
                <a:cs typeface="+mj-cs"/>
              </a:rPr>
              <a:t>Example of a user interface</a:t>
            </a:r>
            <a:endParaRPr lang="en-US" sz="2600" kern="1200" dirty="0">
              <a:solidFill>
                <a:schemeClr val="bg1"/>
              </a:solidFill>
              <a:latin typeface="+mj-lt"/>
              <a:ea typeface="+mj-ea"/>
              <a:cs typeface="+mj-cs"/>
            </a:endParaRPr>
          </a:p>
        </p:txBody>
      </p:sp>
      <p:pic>
        <p:nvPicPr>
          <p:cNvPr id="2" name="Picture 1">
            <a:extLst>
              <a:ext uri="{FF2B5EF4-FFF2-40B4-BE49-F238E27FC236}">
                <a16:creationId xmlns:a16="http://schemas.microsoft.com/office/drawing/2014/main" id="{9FF06EAE-8D9F-4724-A4AB-6ACF79D9B4E3}"/>
              </a:ext>
            </a:extLst>
          </p:cNvPr>
          <p:cNvPicPr>
            <a:picLocks noChangeAspect="1"/>
          </p:cNvPicPr>
          <p:nvPr/>
        </p:nvPicPr>
        <p:blipFill>
          <a:blip r:embed="rId3"/>
          <a:stretch>
            <a:fillRect/>
          </a:stretch>
        </p:blipFill>
        <p:spPr>
          <a:xfrm>
            <a:off x="3717312" y="286490"/>
            <a:ext cx="7352307" cy="6060523"/>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86728FDE-3853-43AB-934B-354E4DF0B8FF}"/>
              </a:ext>
            </a:extLst>
          </p:cNvPr>
          <p:cNvSpPr txBox="1"/>
          <p:nvPr/>
        </p:nvSpPr>
        <p:spPr>
          <a:xfrm>
            <a:off x="5500255" y="1510145"/>
            <a:ext cx="1261884" cy="369332"/>
          </a:xfrm>
          <a:prstGeom prst="rect">
            <a:avLst/>
          </a:prstGeom>
          <a:noFill/>
        </p:spPr>
        <p:txBody>
          <a:bodyPr wrap="none" rtlCol="0">
            <a:spAutoFit/>
          </a:bodyPr>
          <a:lstStyle/>
          <a:p>
            <a:r>
              <a:rPr lang="en-US" dirty="0">
                <a:solidFill>
                  <a:srgbClr val="FF0000"/>
                </a:solidFill>
              </a:rPr>
              <a:t>2016-01-01</a:t>
            </a:r>
          </a:p>
        </p:txBody>
      </p:sp>
      <p:sp>
        <p:nvSpPr>
          <p:cNvPr id="7" name="TextBox 6">
            <a:extLst>
              <a:ext uri="{FF2B5EF4-FFF2-40B4-BE49-F238E27FC236}">
                <a16:creationId xmlns:a16="http://schemas.microsoft.com/office/drawing/2014/main" id="{80ACCAB7-522D-4993-8A9F-911592540C02}"/>
              </a:ext>
            </a:extLst>
          </p:cNvPr>
          <p:cNvSpPr txBox="1"/>
          <p:nvPr/>
        </p:nvSpPr>
        <p:spPr>
          <a:xfrm>
            <a:off x="7393465" y="1510145"/>
            <a:ext cx="1261884" cy="369332"/>
          </a:xfrm>
          <a:prstGeom prst="rect">
            <a:avLst/>
          </a:prstGeom>
          <a:noFill/>
        </p:spPr>
        <p:txBody>
          <a:bodyPr wrap="none" rtlCol="0">
            <a:spAutoFit/>
          </a:bodyPr>
          <a:lstStyle/>
          <a:p>
            <a:r>
              <a:rPr lang="en-US" dirty="0">
                <a:solidFill>
                  <a:srgbClr val="FF0000"/>
                </a:solidFill>
              </a:rPr>
              <a:t>2016-12-31</a:t>
            </a:r>
          </a:p>
        </p:txBody>
      </p:sp>
      <p:sp>
        <p:nvSpPr>
          <p:cNvPr id="8" name="TextBox 7">
            <a:extLst>
              <a:ext uri="{FF2B5EF4-FFF2-40B4-BE49-F238E27FC236}">
                <a16:creationId xmlns:a16="http://schemas.microsoft.com/office/drawing/2014/main" id="{7C38AAAE-F01F-46F7-854D-FB95AD5F36DB}"/>
              </a:ext>
            </a:extLst>
          </p:cNvPr>
          <p:cNvSpPr txBox="1"/>
          <p:nvPr/>
        </p:nvSpPr>
        <p:spPr>
          <a:xfrm>
            <a:off x="5465058" y="2074363"/>
            <a:ext cx="2147960" cy="369332"/>
          </a:xfrm>
          <a:prstGeom prst="rect">
            <a:avLst/>
          </a:prstGeom>
          <a:noFill/>
        </p:spPr>
        <p:txBody>
          <a:bodyPr wrap="none" rtlCol="0">
            <a:spAutoFit/>
          </a:bodyPr>
          <a:lstStyle/>
          <a:p>
            <a:r>
              <a:rPr lang="en-US" dirty="0" err="1">
                <a:solidFill>
                  <a:srgbClr val="FF0000"/>
                </a:solidFill>
              </a:rPr>
              <a:t>Total_Item_Requests</a:t>
            </a:r>
            <a:endParaRPr lang="en-US" dirty="0">
              <a:solidFill>
                <a:srgbClr val="FF0000"/>
              </a:solidFill>
            </a:endParaRPr>
          </a:p>
        </p:txBody>
      </p:sp>
      <p:sp>
        <p:nvSpPr>
          <p:cNvPr id="9" name="TextBox 8">
            <a:extLst>
              <a:ext uri="{FF2B5EF4-FFF2-40B4-BE49-F238E27FC236}">
                <a16:creationId xmlns:a16="http://schemas.microsoft.com/office/drawing/2014/main" id="{F907E5CB-1701-4FB0-B6CA-A2D867BB777F}"/>
              </a:ext>
            </a:extLst>
          </p:cNvPr>
          <p:cNvSpPr txBox="1"/>
          <p:nvPr/>
        </p:nvSpPr>
        <p:spPr>
          <a:xfrm>
            <a:off x="5465058" y="2638581"/>
            <a:ext cx="957313" cy="369332"/>
          </a:xfrm>
          <a:prstGeom prst="rect">
            <a:avLst/>
          </a:prstGeom>
          <a:noFill/>
        </p:spPr>
        <p:txBody>
          <a:bodyPr wrap="none" rtlCol="0">
            <a:spAutoFit/>
          </a:bodyPr>
          <a:lstStyle/>
          <a:p>
            <a:r>
              <a:rPr lang="en-US" dirty="0">
                <a:solidFill>
                  <a:srgbClr val="FF0000"/>
                </a:solidFill>
              </a:rPr>
              <a:t>Journals</a:t>
            </a:r>
          </a:p>
        </p:txBody>
      </p:sp>
      <p:sp>
        <p:nvSpPr>
          <p:cNvPr id="11" name="TextBox 10">
            <a:extLst>
              <a:ext uri="{FF2B5EF4-FFF2-40B4-BE49-F238E27FC236}">
                <a16:creationId xmlns:a16="http://schemas.microsoft.com/office/drawing/2014/main" id="{57808EEE-F741-4E98-8741-860AFCDE60F1}"/>
              </a:ext>
            </a:extLst>
          </p:cNvPr>
          <p:cNvSpPr txBox="1"/>
          <p:nvPr/>
        </p:nvSpPr>
        <p:spPr>
          <a:xfrm>
            <a:off x="5465057" y="3219053"/>
            <a:ext cx="1025281" cy="369332"/>
          </a:xfrm>
          <a:prstGeom prst="rect">
            <a:avLst/>
          </a:prstGeom>
          <a:noFill/>
        </p:spPr>
        <p:txBody>
          <a:bodyPr wrap="none" rtlCol="0">
            <a:spAutoFit/>
          </a:bodyPr>
          <a:lstStyle/>
          <a:p>
            <a:r>
              <a:rPr lang="en-US" dirty="0">
                <a:solidFill>
                  <a:srgbClr val="FF0000"/>
                </a:solidFill>
              </a:rPr>
              <a:t>OA_Gold</a:t>
            </a:r>
          </a:p>
        </p:txBody>
      </p:sp>
      <p:sp>
        <p:nvSpPr>
          <p:cNvPr id="15" name="TextBox 14">
            <a:extLst>
              <a:ext uri="{FF2B5EF4-FFF2-40B4-BE49-F238E27FC236}">
                <a16:creationId xmlns:a16="http://schemas.microsoft.com/office/drawing/2014/main" id="{7A08E620-51D4-462E-A02B-745ADC10C08D}"/>
              </a:ext>
            </a:extLst>
          </p:cNvPr>
          <p:cNvSpPr txBox="1"/>
          <p:nvPr/>
        </p:nvSpPr>
        <p:spPr>
          <a:xfrm>
            <a:off x="10002983" y="4345031"/>
            <a:ext cx="365806" cy="369332"/>
          </a:xfrm>
          <a:prstGeom prst="rect">
            <a:avLst/>
          </a:prstGeom>
          <a:noFill/>
        </p:spPr>
        <p:txBody>
          <a:bodyPr wrap="none" rtlCol="0">
            <a:spAutoFit/>
          </a:bodyPr>
          <a:lstStyle/>
          <a:p>
            <a:r>
              <a:rPr lang="en-US" dirty="0">
                <a:solidFill>
                  <a:srgbClr val="FF0000"/>
                </a:solidFill>
                <a:sym typeface="Wingdings" panose="05000000000000000000" pitchFamily="2" charset="2"/>
              </a:rPr>
              <a:t></a:t>
            </a:r>
            <a:endParaRPr lang="en-US" dirty="0">
              <a:solidFill>
                <a:srgbClr val="FF0000"/>
              </a:solidFill>
            </a:endParaRPr>
          </a:p>
        </p:txBody>
      </p:sp>
      <p:sp>
        <p:nvSpPr>
          <p:cNvPr id="17" name="TextBox 16">
            <a:extLst>
              <a:ext uri="{FF2B5EF4-FFF2-40B4-BE49-F238E27FC236}">
                <a16:creationId xmlns:a16="http://schemas.microsoft.com/office/drawing/2014/main" id="{E34F3D31-2F27-4E56-BC60-F1DDF9736248}"/>
              </a:ext>
            </a:extLst>
          </p:cNvPr>
          <p:cNvSpPr txBox="1"/>
          <p:nvPr/>
        </p:nvSpPr>
        <p:spPr>
          <a:xfrm>
            <a:off x="6490338" y="5023904"/>
            <a:ext cx="365806" cy="369332"/>
          </a:xfrm>
          <a:prstGeom prst="rect">
            <a:avLst/>
          </a:prstGeom>
          <a:noFill/>
        </p:spPr>
        <p:txBody>
          <a:bodyPr wrap="none" rtlCol="0">
            <a:spAutoFit/>
          </a:bodyPr>
          <a:lstStyle/>
          <a:p>
            <a:r>
              <a:rPr lang="en-US" dirty="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4924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wipe(left)">
                                      <p:cBhvr>
                                        <p:cTn id="3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P spid="9" grpId="0" build="p"/>
      <p:bldP spid="11" grpId="0" build="p"/>
      <p:bldP spid="15"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9459" y="642938"/>
            <a:ext cx="3670808" cy="5502264"/>
          </a:xfrm>
        </p:spPr>
        <p:txBody>
          <a:bodyPr vert="horz" lIns="91440" tIns="45720" rIns="91440" bIns="45720" rtlCol="0" anchor="ctr">
            <a:normAutofit/>
          </a:bodyPr>
          <a:lstStyle/>
          <a:p>
            <a:r>
              <a:rPr lang="en-US" kern="1200" dirty="0">
                <a:solidFill>
                  <a:srgbClr val="FFFFFF"/>
                </a:solidFill>
                <a:latin typeface="+mj-lt"/>
                <a:ea typeface="+mj-ea"/>
                <a:cs typeface="+mj-cs"/>
              </a:rPr>
              <a:t>“Standard Views” Address the Most Common Use Cases</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12B331-E8A1-47FE-BC8F-1E1877B5BAD4}" type="slidenum">
              <a:rPr lang="en-US">
                <a:solidFill>
                  <a:schemeClr val="bg1"/>
                </a:solidFill>
              </a:rPr>
              <a:pPr>
                <a:spcAft>
                  <a:spcPts val="600"/>
                </a:spcAft>
              </a:pPr>
              <a:t>8</a:t>
            </a:fld>
            <a:endParaRPr lang="en-US">
              <a:solidFill>
                <a:schemeClr val="bg1"/>
              </a:solidFill>
            </a:endParaRPr>
          </a:p>
        </p:txBody>
      </p:sp>
      <p:graphicFrame>
        <p:nvGraphicFramePr>
          <p:cNvPr id="13" name="TextBox 2"/>
          <p:cNvGraphicFramePr/>
          <p:nvPr>
            <p:extLst>
              <p:ext uri="{D42A27DB-BD31-4B8C-83A1-F6EECF244321}">
                <p14:modId xmlns:p14="http://schemas.microsoft.com/office/powerpoint/2010/main" val="4071821120"/>
              </p:ext>
            </p:extLst>
          </p:nvPr>
        </p:nvGraphicFramePr>
        <p:xfrm>
          <a:off x="642938" y="387928"/>
          <a:ext cx="6269037" cy="582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80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56"/>
          <p:cNvSpPr/>
          <p:nvPr/>
        </p:nvSpPr>
        <p:spPr>
          <a:xfrm>
            <a:off x="1765174" y="320041"/>
            <a:ext cx="8661653" cy="5917272"/>
          </a:xfrm>
          <a:prstGeom prst="rect">
            <a:avLst/>
          </a:prstGeom>
          <a:solidFill>
            <a:schemeClr val="dk1">
              <a:alpha val="7843"/>
            </a:schemeClr>
          </a:solidFill>
          <a:ln>
            <a:noFill/>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graphicFrame>
        <p:nvGraphicFramePr>
          <p:cNvPr id="7" name="Tabelle 6"/>
          <p:cNvGraphicFramePr>
            <a:graphicFrameLocks noGrp="1"/>
          </p:cNvGraphicFramePr>
          <p:nvPr>
            <p:extLst/>
          </p:nvPr>
        </p:nvGraphicFramePr>
        <p:xfrm>
          <a:off x="1919535" y="1700808"/>
          <a:ext cx="8352928" cy="3316368"/>
        </p:xfrm>
        <a:graphic>
          <a:graphicData uri="http://schemas.openxmlformats.org/drawingml/2006/table">
            <a:tbl>
              <a:tblPr firstRow="1" bandRow="1">
                <a:tableStyleId>{69012ECD-51FC-41F1-AA8D-1B2483CD663E}</a:tableStyleId>
              </a:tblPr>
              <a:tblGrid>
                <a:gridCol w="208823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370840">
                <a:tc>
                  <a:txBody>
                    <a:bodyPr/>
                    <a:lstStyle/>
                    <a:p>
                      <a:pPr algn="ctr"/>
                      <a:r>
                        <a:rPr lang="de-DE" sz="2000" dirty="0">
                          <a:latin typeface="Calibri" panose="020F0502020204030204" pitchFamily="34" charset="0"/>
                          <a:cs typeface="Calibri" panose="020F0502020204030204" pitchFamily="34" charset="0"/>
                        </a:rPr>
                        <a:t>Release</a:t>
                      </a:r>
                      <a:r>
                        <a:rPr lang="de-DE" sz="2000" baseline="0" dirty="0">
                          <a:latin typeface="Calibri" panose="020F0502020204030204" pitchFamily="34" charset="0"/>
                          <a:cs typeface="Calibri" panose="020F0502020204030204" pitchFamily="34" charset="0"/>
                        </a:rPr>
                        <a:t> 4</a:t>
                      </a:r>
                      <a:endParaRPr lang="de-DE" sz="2000" dirty="0">
                        <a:latin typeface="Calibri" panose="020F0502020204030204" pitchFamily="34" charset="0"/>
                        <a:cs typeface="Calibri" panose="020F0502020204030204" pitchFamily="34" charset="0"/>
                      </a:endParaRPr>
                    </a:p>
                  </a:txBody>
                  <a:tcPr>
                    <a:solidFill>
                      <a:srgbClr val="1188B4"/>
                    </a:solidFill>
                  </a:tcPr>
                </a:tc>
                <a:tc>
                  <a:txBody>
                    <a:bodyPr/>
                    <a:lstStyle/>
                    <a:p>
                      <a:endParaRPr lang="de-DE" sz="2000" dirty="0">
                        <a:latin typeface="Calibri" panose="020F0502020204030204" pitchFamily="34" charset="0"/>
                        <a:cs typeface="Calibri" panose="020F0502020204030204" pitchFamily="34" charset="0"/>
                      </a:endParaRPr>
                    </a:p>
                  </a:txBody>
                  <a:tcPr>
                    <a:solidFill>
                      <a:srgbClr val="1188B4"/>
                    </a:solidFill>
                  </a:tcPr>
                </a:tc>
                <a:tc>
                  <a:txBody>
                    <a:bodyPr/>
                    <a:lstStyle/>
                    <a:p>
                      <a:pPr algn="ctr"/>
                      <a:r>
                        <a:rPr lang="de-DE" sz="2000" dirty="0">
                          <a:latin typeface="Calibri" panose="020F0502020204030204" pitchFamily="34" charset="0"/>
                          <a:cs typeface="Calibri" panose="020F0502020204030204" pitchFamily="34" charset="0"/>
                        </a:rPr>
                        <a:t>Release 5</a:t>
                      </a:r>
                    </a:p>
                  </a:txBody>
                  <a:tcPr>
                    <a:solidFill>
                      <a:srgbClr val="1188B4"/>
                    </a:solidFill>
                  </a:tcPr>
                </a:tc>
                <a:tc>
                  <a:txBody>
                    <a:bodyPr/>
                    <a:lstStyle/>
                    <a:p>
                      <a:endParaRPr lang="de-DE" sz="2000" dirty="0">
                        <a:latin typeface="Calibri" panose="020F0502020204030204" pitchFamily="34" charset="0"/>
                        <a:cs typeface="Calibri" panose="020F0502020204030204" pitchFamily="34" charset="0"/>
                      </a:endParaRPr>
                    </a:p>
                  </a:txBody>
                  <a:tcPr>
                    <a:solidFill>
                      <a:srgbClr val="1188B4"/>
                    </a:solidFill>
                  </a:tcPr>
                </a:tc>
                <a:extLst>
                  <a:ext uri="{0D108BD9-81ED-4DB2-BD59-A6C34878D82A}">
                    <a16:rowId xmlns:a16="http://schemas.microsoft.com/office/drawing/2014/main" val="10000"/>
                  </a:ext>
                </a:extLst>
              </a:tr>
              <a:tr h="365016">
                <a:tc>
                  <a:txBody>
                    <a:bodyPr/>
                    <a:lstStyle/>
                    <a:p>
                      <a:pPr>
                        <a:lnSpc>
                          <a:spcPct val="115000"/>
                        </a:lnSpc>
                        <a:spcAft>
                          <a:spcPts val="0"/>
                        </a:spcAft>
                      </a:pPr>
                      <a:r>
                        <a:rPr lang="de-DE" sz="2000" dirty="0" err="1">
                          <a:effectLst/>
                          <a:latin typeface="Calibri" panose="020F0502020204030204" pitchFamily="34" charset="0"/>
                          <a:ea typeface="Calibri"/>
                          <a:cs typeface="Calibri" panose="020F0502020204030204" pitchFamily="34" charset="0"/>
                        </a:rPr>
                        <a:t>Platform</a:t>
                      </a:r>
                      <a:r>
                        <a:rPr lang="de-DE" sz="2000" dirty="0">
                          <a:effectLst/>
                          <a:latin typeface="Calibri" panose="020F0502020204030204" pitchFamily="34" charset="0"/>
                          <a:ea typeface="Calibri"/>
                          <a:cs typeface="Calibri" panose="020F0502020204030204" pitchFamily="34" charset="0"/>
                        </a:rPr>
                        <a:t> Report 1</a:t>
                      </a:r>
                    </a:p>
                  </a:txBody>
                  <a:tcPr marL="9525" marR="9525" marT="9525" marB="9525" anchor="ctr">
                    <a:solidFill>
                      <a:schemeClr val="bg1"/>
                    </a:solidFill>
                  </a:tcPr>
                </a:tc>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PR1</a:t>
                      </a:r>
                    </a:p>
                  </a:txBody>
                  <a:tcPr marL="9525" marR="9525" marT="9525" marB="9525" anchor="ctr">
                    <a:solidFill>
                      <a:schemeClr val="bg1"/>
                    </a:solidFill>
                  </a:tcPr>
                </a:tc>
                <a:tc>
                  <a:txBody>
                    <a:bodyPr/>
                    <a:lstStyle/>
                    <a:p>
                      <a:pPr>
                        <a:lnSpc>
                          <a:spcPct val="115000"/>
                        </a:lnSpc>
                        <a:spcAft>
                          <a:spcPts val="0"/>
                        </a:spcAft>
                      </a:pPr>
                      <a:r>
                        <a:rPr lang="de-DE" sz="2000" b="1" dirty="0" err="1">
                          <a:effectLst/>
                          <a:latin typeface="Calibri" panose="020F0502020204030204" pitchFamily="34" charset="0"/>
                          <a:ea typeface="Calibri"/>
                          <a:cs typeface="Calibri" panose="020F0502020204030204" pitchFamily="34" charset="0"/>
                        </a:rPr>
                        <a:t>Platform</a:t>
                      </a:r>
                      <a:r>
                        <a:rPr lang="de-DE" sz="2000" b="1" baseline="0" dirty="0">
                          <a:effectLst/>
                          <a:latin typeface="Calibri" panose="020F0502020204030204" pitchFamily="34" charset="0"/>
                          <a:ea typeface="Calibri"/>
                          <a:cs typeface="Calibri" panose="020F0502020204030204" pitchFamily="34" charset="0"/>
                        </a:rPr>
                        <a:t> </a:t>
                      </a:r>
                      <a:r>
                        <a:rPr lang="de-DE" sz="2000" b="1" baseline="0" dirty="0" err="1">
                          <a:effectLst/>
                          <a:latin typeface="Calibri" panose="020F0502020204030204" pitchFamily="34" charset="0"/>
                          <a:ea typeface="Calibri"/>
                          <a:cs typeface="Calibri" panose="020F0502020204030204" pitchFamily="34" charset="0"/>
                        </a:rPr>
                        <a:t>Usage</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ea typeface="Calibri"/>
                          <a:cs typeface="Calibri" panose="020F0502020204030204" pitchFamily="34" charset="0"/>
                        </a:rPr>
                        <a:t>PR_P1</a:t>
                      </a:r>
                    </a:p>
                  </a:txBody>
                  <a:tcPr marL="9525" marR="9525" marT="9525" marB="9525" anchor="ctr">
                    <a:solidFill>
                      <a:schemeClr val="bg1"/>
                    </a:solidFill>
                  </a:tcPr>
                </a:tc>
                <a:extLst>
                  <a:ext uri="{0D108BD9-81ED-4DB2-BD59-A6C34878D82A}">
                    <a16:rowId xmlns:a16="http://schemas.microsoft.com/office/drawing/2014/main" val="10001"/>
                  </a:ext>
                </a:extLst>
              </a:tr>
              <a:tr h="365016">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Database Report</a:t>
                      </a:r>
                      <a:r>
                        <a:rPr lang="de-DE" sz="2000" baseline="0" dirty="0">
                          <a:effectLst/>
                          <a:latin typeface="Calibri" panose="020F0502020204030204" pitchFamily="34" charset="0"/>
                          <a:ea typeface="Calibri"/>
                          <a:cs typeface="Calibri" panose="020F0502020204030204" pitchFamily="34" charset="0"/>
                        </a:rPr>
                        <a:t> 1</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DB1</a:t>
                      </a: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ea typeface="Calibri"/>
                          <a:cs typeface="Calibri" panose="020F0502020204030204" pitchFamily="34" charset="0"/>
                        </a:rPr>
                        <a:t>Database </a:t>
                      </a:r>
                      <a:r>
                        <a:rPr lang="de-DE" sz="2000" b="1" dirty="0" err="1">
                          <a:effectLst/>
                          <a:latin typeface="Calibri" panose="020F0502020204030204" pitchFamily="34" charset="0"/>
                          <a:ea typeface="Calibri"/>
                          <a:cs typeface="Calibri" panose="020F0502020204030204" pitchFamily="34" charset="0"/>
                        </a:rPr>
                        <a:t>Usage</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ea typeface="Calibri"/>
                          <a:cs typeface="Calibri" panose="020F0502020204030204" pitchFamily="34" charset="0"/>
                        </a:rPr>
                        <a:t>DR_D1</a:t>
                      </a:r>
                    </a:p>
                  </a:txBody>
                  <a:tcPr marL="9525" marR="9525" marT="9525" marB="9525" anchor="ctr">
                    <a:solidFill>
                      <a:schemeClr val="bg1"/>
                    </a:solidFill>
                  </a:tcPr>
                </a:tc>
                <a:extLst>
                  <a:ext uri="{0D108BD9-81ED-4DB2-BD59-A6C34878D82A}">
                    <a16:rowId xmlns:a16="http://schemas.microsoft.com/office/drawing/2014/main" val="10002"/>
                  </a:ext>
                </a:extLst>
              </a:tr>
              <a:tr h="365016">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Database Report 2</a:t>
                      </a:r>
                    </a:p>
                  </a:txBody>
                  <a:tcPr marL="9525" marR="9525" marT="9525" marB="9525" anchor="ctr">
                    <a:solidFill>
                      <a:schemeClr val="bg1"/>
                    </a:solidFill>
                  </a:tcPr>
                </a:tc>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DB2</a:t>
                      </a: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ea typeface="Calibri"/>
                          <a:cs typeface="Calibri" panose="020F0502020204030204" pitchFamily="34" charset="0"/>
                        </a:rPr>
                        <a:t>Database Access </a:t>
                      </a:r>
                      <a:r>
                        <a:rPr lang="de-DE" sz="2000" b="1" dirty="0" err="1">
                          <a:effectLst/>
                          <a:latin typeface="Calibri" panose="020F0502020204030204" pitchFamily="34" charset="0"/>
                          <a:ea typeface="Calibri"/>
                          <a:cs typeface="Calibri" panose="020F0502020204030204" pitchFamily="34" charset="0"/>
                        </a:rPr>
                        <a:t>Denied</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ea typeface="Calibri"/>
                          <a:cs typeface="Calibri" panose="020F0502020204030204" pitchFamily="34" charset="0"/>
                        </a:rPr>
                        <a:t>DR_D2</a:t>
                      </a:r>
                    </a:p>
                  </a:txBody>
                  <a:tcPr marL="9525" marR="9525" marT="9525" marB="9525" anchor="ctr">
                    <a:solidFill>
                      <a:schemeClr val="bg1"/>
                    </a:solidFill>
                  </a:tcPr>
                </a:tc>
                <a:extLst>
                  <a:ext uri="{0D108BD9-81ED-4DB2-BD59-A6C34878D82A}">
                    <a16:rowId xmlns:a16="http://schemas.microsoft.com/office/drawing/2014/main" val="10003"/>
                  </a:ext>
                </a:extLst>
              </a:tr>
              <a:tr h="365016">
                <a:tc>
                  <a:txBody>
                    <a:bodyPr/>
                    <a:lstStyle/>
                    <a:p>
                      <a:pPr>
                        <a:lnSpc>
                          <a:spcPct val="115000"/>
                        </a:lnSpc>
                        <a:spcAft>
                          <a:spcPts val="0"/>
                        </a:spcAft>
                      </a:pP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marR="0" algn="l" rtl="0">
                        <a:lnSpc>
                          <a:spcPct val="115000"/>
                        </a:lnSpc>
                        <a:spcBef>
                          <a:spcPts val="0"/>
                        </a:spcBef>
                        <a:spcAft>
                          <a:spcPts val="0"/>
                        </a:spcAft>
                        <a:buNone/>
                      </a:pPr>
                      <a:endParaRPr lang="de-DE" sz="2000" b="0" i="0" u="none" strike="noStrike" cap="none" dirty="0">
                        <a:solidFill>
                          <a:schemeClr val="dk1"/>
                        </a:solidFill>
                        <a:effectLst/>
                        <a:latin typeface="Calibri" panose="020F0502020204030204" pitchFamily="34" charset="0"/>
                        <a:ea typeface="Times New Roman"/>
                        <a:cs typeface="Calibri" panose="020F0502020204030204" pitchFamily="34" charset="0"/>
                        <a:sym typeface="Arial"/>
                      </a:endParaRPr>
                    </a:p>
                  </a:txBody>
                  <a:tcPr marL="9525" marR="9525" marT="9525" marB="9525" anchor="ctr">
                    <a:solidFill>
                      <a:schemeClr val="bg1"/>
                    </a:solidFill>
                  </a:tcPr>
                </a:tc>
                <a:tc>
                  <a:txBody>
                    <a:bodyPr/>
                    <a:lstStyle/>
                    <a:p>
                      <a:pPr marR="0" algn="l" rtl="0">
                        <a:lnSpc>
                          <a:spcPct val="115000"/>
                        </a:lnSpc>
                        <a:spcBef>
                          <a:spcPts val="0"/>
                        </a:spcBef>
                        <a:spcAft>
                          <a:spcPts val="0"/>
                        </a:spcAft>
                        <a:buNone/>
                      </a:pPr>
                      <a:endParaRPr lang="de-DE" sz="2000" b="1" i="0" u="none" strike="noStrike" cap="none" dirty="0">
                        <a:solidFill>
                          <a:schemeClr val="dk1"/>
                        </a:solidFill>
                        <a:effectLst/>
                        <a:latin typeface="Calibri" panose="020F0502020204030204" pitchFamily="34" charset="0"/>
                        <a:ea typeface="Times New Roman"/>
                        <a:cs typeface="Calibri" panose="020F0502020204030204" pitchFamily="34" charset="0"/>
                        <a:sym typeface="Arial"/>
                      </a:endParaRPr>
                    </a:p>
                  </a:txBody>
                  <a:tcPr marL="9525" marR="9525" marT="9525" marB="9525" anchor="ctr">
                    <a:solidFill>
                      <a:schemeClr val="bg1"/>
                    </a:solidFill>
                  </a:tcPr>
                </a:tc>
                <a:tc>
                  <a:txBody>
                    <a:bodyPr/>
                    <a:lstStyle/>
                    <a:p>
                      <a:pPr>
                        <a:lnSpc>
                          <a:spcPct val="115000"/>
                        </a:lnSpc>
                        <a:spcAft>
                          <a:spcPts val="0"/>
                        </a:spcAft>
                      </a:pP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10004"/>
                  </a:ext>
                </a:extLst>
              </a:tr>
              <a:tr h="365016">
                <a:tc>
                  <a:txBody>
                    <a:bodyPr/>
                    <a:lstStyle/>
                    <a:p>
                      <a:pPr>
                        <a:lnSpc>
                          <a:spcPct val="115000"/>
                        </a:lnSpc>
                        <a:spcAft>
                          <a:spcPts val="0"/>
                        </a:spcAft>
                      </a:pPr>
                      <a:r>
                        <a:rPr lang="en-US" sz="2000" dirty="0">
                          <a:effectLst/>
                          <a:latin typeface="Calibri" panose="020F0502020204030204" pitchFamily="34" charset="0"/>
                          <a:cs typeface="Calibri" panose="020F0502020204030204" pitchFamily="34" charset="0"/>
                        </a:rPr>
                        <a:t>Book Report 1</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marR="0" algn="l" rtl="0">
                        <a:lnSpc>
                          <a:spcPct val="115000"/>
                        </a:lnSpc>
                        <a:spcBef>
                          <a:spcPts val="0"/>
                        </a:spcBef>
                        <a:spcAft>
                          <a:spcPts val="0"/>
                        </a:spcAft>
                        <a:buNone/>
                      </a:pPr>
                      <a:r>
                        <a:rPr lang="de-DE" sz="2000" b="0" i="0" u="none" strike="noStrike" cap="none" dirty="0">
                          <a:solidFill>
                            <a:schemeClr val="dk1"/>
                          </a:solidFill>
                          <a:effectLst/>
                          <a:latin typeface="Calibri" panose="020F0502020204030204" pitchFamily="34" charset="0"/>
                          <a:ea typeface="Times New Roman"/>
                          <a:cs typeface="Calibri" panose="020F0502020204030204" pitchFamily="34" charset="0"/>
                          <a:sym typeface="Arial"/>
                        </a:rPr>
                        <a:t>BR1</a:t>
                      </a:r>
                    </a:p>
                  </a:txBody>
                  <a:tcPr marL="9525" marR="9525" marT="9525" marB="9525" anchor="ctr">
                    <a:solidFill>
                      <a:schemeClr val="bg1"/>
                    </a:solidFill>
                  </a:tcPr>
                </a:tc>
                <a:tc>
                  <a:txBody>
                    <a:bodyPr/>
                    <a:lstStyle/>
                    <a:p>
                      <a:pPr marR="0" algn="l" rtl="0">
                        <a:lnSpc>
                          <a:spcPct val="115000"/>
                        </a:lnSpc>
                        <a:spcBef>
                          <a:spcPts val="0"/>
                        </a:spcBef>
                        <a:spcAft>
                          <a:spcPts val="0"/>
                        </a:spcAft>
                        <a:buNone/>
                      </a:pPr>
                      <a:r>
                        <a:rPr lang="en-GB" sz="2000" b="1" u="none" strike="noStrike" cap="none" dirty="0">
                          <a:effectLst/>
                          <a:latin typeface="Calibri" panose="020F0502020204030204" pitchFamily="34" charset="0"/>
                          <a:cs typeface="Calibri" panose="020F0502020204030204" pitchFamily="34" charset="0"/>
                          <a:sym typeface="Arial"/>
                        </a:rPr>
                        <a:t>Book Requests (Excluding </a:t>
                      </a:r>
                      <a:r>
                        <a:rPr lang="en-GB" sz="2000" b="1" u="none" strike="noStrike" cap="none" dirty="0" err="1">
                          <a:effectLst/>
                          <a:latin typeface="Calibri" panose="020F0502020204030204" pitchFamily="34" charset="0"/>
                          <a:cs typeface="Calibri" panose="020F0502020204030204" pitchFamily="34" charset="0"/>
                          <a:sym typeface="Arial"/>
                        </a:rPr>
                        <a:t>OA_Gold</a:t>
                      </a:r>
                      <a:r>
                        <a:rPr lang="en-GB" sz="2000" b="1" u="none" strike="noStrike" cap="none" dirty="0">
                          <a:effectLst/>
                          <a:latin typeface="Calibri" panose="020F0502020204030204" pitchFamily="34" charset="0"/>
                          <a:cs typeface="Calibri" panose="020F0502020204030204" pitchFamily="34" charset="0"/>
                          <a:sym typeface="Arial"/>
                        </a:rPr>
                        <a:t>)</a:t>
                      </a:r>
                      <a:endParaRPr lang="de-DE" sz="2000" b="1" i="0" u="none" strike="noStrike" cap="none" dirty="0">
                        <a:solidFill>
                          <a:schemeClr val="dk1"/>
                        </a:solidFill>
                        <a:effectLst/>
                        <a:latin typeface="Calibri" panose="020F0502020204030204" pitchFamily="34" charset="0"/>
                        <a:ea typeface="Times New Roman"/>
                        <a:cs typeface="Calibri" panose="020F0502020204030204" pitchFamily="34" charset="0"/>
                        <a:sym typeface="Arial"/>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TR_B1</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10005"/>
                  </a:ext>
                </a:extLst>
              </a:tr>
              <a:tr h="365016">
                <a:tc>
                  <a:txBody>
                    <a:bodyPr/>
                    <a:lstStyle/>
                    <a:p>
                      <a:pPr>
                        <a:lnSpc>
                          <a:spcPct val="115000"/>
                        </a:lnSpc>
                        <a:spcAft>
                          <a:spcPts val="0"/>
                        </a:spcAft>
                      </a:pPr>
                      <a:r>
                        <a:rPr lang="en-US" sz="2000" dirty="0">
                          <a:effectLst/>
                          <a:latin typeface="Calibri" panose="020F0502020204030204" pitchFamily="34" charset="0"/>
                          <a:cs typeface="Calibri" panose="020F0502020204030204" pitchFamily="34" charset="0"/>
                        </a:rPr>
                        <a:t>Book Report 2</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marR="0" algn="l" rtl="0">
                        <a:lnSpc>
                          <a:spcPct val="115000"/>
                        </a:lnSpc>
                        <a:spcBef>
                          <a:spcPts val="0"/>
                        </a:spcBef>
                        <a:spcAft>
                          <a:spcPts val="0"/>
                        </a:spcAft>
                        <a:buNone/>
                      </a:pPr>
                      <a:r>
                        <a:rPr lang="de-DE" sz="2000" b="0" i="0" u="none" strike="noStrike" cap="none" dirty="0">
                          <a:solidFill>
                            <a:schemeClr val="dk1"/>
                          </a:solidFill>
                          <a:effectLst/>
                          <a:latin typeface="Calibri" panose="020F0502020204030204" pitchFamily="34" charset="0"/>
                          <a:ea typeface="Times New Roman"/>
                          <a:cs typeface="Calibri" panose="020F0502020204030204" pitchFamily="34" charset="0"/>
                          <a:sym typeface="Arial"/>
                        </a:rPr>
                        <a:t>BR2</a:t>
                      </a:r>
                    </a:p>
                  </a:txBody>
                  <a:tcPr marL="9525" marR="9525" marT="9525" marB="9525" anchor="ctr">
                    <a:solidFill>
                      <a:schemeClr val="bg1"/>
                    </a:solidFill>
                  </a:tcPr>
                </a:tc>
                <a:tc>
                  <a:txBody>
                    <a:bodyPr/>
                    <a:lstStyle/>
                    <a:p>
                      <a:pPr marR="0" algn="l" rtl="0">
                        <a:lnSpc>
                          <a:spcPct val="115000"/>
                        </a:lnSpc>
                        <a:spcBef>
                          <a:spcPts val="0"/>
                        </a:spcBef>
                        <a:spcAft>
                          <a:spcPts val="0"/>
                        </a:spcAft>
                        <a:buNone/>
                      </a:pPr>
                      <a:r>
                        <a:rPr lang="en-GB" sz="2000" b="1" u="none" strike="noStrike" cap="none" dirty="0">
                          <a:effectLst/>
                          <a:latin typeface="Calibri" panose="020F0502020204030204" pitchFamily="34" charset="0"/>
                          <a:cs typeface="Calibri" panose="020F0502020204030204" pitchFamily="34" charset="0"/>
                          <a:sym typeface="Arial"/>
                        </a:rPr>
                        <a:t>Book Requests (Excluding </a:t>
                      </a:r>
                      <a:r>
                        <a:rPr lang="en-GB" sz="2000" b="1" u="none" strike="noStrike" cap="none" dirty="0" err="1">
                          <a:effectLst/>
                          <a:latin typeface="Calibri" panose="020F0502020204030204" pitchFamily="34" charset="0"/>
                          <a:cs typeface="Calibri" panose="020F0502020204030204" pitchFamily="34" charset="0"/>
                          <a:sym typeface="Arial"/>
                        </a:rPr>
                        <a:t>OA_Gold</a:t>
                      </a:r>
                      <a:r>
                        <a:rPr lang="en-GB" sz="2000" b="1" u="none" strike="noStrike" cap="none" dirty="0">
                          <a:effectLst/>
                          <a:latin typeface="Calibri" panose="020F0502020204030204" pitchFamily="34" charset="0"/>
                          <a:cs typeface="Calibri" panose="020F0502020204030204" pitchFamily="34" charset="0"/>
                          <a:sym typeface="Arial"/>
                        </a:rPr>
                        <a:t>)</a:t>
                      </a:r>
                      <a:endParaRPr lang="de-DE" sz="2000" b="1" i="0" u="none" strike="noStrike" cap="none" dirty="0">
                        <a:solidFill>
                          <a:schemeClr val="dk1"/>
                        </a:solidFill>
                        <a:effectLst/>
                        <a:latin typeface="Calibri" panose="020F0502020204030204" pitchFamily="34" charset="0"/>
                        <a:ea typeface="Times New Roman"/>
                        <a:cs typeface="Calibri" panose="020F0502020204030204" pitchFamily="34" charset="0"/>
                        <a:sym typeface="Arial"/>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TR_B1</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10006"/>
                  </a:ext>
                </a:extLst>
              </a:tr>
              <a:tr h="365016">
                <a:tc>
                  <a:txBody>
                    <a:bodyPr/>
                    <a:lstStyle/>
                    <a:p>
                      <a:pPr>
                        <a:lnSpc>
                          <a:spcPct val="115000"/>
                        </a:lnSpc>
                        <a:spcAft>
                          <a:spcPts val="0"/>
                        </a:spcAft>
                      </a:pPr>
                      <a:r>
                        <a:rPr lang="en-US" sz="2000" dirty="0">
                          <a:effectLst/>
                          <a:latin typeface="Calibri" panose="020F0502020204030204" pitchFamily="34" charset="0"/>
                          <a:cs typeface="Calibri" panose="020F0502020204030204" pitchFamily="34" charset="0"/>
                        </a:rPr>
                        <a:t>Book Report 3</a:t>
                      </a:r>
                      <a:endParaRPr lang="de-DE" sz="2000"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BR3</a:t>
                      </a: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Book Access </a:t>
                      </a:r>
                      <a:r>
                        <a:rPr lang="de-DE" sz="2000" b="1" dirty="0" err="1">
                          <a:effectLst/>
                          <a:latin typeface="Calibri" panose="020F0502020204030204" pitchFamily="34" charset="0"/>
                          <a:cs typeface="Calibri" panose="020F0502020204030204" pitchFamily="34" charset="0"/>
                        </a:rPr>
                        <a:t>Denied</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TR_B2</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10007"/>
                  </a:ext>
                </a:extLst>
              </a:tr>
              <a:tr h="365016">
                <a:tc>
                  <a:txBody>
                    <a:bodyPr/>
                    <a:lstStyle/>
                    <a:p>
                      <a:pPr algn="ctr">
                        <a:lnSpc>
                          <a:spcPct val="115000"/>
                        </a:lnSpc>
                        <a:spcAft>
                          <a:spcPts val="0"/>
                        </a:spcAft>
                      </a:pPr>
                      <a:r>
                        <a:rPr lang="de-DE" sz="2000" dirty="0">
                          <a:effectLst/>
                          <a:latin typeface="Calibri" panose="020F0502020204030204" pitchFamily="34" charset="0"/>
                          <a:ea typeface="Calibri"/>
                          <a:cs typeface="Calibri" panose="020F0502020204030204" pitchFamily="34" charset="0"/>
                        </a:rPr>
                        <a:t>-</a:t>
                      </a:r>
                    </a:p>
                  </a:txBody>
                  <a:tcPr marL="9525" marR="9525" marT="9525" marB="9525" anchor="ctr">
                    <a:solidFill>
                      <a:schemeClr val="bg1"/>
                    </a:solidFill>
                  </a:tcPr>
                </a:tc>
                <a:tc>
                  <a:txBody>
                    <a:bodyPr/>
                    <a:lstStyle/>
                    <a:p>
                      <a:pPr algn="l">
                        <a:lnSpc>
                          <a:spcPct val="115000"/>
                        </a:lnSpc>
                        <a:spcAft>
                          <a:spcPts val="0"/>
                        </a:spcAft>
                      </a:pPr>
                      <a:r>
                        <a:rPr lang="de-DE" sz="2000" dirty="0">
                          <a:effectLst/>
                          <a:latin typeface="Calibri" panose="020F0502020204030204" pitchFamily="34" charset="0"/>
                          <a:ea typeface="Calibri"/>
                          <a:cs typeface="Calibri" panose="020F0502020204030204" pitchFamily="34" charset="0"/>
                        </a:rPr>
                        <a:t>-</a:t>
                      </a:r>
                    </a:p>
                  </a:txBody>
                  <a:tcPr marL="9525" marR="9525" marT="9525" marB="9525" anchor="ctr">
                    <a:solidFill>
                      <a:schemeClr val="bg1"/>
                    </a:solidFill>
                  </a:tcPr>
                </a:tc>
                <a:tc>
                  <a:txBody>
                    <a:bodyPr/>
                    <a:lstStyle/>
                    <a:p>
                      <a:pPr>
                        <a:lnSpc>
                          <a:spcPct val="115000"/>
                        </a:lnSpc>
                        <a:spcAft>
                          <a:spcPts val="0"/>
                        </a:spcAft>
                      </a:pPr>
                      <a:r>
                        <a:rPr lang="en-GB" sz="2000" b="1" u="none" strike="noStrike" cap="none" dirty="0">
                          <a:effectLst/>
                          <a:latin typeface="Calibri" panose="020F0502020204030204" pitchFamily="34" charset="0"/>
                          <a:cs typeface="Calibri" panose="020F0502020204030204" pitchFamily="34" charset="0"/>
                          <a:sym typeface="Arial"/>
                        </a:rPr>
                        <a:t>Book Usage by Access Type </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tc>
                  <a:txBody>
                    <a:bodyPr/>
                    <a:lstStyle/>
                    <a:p>
                      <a:pPr>
                        <a:lnSpc>
                          <a:spcPct val="115000"/>
                        </a:lnSpc>
                        <a:spcAft>
                          <a:spcPts val="0"/>
                        </a:spcAft>
                      </a:pPr>
                      <a:r>
                        <a:rPr lang="de-DE" sz="2000" b="1" dirty="0">
                          <a:effectLst/>
                          <a:latin typeface="Calibri" panose="020F0502020204030204" pitchFamily="34" charset="0"/>
                          <a:cs typeface="Calibri" panose="020F0502020204030204" pitchFamily="34" charset="0"/>
                        </a:rPr>
                        <a:t>TR_B3</a:t>
                      </a:r>
                      <a:endParaRPr lang="de-DE" sz="2000" b="1" dirty="0">
                        <a:effectLst/>
                        <a:latin typeface="Calibri" panose="020F0502020204030204" pitchFamily="34" charset="0"/>
                        <a:ea typeface="Calibri"/>
                        <a:cs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10008"/>
                  </a:ext>
                </a:extLst>
              </a:tr>
            </a:tbl>
          </a:graphicData>
        </a:graphic>
      </p:graphicFrame>
      <p:sp>
        <p:nvSpPr>
          <p:cNvPr id="8" name="Titel 2"/>
          <p:cNvSpPr>
            <a:spLocks noGrp="1"/>
          </p:cNvSpPr>
          <p:nvPr>
            <p:ph type="title"/>
          </p:nvPr>
        </p:nvSpPr>
        <p:spPr>
          <a:xfrm>
            <a:off x="1847529" y="365126"/>
            <a:ext cx="8191823" cy="975643"/>
          </a:xfrm>
        </p:spPr>
        <p:txBody>
          <a:bodyPr/>
          <a:lstStyle/>
          <a:p>
            <a:r>
              <a:rPr lang="de-DE" dirty="0">
                <a:solidFill>
                  <a:srgbClr val="1188B4"/>
                </a:solidFill>
              </a:rPr>
              <a:t>Reports R4  –  Standard Views R5</a:t>
            </a:r>
          </a:p>
        </p:txBody>
      </p:sp>
    </p:spTree>
    <p:extLst>
      <p:ext uri="{BB962C8B-B14F-4D97-AF65-F5344CB8AC3E}">
        <p14:creationId xmlns:p14="http://schemas.microsoft.com/office/powerpoint/2010/main" val="1716395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6914</Words>
  <Application>Microsoft Office PowerPoint</Application>
  <PresentationFormat>Widescreen</PresentationFormat>
  <Paragraphs>625</Paragraphs>
  <Slides>50</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Droid Sans Fallback</vt:lpstr>
      <vt:lpstr>Helvetica</vt:lpstr>
      <vt:lpstr>OpenSymbol</vt:lpstr>
      <vt:lpstr>Times New Roman</vt:lpstr>
      <vt:lpstr>Wingdings</vt:lpstr>
      <vt:lpstr>Office Theme</vt:lpstr>
      <vt:lpstr>PowerPoint Presentation</vt:lpstr>
      <vt:lpstr>Developed by the COUNTER Community</vt:lpstr>
      <vt:lpstr>PowerPoint Presentation</vt:lpstr>
      <vt:lpstr>Release 5 make things simpler </vt:lpstr>
      <vt:lpstr>Four Master Reports are the Foundation of COUNTER R5 Reports</vt:lpstr>
      <vt:lpstr>PowerPoint Presentation</vt:lpstr>
      <vt:lpstr>PowerPoint Presentation</vt:lpstr>
      <vt:lpstr>“Standard Views” Address the Most Common Use Cases</vt:lpstr>
      <vt:lpstr>Reports R4  –  Standard Views R5</vt:lpstr>
      <vt:lpstr>Reports R4  –  Standard Views R5</vt:lpstr>
      <vt:lpstr>COUNTER Release 5: Metric Types</vt:lpstr>
      <vt:lpstr>PowerPoint Presentation</vt:lpstr>
      <vt:lpstr>COUNTER Release 5: Data Types</vt:lpstr>
      <vt:lpstr>COUNTER Release 5: Section Types</vt:lpstr>
      <vt:lpstr>COUNTER Release 5: Access Types</vt:lpstr>
      <vt:lpstr>COUNTER Release 5: Access Methods</vt:lpstr>
      <vt:lpstr>COUNTER Release 5: Year of Publication</vt:lpstr>
      <vt:lpstr>PowerPoint Presentation</vt:lpstr>
      <vt:lpstr>Sample Report</vt:lpstr>
      <vt:lpstr>Consistent Report Formats</vt:lpstr>
      <vt:lpstr>Consistent Report Formats</vt:lpstr>
      <vt:lpstr>Consistent Report Formats</vt:lpstr>
      <vt:lpstr>PowerPoint Presentation</vt:lpstr>
      <vt:lpstr>COUNTER_SUSHI API for Release 5</vt:lpstr>
      <vt:lpstr>COUNTER_SUSHI API for Release 5</vt:lpstr>
      <vt:lpstr>COUNTER_SUSHI for Release 5</vt:lpstr>
      <vt:lpstr>COUNTER_SUSHI for Release 5</vt:lpstr>
      <vt:lpstr>COUNTER_SUSHI for Release 5</vt:lpstr>
      <vt:lpstr>COUNTER_SUSHI for Release 5</vt:lpstr>
      <vt:lpstr>PowerPoint Presentation</vt:lpstr>
      <vt:lpstr>Journal Usage for Cost/Use Calculations</vt:lpstr>
      <vt:lpstr>Comparable Book Usage</vt:lpstr>
      <vt:lpstr>Journal Usage for back files and perpetual access </vt:lpstr>
      <vt:lpstr>Database Usage</vt:lpstr>
      <vt:lpstr>Zero Usage</vt:lpstr>
      <vt:lpstr>PowerPoint Presentation</vt:lpstr>
      <vt:lpstr>PowerPoint Presentation</vt:lpstr>
      <vt:lpstr>PowerPoint Presentation</vt:lpstr>
      <vt:lpstr>PowerPoint Presentation</vt:lpstr>
      <vt:lpstr>PowerPoint Presentation</vt:lpstr>
      <vt:lpstr>PowerPoint Presentation</vt:lpstr>
      <vt:lpstr>Consortium Reports</vt:lpstr>
      <vt:lpstr>Consortium Report Harvesting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update</dc:title>
  <dc:creator>Lorraine Estelle</dc:creator>
  <cp:lastModifiedBy>Lorraine Estelle</cp:lastModifiedBy>
  <cp:revision>271</cp:revision>
  <cp:lastPrinted>2018-04-24T11:00:07Z</cp:lastPrinted>
  <dcterms:created xsi:type="dcterms:W3CDTF">2016-07-27T14:28:12Z</dcterms:created>
  <dcterms:modified xsi:type="dcterms:W3CDTF">2018-06-05T16:09:05Z</dcterms:modified>
</cp:coreProperties>
</file>